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 id="2147483751" r:id="rId5"/>
  </p:sldMasterIdLst>
  <p:notesMasterIdLst>
    <p:notesMasterId r:id="rId35"/>
  </p:notesMasterIdLst>
  <p:handoutMasterIdLst>
    <p:handoutMasterId r:id="rId36"/>
  </p:handoutMasterIdLst>
  <p:sldIdLst>
    <p:sldId id="280" r:id="rId6"/>
    <p:sldId id="324" r:id="rId7"/>
    <p:sldId id="325" r:id="rId8"/>
    <p:sldId id="329" r:id="rId9"/>
    <p:sldId id="359" r:id="rId10"/>
    <p:sldId id="360" r:id="rId11"/>
    <p:sldId id="330" r:id="rId12"/>
    <p:sldId id="331" r:id="rId13"/>
    <p:sldId id="361" r:id="rId14"/>
    <p:sldId id="332" r:id="rId15"/>
    <p:sldId id="334" r:id="rId16"/>
    <p:sldId id="318" r:id="rId17"/>
    <p:sldId id="337" r:id="rId18"/>
    <p:sldId id="363" r:id="rId19"/>
    <p:sldId id="308" r:id="rId20"/>
    <p:sldId id="342" r:id="rId21"/>
    <p:sldId id="344" r:id="rId22"/>
    <p:sldId id="345" r:id="rId23"/>
    <p:sldId id="346" r:id="rId24"/>
    <p:sldId id="347" r:id="rId25"/>
    <p:sldId id="349" r:id="rId26"/>
    <p:sldId id="351" r:id="rId27"/>
    <p:sldId id="322" r:id="rId28"/>
    <p:sldId id="307" r:id="rId29"/>
    <p:sldId id="354" r:id="rId30"/>
    <p:sldId id="353" r:id="rId31"/>
    <p:sldId id="355" r:id="rId32"/>
    <p:sldId id="356" r:id="rId33"/>
    <p:sldId id="357" r:id="rId34"/>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F8C854-3BE5-4D87-81BF-D9C3D527B459}" v="21" dt="2021-03-12T19:59:13.780"/>
    <p1510:client id="{7888B49F-A0B6-0000-7D0A-787BA8C4D5E2}" v="1" dt="2021-03-15T14:49:11.704"/>
  </p1510:revLst>
</p1510:revInfo>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12" autoAdjust="0"/>
    <p:restoredTop sz="66953" autoAdjust="0"/>
  </p:normalViewPr>
  <p:slideViewPr>
    <p:cSldViewPr snapToGrid="0">
      <p:cViewPr varScale="1">
        <p:scale>
          <a:sx n="29" d="100"/>
          <a:sy n="29" d="100"/>
        </p:scale>
        <p:origin x="2696" y="56"/>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10/22/2024</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10/22/2024</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health.gov/our-work/food-nutrition/2015-2020-dietary-guidelines/guidelines/appendix-9/"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smokefree.gov/quit-smoking/why-you-should-quit/why-do-you-want-to-quit"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smokefree.gov/quit-smoking/why-you-should-quit/reasons-to-quit"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smokefree.gov/quit-smoking/why-you-should-quit/health-effects"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move.va.gov/movecoach.asp#:~:text=Coach%20is%20a%20phone%20app%20that%20offers%20a,achieve%20your%20diet,%20physical%20activity,%20and%20weight%20goals"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choosemyplate.gov/startsimpleapp" TargetMode="External"/><Relationship Id="rId2" Type="http://schemas.openxmlformats.org/officeDocument/2006/relationships/slide" Target="../slides/slide26.xml"/><Relationship Id="rId1" Type="http://schemas.openxmlformats.org/officeDocument/2006/relationships/notesMaster" Target="../notesMasters/notesMaster1.xml"/><Relationship Id="rId4" Type="http://schemas.openxmlformats.org/officeDocument/2006/relationships/hyperlink" Target="https://www.foodsafety.gov/keep-food-safe/foodkeeper-app"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rethinkingdrinking.niaaa.nih.gov/How-much-is-too-much/Whats-the-harm/What-Are-Symptoms-Of-Alcohol-Use-Disorder.aspx"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drugfree.org/article/most-teens-dont-drink-or-use-drugs/?utm_source=EMAIL&amp;utm_medium=B2C&amp;utm_campaign=%5BPREVENTION%5DMost_teens_don%27t_drink_alcohol_or_use_other_drugs"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smokefree.gov/tools-tips/how-to-quit/explore-quit-methods"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a:t>
            </a:fld>
            <a:endParaRPr lang="en-US" dirty="0"/>
          </a:p>
        </p:txBody>
      </p:sp>
    </p:spTree>
    <p:extLst>
      <p:ext uri="{BB962C8B-B14F-4D97-AF65-F5344CB8AC3E}">
        <p14:creationId xmlns:p14="http://schemas.microsoft.com/office/powerpoint/2010/main" val="3297124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2159000" y="696913"/>
            <a:ext cx="2692400" cy="3486150"/>
          </a:xfrm>
          <a:ln/>
        </p:spPr>
      </p:sp>
      <p:sp>
        <p:nvSpPr>
          <p:cNvPr id="59395" name="Notes Placeholder 2"/>
          <p:cNvSpPr>
            <a:spLocks noGrp="1" noChangeArrowheads="1"/>
          </p:cNvSpPr>
          <p:nvPr>
            <p:ph type="body" idx="1"/>
          </p:nvPr>
        </p:nvSpPr>
        <p:spPr>
          <a:noFill/>
        </p:spPr>
        <p:txBody>
          <a:bodyPr>
            <a:normAutofit fontScale="85000" lnSpcReduction="10000"/>
          </a:bodyPr>
          <a:lstStyle/>
          <a:p>
            <a:endParaRPr lang="en-US" altLang="en-US" dirty="0">
              <a:latin typeface="Arial" charset="0"/>
              <a:ea typeface="ＭＳ Ｐゴシック" pitchFamily="34" charset="-128"/>
            </a:endParaRPr>
          </a:p>
        </p:txBody>
      </p:sp>
      <p:sp>
        <p:nvSpPr>
          <p:cNvPr id="5939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D12AAC5-F0AC-47BB-AF19-6A3BE3CEDF10}" type="slidenum">
              <a:rPr lang="en-US" altLang="en-US">
                <a:solidFill>
                  <a:srgbClr val="646D72"/>
                </a:solidFill>
                <a:latin typeface="Calibri" pitchFamily="34" charset="0"/>
              </a:rPr>
              <a:pPr algn="r" eaLnBrk="1" hangingPunct="1">
                <a:spcBef>
                  <a:spcPct val="0"/>
                </a:spcBef>
              </a:pPr>
              <a:t>10</a:t>
            </a:fld>
            <a:endParaRPr lang="en-US" altLang="en-US" dirty="0">
              <a:solidFill>
                <a:srgbClr val="646D72"/>
              </a:solidFill>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11</a:t>
            </a:fld>
            <a:endParaRPr lang="en-US" dirty="0"/>
          </a:p>
        </p:txBody>
      </p:sp>
    </p:spTree>
    <p:extLst>
      <p:ext uri="{BB962C8B-B14F-4D97-AF65-F5344CB8AC3E}">
        <p14:creationId xmlns:p14="http://schemas.microsoft.com/office/powerpoint/2010/main" val="1533875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12</a:t>
            </a:fld>
            <a:endParaRPr lang="en-US" dirty="0"/>
          </a:p>
        </p:txBody>
      </p:sp>
    </p:spTree>
    <p:extLst>
      <p:ext uri="{BB962C8B-B14F-4D97-AF65-F5344CB8AC3E}">
        <p14:creationId xmlns:p14="http://schemas.microsoft.com/office/powerpoint/2010/main" val="3879869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2159000" y="696913"/>
            <a:ext cx="2692400" cy="3486150"/>
          </a:xfrm>
          <a:ln/>
        </p:spPr>
      </p:sp>
      <p:sp>
        <p:nvSpPr>
          <p:cNvPr id="8195" name="Notes Placeholder 2"/>
          <p:cNvSpPr>
            <a:spLocks noGrp="1"/>
          </p:cNvSpPr>
          <p:nvPr>
            <p:ph type="body" idx="1"/>
          </p:nvPr>
        </p:nvSpPr>
        <p:spPr>
          <a:noFill/>
        </p:spPr>
        <p:txBody>
          <a:bodyPr/>
          <a:lstStyle/>
          <a:p>
            <a:endParaRPr lang="en-US" altLang="en-US" dirty="0">
              <a:latin typeface="Arial" charset="0"/>
              <a:ea typeface="ＭＳ Ｐゴシック" pitchFamily="34" charset="-128"/>
            </a:endParaRPr>
          </a:p>
        </p:txBody>
      </p:sp>
      <p:sp>
        <p:nvSpPr>
          <p:cNvPr id="8196" name="Slide Number Placeholder 3"/>
          <p:cNvSpPr>
            <a:spLocks noGrp="1"/>
          </p:cNvSpPr>
          <p:nvPr>
            <p:ph type="sldNum" sz="quarter" idx="5"/>
          </p:nvPr>
        </p:nvSpPr>
        <p:spPr>
          <a:noFill/>
        </p:spPr>
        <p:txBody>
          <a:bodyPr/>
          <a:lstStyle>
            <a:lvl1pPr algn="l" defTabSz="465070" eaLnBrk="0" hangingPunct="0">
              <a:spcBef>
                <a:spcPct val="30000"/>
              </a:spcBef>
              <a:defRPr sz="1200">
                <a:solidFill>
                  <a:schemeClr val="tx1"/>
                </a:solidFill>
                <a:latin typeface="Arial" charset="0"/>
                <a:ea typeface="ＭＳ Ｐゴシック" pitchFamily="34" charset="-128"/>
              </a:defRPr>
            </a:lvl1pPr>
            <a:lvl2pPr marL="715858" indent="-274598" algn="l" defTabSz="465070" eaLnBrk="0" hangingPunct="0">
              <a:spcBef>
                <a:spcPct val="30000"/>
              </a:spcBef>
              <a:defRPr sz="1200">
                <a:solidFill>
                  <a:schemeClr val="tx1"/>
                </a:solidFill>
                <a:latin typeface="Arial" charset="0"/>
                <a:ea typeface="ＭＳ Ｐゴシック" pitchFamily="34" charset="-128"/>
              </a:defRPr>
            </a:lvl2pPr>
            <a:lvl3pPr marL="1101563" indent="-219042" algn="l" defTabSz="465070" eaLnBrk="0" hangingPunct="0">
              <a:spcBef>
                <a:spcPct val="30000"/>
              </a:spcBef>
              <a:defRPr sz="1200">
                <a:solidFill>
                  <a:schemeClr val="tx1"/>
                </a:solidFill>
                <a:latin typeface="Arial" charset="0"/>
                <a:ea typeface="ＭＳ Ｐゴシック" pitchFamily="34" charset="-128"/>
              </a:defRPr>
            </a:lvl3pPr>
            <a:lvl4pPr marL="1541238" indent="-219042" algn="l" defTabSz="465070" eaLnBrk="0" hangingPunct="0">
              <a:spcBef>
                <a:spcPct val="30000"/>
              </a:spcBef>
              <a:defRPr sz="1200">
                <a:solidFill>
                  <a:schemeClr val="tx1"/>
                </a:solidFill>
                <a:latin typeface="Arial" charset="0"/>
                <a:ea typeface="ＭＳ Ｐゴシック" pitchFamily="34" charset="-128"/>
              </a:defRPr>
            </a:lvl4pPr>
            <a:lvl5pPr marL="1982497" indent="-219042" algn="l" defTabSz="465070" eaLnBrk="0" hangingPunct="0">
              <a:spcBef>
                <a:spcPct val="30000"/>
              </a:spcBef>
              <a:defRPr sz="1200">
                <a:solidFill>
                  <a:schemeClr val="tx1"/>
                </a:solidFill>
                <a:latin typeface="Arial" charset="0"/>
                <a:ea typeface="ＭＳ Ｐゴシック" pitchFamily="34" charset="-128"/>
              </a:defRPr>
            </a:lvl5pPr>
            <a:lvl6pPr marL="2439631"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6pPr>
            <a:lvl7pPr marL="2896763"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7pPr>
            <a:lvl8pPr marL="3353897"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8pPr>
            <a:lvl9pPr marL="3811029"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1729D7B-49B4-4D9B-BEA0-D17E3CE359F1}" type="slidenum">
              <a:rPr lang="en-US" altLang="en-US" sz="1300"/>
              <a:pPr algn="r" eaLnBrk="1" hangingPunct="1">
                <a:spcBef>
                  <a:spcPct val="0"/>
                </a:spcBef>
              </a:pPr>
              <a:t>13</a:t>
            </a:fld>
            <a:endParaRPr lang="en-US" altLang="en-US" sz="1300" dirty="0"/>
          </a:p>
        </p:txBody>
      </p:sp>
    </p:spTree>
    <p:extLst>
      <p:ext uri="{BB962C8B-B14F-4D97-AF65-F5344CB8AC3E}">
        <p14:creationId xmlns:p14="http://schemas.microsoft.com/office/powerpoint/2010/main" val="1286981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sz="1900" kern="1200" dirty="0">
              <a:solidFill>
                <a:schemeClr val="tx1"/>
              </a:solidFill>
              <a:effectLst/>
              <a:latin typeface="Arial" panose="020B0604020202020204" pitchFamily="34" charset="0"/>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1018879" rtl="0" eaLnBrk="1" fontAlgn="auto" latinLnBrk="0" hangingPunct="1">
              <a:lnSpc>
                <a:spcPct val="100000"/>
              </a:lnSpc>
              <a:spcBef>
                <a:spcPts val="0"/>
              </a:spcBef>
              <a:spcAft>
                <a:spcPts val="0"/>
              </a:spcAft>
              <a:buClrTx/>
              <a:buSzTx/>
              <a:buFontTx/>
              <a:buNone/>
              <a:tabLst/>
              <a:defRPr/>
            </a:pPr>
            <a:fld id="{FB8132A0-C946-4BCE-B355-3FB5DF19E0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1018879"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221572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2159000" y="696913"/>
            <a:ext cx="2692400" cy="3486150"/>
          </a:xfrm>
          <a:ln/>
        </p:spPr>
      </p:sp>
      <p:sp>
        <p:nvSpPr>
          <p:cNvPr id="747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475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3F42072-03CF-4B96-AA60-9EBAC4C53D2E}"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0097575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2159000" y="696913"/>
            <a:ext cx="2692400" cy="3486150"/>
          </a:xfrm>
          <a:ln/>
        </p:spPr>
      </p:sp>
      <p:sp>
        <p:nvSpPr>
          <p:cNvPr id="8195" name="Notes Placeholder 2"/>
          <p:cNvSpPr>
            <a:spLocks noGrp="1"/>
          </p:cNvSpPr>
          <p:nvPr>
            <p:ph type="body" idx="1"/>
          </p:nvPr>
        </p:nvSpPr>
        <p:spPr>
          <a:noFill/>
        </p:spPr>
        <p:txBody>
          <a:bodyPr/>
          <a:lstStyle/>
          <a:p>
            <a:endParaRPr lang="en-US" altLang="en-US" dirty="0">
              <a:latin typeface="Arial" charset="0"/>
              <a:ea typeface="ＭＳ Ｐゴシック" pitchFamily="34" charset="-128"/>
            </a:endParaRPr>
          </a:p>
        </p:txBody>
      </p:sp>
      <p:sp>
        <p:nvSpPr>
          <p:cNvPr id="8196" name="Slide Number Placeholder 3"/>
          <p:cNvSpPr>
            <a:spLocks noGrp="1"/>
          </p:cNvSpPr>
          <p:nvPr>
            <p:ph type="sldNum" sz="quarter" idx="5"/>
          </p:nvPr>
        </p:nvSpPr>
        <p:spPr>
          <a:noFill/>
        </p:spPr>
        <p:txBody>
          <a:bodyPr/>
          <a:lstStyle>
            <a:lvl1pPr algn="l" defTabSz="465070" eaLnBrk="0" hangingPunct="0">
              <a:spcBef>
                <a:spcPct val="30000"/>
              </a:spcBef>
              <a:defRPr sz="1200">
                <a:solidFill>
                  <a:schemeClr val="tx1"/>
                </a:solidFill>
                <a:latin typeface="Arial" charset="0"/>
                <a:ea typeface="ＭＳ Ｐゴシック" pitchFamily="34" charset="-128"/>
              </a:defRPr>
            </a:lvl1pPr>
            <a:lvl2pPr marL="715858" indent="-274598" algn="l" defTabSz="465070" eaLnBrk="0" hangingPunct="0">
              <a:spcBef>
                <a:spcPct val="30000"/>
              </a:spcBef>
              <a:defRPr sz="1200">
                <a:solidFill>
                  <a:schemeClr val="tx1"/>
                </a:solidFill>
                <a:latin typeface="Arial" charset="0"/>
                <a:ea typeface="ＭＳ Ｐゴシック" pitchFamily="34" charset="-128"/>
              </a:defRPr>
            </a:lvl2pPr>
            <a:lvl3pPr marL="1101563" indent="-219042" algn="l" defTabSz="465070" eaLnBrk="0" hangingPunct="0">
              <a:spcBef>
                <a:spcPct val="30000"/>
              </a:spcBef>
              <a:defRPr sz="1200">
                <a:solidFill>
                  <a:schemeClr val="tx1"/>
                </a:solidFill>
                <a:latin typeface="Arial" charset="0"/>
                <a:ea typeface="ＭＳ Ｐゴシック" pitchFamily="34" charset="-128"/>
              </a:defRPr>
            </a:lvl3pPr>
            <a:lvl4pPr marL="1541238" indent="-219042" algn="l" defTabSz="465070" eaLnBrk="0" hangingPunct="0">
              <a:spcBef>
                <a:spcPct val="30000"/>
              </a:spcBef>
              <a:defRPr sz="1200">
                <a:solidFill>
                  <a:schemeClr val="tx1"/>
                </a:solidFill>
                <a:latin typeface="Arial" charset="0"/>
                <a:ea typeface="ＭＳ Ｐゴシック" pitchFamily="34" charset="-128"/>
              </a:defRPr>
            </a:lvl4pPr>
            <a:lvl5pPr marL="1982497" indent="-219042" algn="l" defTabSz="465070" eaLnBrk="0" hangingPunct="0">
              <a:spcBef>
                <a:spcPct val="30000"/>
              </a:spcBef>
              <a:defRPr sz="1200">
                <a:solidFill>
                  <a:schemeClr val="tx1"/>
                </a:solidFill>
                <a:latin typeface="Arial" charset="0"/>
                <a:ea typeface="ＭＳ Ｐゴシック" pitchFamily="34" charset="-128"/>
              </a:defRPr>
            </a:lvl5pPr>
            <a:lvl6pPr marL="2439631"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6pPr>
            <a:lvl7pPr marL="2896763"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7pPr>
            <a:lvl8pPr marL="3353897"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8pPr>
            <a:lvl9pPr marL="3811029"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1729D7B-49B4-4D9B-BEA0-D17E3CE359F1}" type="slidenum">
              <a:rPr lang="en-US" altLang="en-US" sz="1300"/>
              <a:pPr algn="r" eaLnBrk="1" hangingPunct="1">
                <a:spcBef>
                  <a:spcPct val="0"/>
                </a:spcBef>
              </a:pPr>
              <a:t>16</a:t>
            </a:fld>
            <a:endParaRPr lang="en-US" altLang="en-US" sz="1300"/>
          </a:p>
        </p:txBody>
      </p:sp>
    </p:spTree>
    <p:extLst>
      <p:ext uri="{BB962C8B-B14F-4D97-AF65-F5344CB8AC3E}">
        <p14:creationId xmlns:p14="http://schemas.microsoft.com/office/powerpoint/2010/main" val="3824940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2159000" y="696913"/>
            <a:ext cx="2692400" cy="3486150"/>
          </a:xfrm>
          <a:ln/>
        </p:spPr>
      </p:sp>
      <p:sp>
        <p:nvSpPr>
          <p:cNvPr id="54275" name="Notes Placeholder 2"/>
          <p:cNvSpPr>
            <a:spLocks noGrp="1" noChangeArrowheads="1"/>
          </p:cNvSpPr>
          <p:nvPr>
            <p:ph type="body" idx="1"/>
          </p:nvPr>
        </p:nvSpPr>
        <p:spPr>
          <a:noFill/>
        </p:spPr>
        <p:txBody>
          <a:bodyPr>
            <a:normAutofit/>
          </a:bodyPr>
          <a:lstStyle/>
          <a:p>
            <a:pPr marL="0" marR="0" lvl="0" indent="0" algn="l" defTabSz="1455542" rtl="0" eaLnBrk="1" fontAlgn="base"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SOURCE</a:t>
            </a:r>
          </a:p>
          <a:p>
            <a:pPr marL="0" marR="0" lvl="0" indent="0" algn="l" defTabSz="1455542" rtl="0" eaLnBrk="1" fontAlgn="base"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Office of Disease Prevention and Health Promotion. Dietary Guidelines 2015-2020. </a:t>
            </a:r>
            <a:r>
              <a:rPr lang="en-US" sz="1900" b="1" kern="1200" dirty="0">
                <a:solidFill>
                  <a:schemeClr val="tx1"/>
                </a:solidFill>
                <a:effectLst/>
                <a:latin typeface="Arial" panose="020B0604020202020204" pitchFamily="34" charset="0"/>
                <a:ea typeface="+mn-ea"/>
                <a:cs typeface="+mn-cs"/>
              </a:rPr>
              <a:t>Appendix 9. Alcohol.</a:t>
            </a:r>
            <a:r>
              <a:rPr lang="en-US" sz="1900" kern="1200" dirty="0">
                <a:solidFill>
                  <a:schemeClr val="tx1"/>
                </a:solidFill>
                <a:effectLst/>
                <a:latin typeface="Arial" panose="020B0604020202020204" pitchFamily="34" charset="0"/>
                <a:ea typeface="+mn-ea"/>
                <a:cs typeface="+mn-cs"/>
              </a:rPr>
              <a:t> </a:t>
            </a:r>
            <a:r>
              <a:rPr lang="en-US" sz="1900" u="sng" kern="1200" dirty="0">
                <a:solidFill>
                  <a:schemeClr val="tx1"/>
                </a:solidFill>
                <a:effectLst/>
                <a:latin typeface="Arial" panose="020B0604020202020204" pitchFamily="34" charset="0"/>
                <a:ea typeface="+mn-ea"/>
                <a:cs typeface="+mn-cs"/>
                <a:hlinkClick r:id="rId3"/>
              </a:rPr>
              <a:t>https://health.gov/our-work/food-nutrition/2015-2020-dietary-guidelines/guidelines/appendix-9/</a:t>
            </a:r>
            <a:r>
              <a:rPr lang="en-US" sz="1900" kern="1200" dirty="0">
                <a:solidFill>
                  <a:schemeClr val="tx1"/>
                </a:solidFill>
                <a:effectLst/>
                <a:latin typeface="Arial" panose="020B0604020202020204" pitchFamily="34" charset="0"/>
                <a:ea typeface="+mn-ea"/>
                <a:cs typeface="+mn-cs"/>
              </a:rPr>
              <a:t>  Accessed December 22 2020 </a:t>
            </a:r>
          </a:p>
          <a:p>
            <a:pPr marL="0" marR="0" lvl="0" indent="0" algn="l" defTabSz="1455542" rtl="0" eaLnBrk="1" fontAlgn="base" latinLnBrk="0" hangingPunct="1">
              <a:lnSpc>
                <a:spcPct val="100000"/>
              </a:lnSpc>
              <a:spcBef>
                <a:spcPts val="0"/>
              </a:spcBef>
              <a:spcAft>
                <a:spcPts val="0"/>
              </a:spcAft>
              <a:buClrTx/>
              <a:buSzTx/>
              <a:buFontTx/>
              <a:buNone/>
              <a:tabLst/>
              <a:defRPr/>
            </a:pPr>
            <a:endParaRPr lang="en-US" sz="1900" kern="1200" dirty="0">
              <a:solidFill>
                <a:schemeClr val="tx1"/>
              </a:solidFill>
              <a:effectLst/>
              <a:latin typeface="Arial" panose="020B0604020202020204" pitchFamily="34" charset="0"/>
              <a:ea typeface="+mn-ea"/>
              <a:cs typeface="+mn-cs"/>
            </a:endParaRPr>
          </a:p>
          <a:p>
            <a:endParaRPr lang="en-US" sz="1900" kern="1200" dirty="0">
              <a:solidFill>
                <a:schemeClr val="tx1"/>
              </a:solidFill>
              <a:effectLst/>
              <a:latin typeface="Arial" panose="020B0604020202020204" pitchFamily="34" charset="0"/>
              <a:ea typeface="+mn-ea"/>
              <a:cs typeface="+mn-cs"/>
            </a:endParaRP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Disclaimer Source: Dietary Guidelines for Americans 2015-2020, 8th Edition</a:t>
            </a:r>
          </a:p>
          <a:p>
            <a:pPr marL="0" marR="0" lvl="0" indent="0" algn="l" defTabSz="1455542" rtl="0" eaLnBrk="1" fontAlgn="base" latinLnBrk="0" hangingPunct="1">
              <a:lnSpc>
                <a:spcPct val="100000"/>
              </a:lnSpc>
              <a:spcBef>
                <a:spcPts val="0"/>
              </a:spcBef>
              <a:spcAft>
                <a:spcPts val="0"/>
              </a:spcAft>
              <a:buClrTx/>
              <a:buSzTx/>
              <a:buFontTx/>
              <a:buNone/>
              <a:tabLst/>
              <a:defRPr/>
            </a:pPr>
            <a:endParaRPr lang="en-US" sz="1900" kern="1200" dirty="0">
              <a:solidFill>
                <a:schemeClr val="tx1"/>
              </a:solidFill>
              <a:effectLst/>
              <a:latin typeface="Arial" panose="020B0604020202020204" pitchFamily="34" charset="0"/>
              <a:ea typeface="+mn-ea"/>
              <a:cs typeface="+mn-cs"/>
            </a:endParaRPr>
          </a:p>
          <a:p>
            <a:pPr marL="0" marR="0" lvl="0" indent="0" algn="l" defTabSz="1455542" rtl="0" eaLnBrk="1" fontAlgn="base" latinLnBrk="0" hangingPunct="1">
              <a:lnSpc>
                <a:spcPct val="100000"/>
              </a:lnSpc>
              <a:spcBef>
                <a:spcPts val="0"/>
              </a:spcBef>
              <a:spcAft>
                <a:spcPts val="0"/>
              </a:spcAft>
              <a:buClrTx/>
              <a:buSzTx/>
              <a:buFontTx/>
              <a:buNone/>
              <a:tabLst/>
              <a:defRPr/>
            </a:pPr>
            <a:endParaRPr lang="en-US" sz="1900" kern="1200" dirty="0">
              <a:solidFill>
                <a:schemeClr val="tx1"/>
              </a:solidFill>
              <a:effectLst/>
              <a:latin typeface="Arial" panose="020B0604020202020204" pitchFamily="34" charset="0"/>
              <a:ea typeface="+mn-ea"/>
              <a:cs typeface="+mn-cs"/>
            </a:endParaRPr>
          </a:p>
          <a:p>
            <a:pPr fontAlgn="base"/>
            <a:endParaRPr lang="en-US" dirty="0">
              <a:cs typeface="Arial"/>
            </a:endParaRPr>
          </a:p>
        </p:txBody>
      </p:sp>
      <p:sp>
        <p:nvSpPr>
          <p:cNvPr id="5427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B3FB6C2-E4D2-4216-9E54-854E23C17340}" type="slidenum">
              <a:rPr lang="en-US" altLang="en-US">
                <a:solidFill>
                  <a:srgbClr val="646D72"/>
                </a:solidFill>
                <a:latin typeface="Calibri" pitchFamily="34" charset="0"/>
              </a:rPr>
              <a:pPr algn="r" eaLnBrk="1" hangingPunct="1">
                <a:spcBef>
                  <a:spcPct val="0"/>
                </a:spcBef>
              </a:pPr>
              <a:t>17</a:t>
            </a:fld>
            <a:endParaRPr lang="en-US" altLang="en-US">
              <a:solidFill>
                <a:srgbClr val="646D72"/>
              </a:solidFill>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2159000" y="696913"/>
            <a:ext cx="2692400" cy="3486150"/>
          </a:xfrm>
          <a:ln/>
        </p:spPr>
      </p:sp>
      <p:sp>
        <p:nvSpPr>
          <p:cNvPr id="8195" name="Notes Placeholder 2"/>
          <p:cNvSpPr>
            <a:spLocks noGrp="1"/>
          </p:cNvSpPr>
          <p:nvPr>
            <p:ph type="body" idx="1"/>
          </p:nvPr>
        </p:nvSpPr>
        <p:spPr>
          <a:noFill/>
        </p:spPr>
        <p:txBody>
          <a:bodyPr/>
          <a:lstStyle/>
          <a:p>
            <a:endParaRPr lang="en-US" altLang="en-US" dirty="0">
              <a:latin typeface="Arial" charset="0"/>
              <a:ea typeface="ＭＳ Ｐゴシック" pitchFamily="34" charset="-128"/>
            </a:endParaRPr>
          </a:p>
        </p:txBody>
      </p:sp>
      <p:sp>
        <p:nvSpPr>
          <p:cNvPr id="8196" name="Slide Number Placeholder 3"/>
          <p:cNvSpPr>
            <a:spLocks noGrp="1"/>
          </p:cNvSpPr>
          <p:nvPr>
            <p:ph type="sldNum" sz="quarter" idx="5"/>
          </p:nvPr>
        </p:nvSpPr>
        <p:spPr>
          <a:noFill/>
        </p:spPr>
        <p:txBody>
          <a:bodyPr/>
          <a:lstStyle>
            <a:lvl1pPr algn="l" defTabSz="465070" eaLnBrk="0" hangingPunct="0">
              <a:spcBef>
                <a:spcPct val="30000"/>
              </a:spcBef>
              <a:defRPr sz="1200">
                <a:solidFill>
                  <a:schemeClr val="tx1"/>
                </a:solidFill>
                <a:latin typeface="Arial" charset="0"/>
                <a:ea typeface="ＭＳ Ｐゴシック" pitchFamily="34" charset="-128"/>
              </a:defRPr>
            </a:lvl1pPr>
            <a:lvl2pPr marL="715858" indent="-274598" algn="l" defTabSz="465070" eaLnBrk="0" hangingPunct="0">
              <a:spcBef>
                <a:spcPct val="30000"/>
              </a:spcBef>
              <a:defRPr sz="1200">
                <a:solidFill>
                  <a:schemeClr val="tx1"/>
                </a:solidFill>
                <a:latin typeface="Arial" charset="0"/>
                <a:ea typeface="ＭＳ Ｐゴシック" pitchFamily="34" charset="-128"/>
              </a:defRPr>
            </a:lvl2pPr>
            <a:lvl3pPr marL="1101563" indent="-219042" algn="l" defTabSz="465070" eaLnBrk="0" hangingPunct="0">
              <a:spcBef>
                <a:spcPct val="30000"/>
              </a:spcBef>
              <a:defRPr sz="1200">
                <a:solidFill>
                  <a:schemeClr val="tx1"/>
                </a:solidFill>
                <a:latin typeface="Arial" charset="0"/>
                <a:ea typeface="ＭＳ Ｐゴシック" pitchFamily="34" charset="-128"/>
              </a:defRPr>
            </a:lvl3pPr>
            <a:lvl4pPr marL="1541238" indent="-219042" algn="l" defTabSz="465070" eaLnBrk="0" hangingPunct="0">
              <a:spcBef>
                <a:spcPct val="30000"/>
              </a:spcBef>
              <a:defRPr sz="1200">
                <a:solidFill>
                  <a:schemeClr val="tx1"/>
                </a:solidFill>
                <a:latin typeface="Arial" charset="0"/>
                <a:ea typeface="ＭＳ Ｐゴシック" pitchFamily="34" charset="-128"/>
              </a:defRPr>
            </a:lvl4pPr>
            <a:lvl5pPr marL="1982497" indent="-219042" algn="l" defTabSz="465070" eaLnBrk="0" hangingPunct="0">
              <a:spcBef>
                <a:spcPct val="30000"/>
              </a:spcBef>
              <a:defRPr sz="1200">
                <a:solidFill>
                  <a:schemeClr val="tx1"/>
                </a:solidFill>
                <a:latin typeface="Arial" charset="0"/>
                <a:ea typeface="ＭＳ Ｐゴシック" pitchFamily="34" charset="-128"/>
              </a:defRPr>
            </a:lvl5pPr>
            <a:lvl6pPr marL="2439631"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6pPr>
            <a:lvl7pPr marL="2896763"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7pPr>
            <a:lvl8pPr marL="3353897"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8pPr>
            <a:lvl9pPr marL="3811029"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1729D7B-49B4-4D9B-BEA0-D17E3CE359F1}" type="slidenum">
              <a:rPr lang="en-US" altLang="en-US" sz="1300"/>
              <a:pPr algn="r" eaLnBrk="1" hangingPunct="1">
                <a:spcBef>
                  <a:spcPct val="0"/>
                </a:spcBef>
              </a:pPr>
              <a:t>18</a:t>
            </a:fld>
            <a:endParaRPr lang="en-US" altLang="en-US" sz="1300"/>
          </a:p>
        </p:txBody>
      </p:sp>
    </p:spTree>
    <p:extLst>
      <p:ext uri="{BB962C8B-B14F-4D97-AF65-F5344CB8AC3E}">
        <p14:creationId xmlns:p14="http://schemas.microsoft.com/office/powerpoint/2010/main" val="15806152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a:extLst>
              <a:ext uri="{FF2B5EF4-FFF2-40B4-BE49-F238E27FC236}">
                <a16:creationId xmlns:a16="http://schemas.microsoft.com/office/drawing/2014/main" id="{815D4F6A-F457-004A-A806-363D9B536ABB}"/>
              </a:ext>
            </a:extLst>
          </p:cNvPr>
          <p:cNvSpPr>
            <a:spLocks noGrp="1" noRot="1" noChangeAspect="1" noTextEdit="1"/>
          </p:cNvSpPr>
          <p:nvPr>
            <p:ph type="sldImg"/>
          </p:nvPr>
        </p:nvSpPr>
        <p:spPr>
          <a:ln/>
        </p:spPr>
      </p:sp>
      <p:sp>
        <p:nvSpPr>
          <p:cNvPr id="64514" name="Notes Placeholder 2">
            <a:extLst>
              <a:ext uri="{FF2B5EF4-FFF2-40B4-BE49-F238E27FC236}">
                <a16:creationId xmlns:a16="http://schemas.microsoft.com/office/drawing/2014/main" id="{547B3CC2-9C3F-2B44-A996-E3068D5D5537}"/>
              </a:ext>
            </a:extLst>
          </p:cNvPr>
          <p:cNvSpPr>
            <a:spLocks noGrp="1" noChangeArrowheads="1"/>
          </p:cNvSpPr>
          <p:nvPr>
            <p:ph type="body" idx="1"/>
          </p:nvPr>
        </p:nvSpPr>
        <p:spPr>
          <a:noFill/>
        </p:spPr>
        <p:txBody>
          <a:bodyPr/>
          <a:lstStyle/>
          <a:p>
            <a:r>
              <a:rPr lang="en-US" altLang="en-US" dirty="0">
                <a:ea typeface="ＭＳ Ｐゴシック" panose="020B0600070205080204" pitchFamily="34" charset="-128"/>
              </a:rPr>
              <a:t>SOURCE</a:t>
            </a: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Smokefree.gov. Why Do You Want to Quit? </a:t>
            </a:r>
            <a:r>
              <a:rPr lang="en-US" sz="1900" u="sng" kern="1200" dirty="0">
                <a:solidFill>
                  <a:schemeClr val="tx1"/>
                </a:solidFill>
                <a:effectLst/>
                <a:latin typeface="Arial" panose="020B0604020202020204" pitchFamily="34" charset="0"/>
                <a:ea typeface="+mn-ea"/>
                <a:cs typeface="+mn-cs"/>
                <a:hlinkClick r:id="rId3"/>
              </a:rPr>
              <a:t>https://smokefree.gov/quit-smoking/why-you-should-quit/why-do-you-want-to-quit</a:t>
            </a:r>
            <a:r>
              <a:rPr lang="en-US" sz="1900" kern="1200" dirty="0">
                <a:solidFill>
                  <a:schemeClr val="tx1"/>
                </a:solidFill>
                <a:effectLst/>
                <a:latin typeface="Arial" panose="020B0604020202020204" pitchFamily="34" charset="0"/>
                <a:ea typeface="+mn-ea"/>
                <a:cs typeface="+mn-cs"/>
              </a:rPr>
              <a:t>; no date. Accessed December 4 2020</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64515" name="Slide Number Placeholder 3">
            <a:extLst>
              <a:ext uri="{FF2B5EF4-FFF2-40B4-BE49-F238E27FC236}">
                <a16:creationId xmlns:a16="http://schemas.microsoft.com/office/drawing/2014/main" id="{F7296AE5-E3DD-644C-8B84-C27CEFCEA801}"/>
              </a:ext>
            </a:extLst>
          </p:cNvPr>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03AD2801-F2D0-F146-B069-4AEDF33D3B0D}" type="slidenum">
              <a:rPr lang="en-US" altLang="en-US">
                <a:solidFill>
                  <a:srgbClr val="646D72"/>
                </a:solidFill>
                <a:latin typeface="Calibri" panose="020F0502020204030204" pitchFamily="34" charset="0"/>
              </a:rPr>
              <a:pPr algn="r" eaLnBrk="1" hangingPunct="1">
                <a:spcBef>
                  <a:spcPct val="0"/>
                </a:spcBef>
              </a:pPr>
              <a:t>19</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2159000" y="696913"/>
            <a:ext cx="2692400" cy="3486150"/>
          </a:xfrm>
          <a:ln/>
        </p:spPr>
      </p:sp>
      <p:sp>
        <p:nvSpPr>
          <p:cNvPr id="50179"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endParaRPr>
          </a:p>
        </p:txBody>
      </p:sp>
      <p:sp>
        <p:nvSpPr>
          <p:cNvPr id="5018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BE77BCD-BDA1-4FC4-A1D5-7BEDD0158BB6}" type="slidenum">
              <a:rPr lang="en-US" altLang="en-US">
                <a:solidFill>
                  <a:srgbClr val="646D72"/>
                </a:solidFill>
                <a:latin typeface="Calibri" pitchFamily="34" charset="0"/>
              </a:rPr>
              <a:pPr algn="r" eaLnBrk="1" hangingPunct="1">
                <a:spcBef>
                  <a:spcPct val="0"/>
                </a:spcBef>
              </a:pPr>
              <a:t>2</a:t>
            </a:fld>
            <a:endParaRPr lang="en-US" altLang="en-US" dirty="0">
              <a:solidFill>
                <a:srgbClr val="646D72"/>
              </a:solidFill>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p:spPr>
        <p:txBody>
          <a:bodyPr/>
          <a:lstStyle/>
          <a:p>
            <a:r>
              <a:rPr lang="en-US" altLang="en-US" dirty="0">
                <a:latin typeface="Arial" charset="0"/>
                <a:ea typeface="ＭＳ Ｐゴシック" pitchFamily="34" charset="-128"/>
              </a:rPr>
              <a:t>SOURCE</a:t>
            </a: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Smokefree.gov. Reasons to Quit. </a:t>
            </a:r>
            <a:r>
              <a:rPr lang="en-US" sz="1900" u="sng" kern="1200" dirty="0">
                <a:solidFill>
                  <a:schemeClr val="tx1"/>
                </a:solidFill>
                <a:effectLst/>
                <a:latin typeface="Arial" panose="020B0604020202020204" pitchFamily="34" charset="0"/>
                <a:ea typeface="+mn-ea"/>
                <a:cs typeface="+mn-cs"/>
                <a:hlinkClick r:id="rId3"/>
              </a:rPr>
              <a:t>https://smokefree.gov/quit-smoking/why-you-should-quit/reasons-to-quit</a:t>
            </a:r>
            <a:r>
              <a:rPr lang="en-US" sz="1900" kern="1200" dirty="0">
                <a:solidFill>
                  <a:schemeClr val="tx1"/>
                </a:solidFill>
                <a:effectLst/>
                <a:latin typeface="Arial" panose="020B0604020202020204" pitchFamily="34" charset="0"/>
                <a:ea typeface="+mn-ea"/>
                <a:cs typeface="+mn-cs"/>
              </a:rPr>
              <a:t>; no date. Accessed December 4 2020</a:t>
            </a:r>
          </a:p>
          <a:p>
            <a:endParaRPr lang="en-US" altLang="en-US" dirty="0">
              <a:latin typeface="Arial" charset="0"/>
              <a:ea typeface="ＭＳ Ｐゴシック" pitchFamily="34" charset="-128"/>
            </a:endParaRP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Smokefree.gov. Why You Should Quit, Health Effects </a:t>
            </a:r>
            <a:r>
              <a:rPr lang="en-US" altLang="en-US" dirty="0">
                <a:hlinkClick r:id="rId4"/>
              </a:rPr>
              <a:t>https://smokefree.gov/quit-smoking/why-you-should-quit/health-effects</a:t>
            </a:r>
            <a:r>
              <a:rPr lang="en-US" sz="1900" kern="1200" dirty="0">
                <a:solidFill>
                  <a:schemeClr val="tx1"/>
                </a:solidFill>
                <a:effectLst/>
                <a:latin typeface="Arial" panose="020B0604020202020204" pitchFamily="34" charset="0"/>
                <a:ea typeface="+mn-ea"/>
                <a:cs typeface="+mn-cs"/>
              </a:rPr>
              <a:t>; no date. Accessed January 6, 2021</a:t>
            </a:r>
            <a:endParaRPr lang="en-US" altLang="en-US" dirty="0">
              <a:latin typeface="Arial" charset="0"/>
              <a:ea typeface="ＭＳ Ｐゴシック" pitchFamily="34" charset="-128"/>
            </a:endParaRPr>
          </a:p>
        </p:txBody>
      </p:sp>
      <p:sp>
        <p:nvSpPr>
          <p:cNvPr id="93188"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eaLnBrk="0" hangingPunct="0">
              <a:spcBef>
                <a:spcPct val="30000"/>
              </a:spcBef>
              <a:defRPr sz="1200">
                <a:solidFill>
                  <a:schemeClr val="tx1"/>
                </a:solidFill>
                <a:latin typeface="Arial" charset="0"/>
                <a:ea typeface="ＭＳ Ｐゴシック" pitchFamily="34" charset="-128"/>
              </a:defRPr>
            </a:lvl1pPr>
            <a:lvl2pPr marL="742950" indent="-285750" defTabSz="481013" eaLnBrk="0" hangingPunct="0">
              <a:spcBef>
                <a:spcPct val="30000"/>
              </a:spcBef>
              <a:defRPr sz="1200">
                <a:solidFill>
                  <a:schemeClr val="tx1"/>
                </a:solidFill>
                <a:latin typeface="Arial" charset="0"/>
                <a:ea typeface="ＭＳ Ｐゴシック" pitchFamily="34" charset="-128"/>
              </a:defRPr>
            </a:lvl2pPr>
            <a:lvl3pPr marL="1143000" indent="-228600" defTabSz="481013" eaLnBrk="0" hangingPunct="0">
              <a:spcBef>
                <a:spcPct val="30000"/>
              </a:spcBef>
              <a:defRPr sz="1200">
                <a:solidFill>
                  <a:schemeClr val="tx1"/>
                </a:solidFill>
                <a:latin typeface="Arial" charset="0"/>
                <a:ea typeface="ＭＳ Ｐゴシック" pitchFamily="34" charset="-128"/>
              </a:defRPr>
            </a:lvl3pPr>
            <a:lvl4pPr marL="1600200" indent="-228600" defTabSz="481013" eaLnBrk="0" hangingPunct="0">
              <a:spcBef>
                <a:spcPct val="30000"/>
              </a:spcBef>
              <a:defRPr sz="1200">
                <a:solidFill>
                  <a:schemeClr val="tx1"/>
                </a:solidFill>
                <a:latin typeface="Arial" charset="0"/>
                <a:ea typeface="ＭＳ Ｐゴシック" pitchFamily="34" charset="-128"/>
              </a:defRPr>
            </a:lvl4pPr>
            <a:lvl5pPr marL="2057400" indent="-228600" defTabSz="481013" eaLnBrk="0" hangingPunct="0">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AB0852D-B1A9-4E44-8A59-2B4721C8F03B}" type="slidenum">
              <a:rPr lang="en-US" altLang="en-US">
                <a:solidFill>
                  <a:srgbClr val="646D72"/>
                </a:solidFill>
                <a:latin typeface="Calibri" pitchFamily="34" charset="0"/>
                <a:cs typeface="Arial" charset="0"/>
              </a:rPr>
              <a:pPr algn="r" eaLnBrk="1" hangingPunct="1">
                <a:spcBef>
                  <a:spcPct val="0"/>
                </a:spcBef>
              </a:pPr>
              <a:t>20</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2159000" y="696913"/>
            <a:ext cx="2692400" cy="3486150"/>
          </a:xfrm>
          <a:ln/>
        </p:spPr>
      </p:sp>
      <p:sp>
        <p:nvSpPr>
          <p:cNvPr id="8195" name="Notes Placeholder 2"/>
          <p:cNvSpPr>
            <a:spLocks noGrp="1"/>
          </p:cNvSpPr>
          <p:nvPr>
            <p:ph type="body" idx="1"/>
          </p:nvPr>
        </p:nvSpPr>
        <p:spPr>
          <a:noFill/>
        </p:spPr>
        <p:txBody>
          <a:bodyPr/>
          <a:lstStyle/>
          <a:p>
            <a:endParaRPr lang="en-US" altLang="en-US" dirty="0">
              <a:latin typeface="Arial" charset="0"/>
              <a:ea typeface="ＭＳ Ｐゴシック" pitchFamily="34" charset="-128"/>
            </a:endParaRPr>
          </a:p>
        </p:txBody>
      </p:sp>
      <p:sp>
        <p:nvSpPr>
          <p:cNvPr id="8196" name="Slide Number Placeholder 3"/>
          <p:cNvSpPr>
            <a:spLocks noGrp="1"/>
          </p:cNvSpPr>
          <p:nvPr>
            <p:ph type="sldNum" sz="quarter" idx="5"/>
          </p:nvPr>
        </p:nvSpPr>
        <p:spPr>
          <a:noFill/>
        </p:spPr>
        <p:txBody>
          <a:bodyPr/>
          <a:lstStyle>
            <a:lvl1pPr algn="l" defTabSz="465070" eaLnBrk="0" hangingPunct="0">
              <a:spcBef>
                <a:spcPct val="30000"/>
              </a:spcBef>
              <a:defRPr sz="1200">
                <a:solidFill>
                  <a:schemeClr val="tx1"/>
                </a:solidFill>
                <a:latin typeface="Arial" charset="0"/>
                <a:ea typeface="ＭＳ Ｐゴシック" pitchFamily="34" charset="-128"/>
              </a:defRPr>
            </a:lvl1pPr>
            <a:lvl2pPr marL="715858" indent="-274598" algn="l" defTabSz="465070" eaLnBrk="0" hangingPunct="0">
              <a:spcBef>
                <a:spcPct val="30000"/>
              </a:spcBef>
              <a:defRPr sz="1200">
                <a:solidFill>
                  <a:schemeClr val="tx1"/>
                </a:solidFill>
                <a:latin typeface="Arial" charset="0"/>
                <a:ea typeface="ＭＳ Ｐゴシック" pitchFamily="34" charset="-128"/>
              </a:defRPr>
            </a:lvl2pPr>
            <a:lvl3pPr marL="1101563" indent="-219042" algn="l" defTabSz="465070" eaLnBrk="0" hangingPunct="0">
              <a:spcBef>
                <a:spcPct val="30000"/>
              </a:spcBef>
              <a:defRPr sz="1200">
                <a:solidFill>
                  <a:schemeClr val="tx1"/>
                </a:solidFill>
                <a:latin typeface="Arial" charset="0"/>
                <a:ea typeface="ＭＳ Ｐゴシック" pitchFamily="34" charset="-128"/>
              </a:defRPr>
            </a:lvl3pPr>
            <a:lvl4pPr marL="1541238" indent="-219042" algn="l" defTabSz="465070" eaLnBrk="0" hangingPunct="0">
              <a:spcBef>
                <a:spcPct val="30000"/>
              </a:spcBef>
              <a:defRPr sz="1200">
                <a:solidFill>
                  <a:schemeClr val="tx1"/>
                </a:solidFill>
                <a:latin typeface="Arial" charset="0"/>
                <a:ea typeface="ＭＳ Ｐゴシック" pitchFamily="34" charset="-128"/>
              </a:defRPr>
            </a:lvl4pPr>
            <a:lvl5pPr marL="1982497" indent="-219042" algn="l" defTabSz="465070" eaLnBrk="0" hangingPunct="0">
              <a:spcBef>
                <a:spcPct val="30000"/>
              </a:spcBef>
              <a:defRPr sz="1200">
                <a:solidFill>
                  <a:schemeClr val="tx1"/>
                </a:solidFill>
                <a:latin typeface="Arial" charset="0"/>
                <a:ea typeface="ＭＳ Ｐゴシック" pitchFamily="34" charset="-128"/>
              </a:defRPr>
            </a:lvl5pPr>
            <a:lvl6pPr marL="2439631"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6pPr>
            <a:lvl7pPr marL="2896763"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7pPr>
            <a:lvl8pPr marL="3353897"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8pPr>
            <a:lvl9pPr marL="3811029"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1729D7B-49B4-4D9B-BEA0-D17E3CE359F1}" type="slidenum">
              <a:rPr lang="en-US" altLang="en-US" sz="1300"/>
              <a:pPr algn="r" eaLnBrk="1" hangingPunct="1">
                <a:spcBef>
                  <a:spcPct val="0"/>
                </a:spcBef>
              </a:pPr>
              <a:t>21</a:t>
            </a:fld>
            <a:endParaRPr lang="en-US" altLang="en-US" sz="1300"/>
          </a:p>
        </p:txBody>
      </p:sp>
    </p:spTree>
    <p:extLst>
      <p:ext uri="{BB962C8B-B14F-4D97-AF65-F5344CB8AC3E}">
        <p14:creationId xmlns:p14="http://schemas.microsoft.com/office/powerpoint/2010/main" val="30849535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2159000" y="696913"/>
            <a:ext cx="2692400" cy="3486150"/>
          </a:xfrm>
          <a:ln/>
        </p:spPr>
      </p:sp>
      <p:sp>
        <p:nvSpPr>
          <p:cNvPr id="829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294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CA37920-48C2-44AE-B090-C32418C302A4}" type="slidenum">
              <a:rPr lang="en-US" altLang="en-US">
                <a:solidFill>
                  <a:srgbClr val="646D72"/>
                </a:solidFill>
                <a:latin typeface="Calibri" pitchFamily="34" charset="0"/>
              </a:rPr>
              <a:pPr algn="r" eaLnBrk="1" hangingPunct="1">
                <a:spcBef>
                  <a:spcPct val="0"/>
                </a:spcBef>
              </a:pPr>
              <a:t>22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11193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2159000" y="696913"/>
            <a:ext cx="2692400" cy="3486150"/>
          </a:xfrm>
          <a:ln/>
        </p:spPr>
      </p:sp>
      <p:sp>
        <p:nvSpPr>
          <p:cNvPr id="8195"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8196" name="Slide Number Placeholder 3"/>
          <p:cNvSpPr>
            <a:spLocks noGrp="1"/>
          </p:cNvSpPr>
          <p:nvPr>
            <p:ph type="sldNum" sz="quarter" idx="5"/>
          </p:nvPr>
        </p:nvSpPr>
        <p:spPr>
          <a:noFill/>
        </p:spPr>
        <p:txBody>
          <a:bodyPr/>
          <a:lstStyle>
            <a:lvl1pPr algn="l" defTabSz="465070" eaLnBrk="0" hangingPunct="0">
              <a:spcBef>
                <a:spcPct val="30000"/>
              </a:spcBef>
              <a:defRPr sz="1200">
                <a:solidFill>
                  <a:schemeClr val="tx1"/>
                </a:solidFill>
                <a:latin typeface="Arial" charset="0"/>
                <a:ea typeface="ＭＳ Ｐゴシック" pitchFamily="34" charset="-128"/>
              </a:defRPr>
            </a:lvl1pPr>
            <a:lvl2pPr marL="715858" indent="-274598" algn="l" defTabSz="465070" eaLnBrk="0" hangingPunct="0">
              <a:spcBef>
                <a:spcPct val="30000"/>
              </a:spcBef>
              <a:defRPr sz="1200">
                <a:solidFill>
                  <a:schemeClr val="tx1"/>
                </a:solidFill>
                <a:latin typeface="Arial" charset="0"/>
                <a:ea typeface="ＭＳ Ｐゴシック" pitchFamily="34" charset="-128"/>
              </a:defRPr>
            </a:lvl2pPr>
            <a:lvl3pPr marL="1101563" indent="-219042" algn="l" defTabSz="465070" eaLnBrk="0" hangingPunct="0">
              <a:spcBef>
                <a:spcPct val="30000"/>
              </a:spcBef>
              <a:defRPr sz="1200">
                <a:solidFill>
                  <a:schemeClr val="tx1"/>
                </a:solidFill>
                <a:latin typeface="Arial" charset="0"/>
                <a:ea typeface="ＭＳ Ｐゴシック" pitchFamily="34" charset="-128"/>
              </a:defRPr>
            </a:lvl3pPr>
            <a:lvl4pPr marL="1541238" indent="-219042" algn="l" defTabSz="465070" eaLnBrk="0" hangingPunct="0">
              <a:spcBef>
                <a:spcPct val="30000"/>
              </a:spcBef>
              <a:defRPr sz="1200">
                <a:solidFill>
                  <a:schemeClr val="tx1"/>
                </a:solidFill>
                <a:latin typeface="Arial" charset="0"/>
                <a:ea typeface="ＭＳ Ｐゴシック" pitchFamily="34" charset="-128"/>
              </a:defRPr>
            </a:lvl4pPr>
            <a:lvl5pPr marL="1982497" indent="-219042" algn="l" defTabSz="465070" eaLnBrk="0" hangingPunct="0">
              <a:spcBef>
                <a:spcPct val="30000"/>
              </a:spcBef>
              <a:defRPr sz="1200">
                <a:solidFill>
                  <a:schemeClr val="tx1"/>
                </a:solidFill>
                <a:latin typeface="Arial" charset="0"/>
                <a:ea typeface="ＭＳ Ｐゴシック" pitchFamily="34" charset="-128"/>
              </a:defRPr>
            </a:lvl5pPr>
            <a:lvl6pPr marL="2439631"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6pPr>
            <a:lvl7pPr marL="2896763"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7pPr>
            <a:lvl8pPr marL="3353897"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8pPr>
            <a:lvl9pPr marL="3811029"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1729D7B-49B4-4D9B-BEA0-D17E3CE359F1}" type="slidenum">
              <a:rPr lang="en-US" altLang="en-US" sz="1300"/>
              <a:pPr algn="r" eaLnBrk="1" hangingPunct="1">
                <a:spcBef>
                  <a:spcPct val="0"/>
                </a:spcBef>
              </a:pPr>
              <a:t>23</a:t>
            </a:fld>
            <a:endParaRPr lang="en-US" altLang="en-US" sz="13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24</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9831915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159000" y="696913"/>
            <a:ext cx="2692400" cy="3486150"/>
          </a:xfrm>
          <a:ln/>
        </p:spPr>
      </p:sp>
      <p:sp>
        <p:nvSpPr>
          <p:cNvPr id="57347"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endParaRPr>
          </a:p>
          <a:p>
            <a:r>
              <a:rPr lang="en-US" altLang="en-US" dirty="0">
                <a:latin typeface="Arial" charset="0"/>
                <a:ea typeface="ＭＳ Ｐゴシック" pitchFamily="34" charset="-128"/>
              </a:rPr>
              <a:t>SOURCE</a:t>
            </a:r>
          </a:p>
          <a:p>
            <a:r>
              <a:rPr lang="en-US" sz="1900" kern="1200" dirty="0">
                <a:solidFill>
                  <a:schemeClr val="tx1"/>
                </a:solidFill>
                <a:effectLst/>
                <a:latin typeface="Arial" panose="020B0604020202020204" pitchFamily="34" charset="0"/>
                <a:ea typeface="+mn-ea"/>
                <a:cs typeface="+mn-cs"/>
              </a:rPr>
              <a:t>US Department of Veterans Affairs. MOVE! Weight Management Program. </a:t>
            </a:r>
            <a:r>
              <a:rPr lang="en-US" sz="1900" u="sng" kern="1200" dirty="0">
                <a:solidFill>
                  <a:schemeClr val="tx1"/>
                </a:solidFill>
                <a:effectLst/>
                <a:latin typeface="Arial" panose="020B0604020202020204" pitchFamily="34" charset="0"/>
                <a:ea typeface="+mn-ea"/>
                <a:cs typeface="+mn-cs"/>
                <a:hlinkClick r:id="rId3"/>
              </a:rPr>
              <a:t>https://www.move.va.gov/movecoach.asp#:~:text=Coach%20is%20a%20phone%20app%20that%20offers%20a,achieve%20your%20diet,%20physical%20activity,%20and%20weight%20goals</a:t>
            </a:r>
            <a:r>
              <a:rPr lang="en-US" sz="1900" kern="1200" dirty="0">
                <a:solidFill>
                  <a:schemeClr val="tx1"/>
                </a:solidFill>
                <a:effectLst/>
                <a:latin typeface="Arial" panose="020B0604020202020204" pitchFamily="34" charset="0"/>
                <a:ea typeface="+mn-ea"/>
                <a:cs typeface="+mn-cs"/>
              </a:rPr>
              <a:t>. Updated September 1 2020. Accessed December 23 2020</a:t>
            </a:r>
          </a:p>
          <a:p>
            <a:endParaRPr lang="en-US" altLang="en-US" dirty="0">
              <a:latin typeface="Arial" charset="0"/>
              <a:ea typeface="ＭＳ Ｐゴシック" pitchFamily="34" charset="-128"/>
            </a:endParaRPr>
          </a:p>
        </p:txBody>
      </p:sp>
      <p:sp>
        <p:nvSpPr>
          <p:cNvPr id="5734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8FCAFE5-7BF8-408C-B242-20786B9CA11E}" type="slidenum">
              <a:rPr lang="en-US" altLang="en-US">
                <a:solidFill>
                  <a:srgbClr val="646D72"/>
                </a:solidFill>
                <a:latin typeface="Calibri" pitchFamily="34" charset="0"/>
              </a:rPr>
              <a:pPr algn="r" eaLnBrk="1" hangingPunct="1">
                <a:spcBef>
                  <a:spcPct val="0"/>
                </a:spcBef>
              </a:pPr>
              <a:t>25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4583567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59000" y="696913"/>
            <a:ext cx="2692400" cy="3486150"/>
          </a:xfrm>
          <a:ln/>
        </p:spPr>
      </p:sp>
      <p:sp>
        <p:nvSpPr>
          <p:cNvPr id="65539" name="Notes Placeholder 2"/>
          <p:cNvSpPr>
            <a:spLocks noGrp="1"/>
          </p:cNvSpPr>
          <p:nvPr>
            <p:ph type="body" idx="1"/>
          </p:nvPr>
        </p:nvSpPr>
        <p:spPr>
          <a:noFill/>
        </p:spPr>
        <p:txBody>
          <a:bodyPr>
            <a:normAutofit/>
          </a:bodyPr>
          <a:lstStyle/>
          <a:p>
            <a:endParaRPr lang="en-US" u="none" dirty="0">
              <a:cs typeface="Arial"/>
            </a:endParaRPr>
          </a:p>
          <a:p>
            <a:r>
              <a:rPr lang="en-US" u="none" dirty="0">
                <a:cs typeface="Arial"/>
              </a:rPr>
              <a:t>SOURCES</a:t>
            </a: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ChooseMyPlate.gov. Start Simple with MyPlate App: </a:t>
            </a:r>
            <a:r>
              <a:rPr lang="en-US" sz="2000" dirty="0">
                <a:ea typeface="Calibri" panose="020F0502020204030204" pitchFamily="34" charset="0"/>
                <a:cs typeface="Times New Roman" panose="02020603050405020304" pitchFamily="18" charset="0"/>
                <a:hlinkClick r:id="rId3"/>
              </a:rPr>
              <a:t>https://www.choosemyplate.gov/startsimpleapp</a:t>
            </a:r>
            <a:r>
              <a:rPr lang="en-US" sz="2000" dirty="0">
                <a:ea typeface="Calibri" panose="020F0502020204030204" pitchFamily="34" charset="0"/>
                <a:cs typeface="Times New Roman" panose="02020603050405020304" pitchFamily="18" charset="0"/>
              </a:rPr>
              <a:t>; no date. </a:t>
            </a:r>
            <a:r>
              <a:rPr lang="en-US" sz="2000" kern="1200" dirty="0">
                <a:solidFill>
                  <a:schemeClr val="tx1"/>
                </a:solidFill>
                <a:effectLst/>
                <a:latin typeface="Arial" panose="020B0604020202020204" pitchFamily="34" charset="0"/>
                <a:ea typeface="+mn-ea"/>
                <a:cs typeface="+mn-cs"/>
              </a:rPr>
              <a:t>Accessed December 14 2020</a:t>
            </a: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kern="1200" dirty="0">
              <a:solidFill>
                <a:schemeClr val="tx1"/>
              </a:solidFill>
              <a:effectLst/>
              <a:latin typeface="Arial" panose="020B0604020202020204" pitchFamily="34" charset="0"/>
              <a:ea typeface="+mn-ea"/>
              <a:cs typeface="+mn-cs"/>
            </a:endParaRPr>
          </a:p>
          <a:p>
            <a:pPr marL="0" marR="0" lvl="0" indent="0" algn="l" defTabSz="1455542"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Arial" panose="020B0604020202020204" pitchFamily="34" charset="0"/>
                <a:ea typeface="+mn-ea"/>
                <a:cs typeface="+mn-cs"/>
              </a:rPr>
              <a:t>FoodSafety.gov. </a:t>
            </a:r>
            <a:r>
              <a:rPr lang="en-US" sz="2000" kern="1200" dirty="0" err="1">
                <a:solidFill>
                  <a:schemeClr val="tx1"/>
                </a:solidFill>
                <a:effectLst/>
                <a:latin typeface="Arial" panose="020B0604020202020204" pitchFamily="34" charset="0"/>
                <a:ea typeface="+mn-ea"/>
                <a:cs typeface="+mn-cs"/>
              </a:rPr>
              <a:t>Foodkeeper</a:t>
            </a:r>
            <a:r>
              <a:rPr lang="en-US" sz="2000" kern="1200" dirty="0">
                <a:solidFill>
                  <a:schemeClr val="tx1"/>
                </a:solidFill>
                <a:effectLst/>
                <a:latin typeface="Arial" panose="020B0604020202020204" pitchFamily="34" charset="0"/>
                <a:ea typeface="+mn-ea"/>
                <a:cs typeface="+mn-cs"/>
              </a:rPr>
              <a:t> App. </a:t>
            </a:r>
            <a:r>
              <a:rPr lang="en-US" sz="2000" u="sng" dirty="0">
                <a:solidFill>
                  <a:srgbClr val="0563C1"/>
                </a:solidFill>
                <a:ea typeface="Calibri" panose="020F0502020204030204" pitchFamily="34" charset="0"/>
                <a:cs typeface="Times New Roman" panose="02020603050405020304" pitchFamily="18" charset="0"/>
                <a:hlinkClick r:id="rId4"/>
              </a:rPr>
              <a:t>https://www.foodsafety.gov/keep-food-safe/foodkeeper-app</a:t>
            </a:r>
            <a:r>
              <a:rPr lang="en-US" sz="2000" u="sng" dirty="0">
                <a:solidFill>
                  <a:srgbClr val="0563C1"/>
                </a:solidFill>
                <a:ea typeface="Calibri" panose="020F0502020204030204" pitchFamily="34" charset="0"/>
                <a:cs typeface="Times New Roman" panose="02020603050405020304" pitchFamily="18" charset="0"/>
              </a:rPr>
              <a:t>;</a:t>
            </a:r>
            <a:r>
              <a:rPr lang="en-US" sz="2000" u="none" dirty="0">
                <a:solidFill>
                  <a:srgbClr val="0563C1"/>
                </a:solidFill>
                <a:ea typeface="Calibri" panose="020F0502020204030204" pitchFamily="34" charset="0"/>
                <a:cs typeface="Times New Roman" panose="02020603050405020304" pitchFamily="18" charset="0"/>
              </a:rPr>
              <a:t> no date. </a:t>
            </a:r>
            <a:r>
              <a:rPr lang="en-US" sz="2000" kern="1200" dirty="0">
                <a:solidFill>
                  <a:schemeClr val="tx1"/>
                </a:solidFill>
                <a:effectLst/>
                <a:latin typeface="Arial" panose="020B0604020202020204" pitchFamily="34" charset="0"/>
                <a:ea typeface="+mn-ea"/>
                <a:cs typeface="+mn-cs"/>
              </a:rPr>
              <a:t>Accessed December 14 2020</a:t>
            </a: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dirty="0">
              <a:effectLst/>
              <a:ea typeface="Calibri" panose="020F0502020204030204" pitchFamily="34" charset="0"/>
              <a:cs typeface="Times New Roman" panose="02020603050405020304" pitchFamily="18" charset="0"/>
            </a:endParaRP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kern="1200" dirty="0">
              <a:solidFill>
                <a:schemeClr val="tx1"/>
              </a:solidFill>
              <a:effectLst/>
              <a:latin typeface="Arial" panose="020B0604020202020204" pitchFamily="34" charset="0"/>
              <a:ea typeface="+mn-ea"/>
              <a:cs typeface="+mn-cs"/>
            </a:endParaRP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dirty="0">
              <a:ea typeface="Calibri" panose="020F0502020204030204" pitchFamily="34" charset="0"/>
              <a:cs typeface="Times New Roman" panose="02020603050405020304" pitchFamily="18" charset="0"/>
            </a:endParaRPr>
          </a:p>
          <a:p>
            <a:endParaRPr lang="en-US" u="none" dirty="0">
              <a:cs typeface="Arial"/>
            </a:endParaRPr>
          </a:p>
          <a:p>
            <a:endParaRPr lang="en-US" altLang="en-US" dirty="0">
              <a:latin typeface="Arial" charset="0"/>
              <a:ea typeface="ＭＳ Ｐゴシック" pitchFamily="34" charset="-128"/>
              <a:cs typeface="Arial"/>
            </a:endParaRPr>
          </a:p>
        </p:txBody>
      </p:sp>
      <p:sp>
        <p:nvSpPr>
          <p:cNvPr id="6554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64A5D42-1A2C-49C3-B9BE-4F2E8BA60291}"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26</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9822411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59000" y="696913"/>
            <a:ext cx="2692400" cy="3486150"/>
          </a:xfrm>
          <a:ln/>
        </p:spPr>
      </p:sp>
      <p:sp>
        <p:nvSpPr>
          <p:cNvPr id="65539" name="Notes Placeholder 2"/>
          <p:cNvSpPr>
            <a:spLocks noGrp="1"/>
          </p:cNvSpPr>
          <p:nvPr>
            <p:ph type="body" idx="1"/>
          </p:nvPr>
        </p:nvSpPr>
        <p:spPr>
          <a:noFill/>
        </p:spPr>
        <p:txBody>
          <a:bodyPr>
            <a:normAutofit/>
          </a:bodyPr>
          <a:lstStyle/>
          <a:p>
            <a:endParaRPr lang="en-US" u="none" dirty="0">
              <a:cs typeface="Arial"/>
            </a:endParaRPr>
          </a:p>
          <a:p>
            <a:r>
              <a:rPr lang="en-US" u="none" dirty="0">
                <a:cs typeface="Arial"/>
              </a:rPr>
              <a:t>SOURCE</a:t>
            </a:r>
          </a:p>
          <a:p>
            <a:r>
              <a:rPr lang="en-US" sz="1900" kern="1200" dirty="0">
                <a:solidFill>
                  <a:schemeClr val="tx1"/>
                </a:solidFill>
                <a:effectLst/>
                <a:latin typeface="Arial" panose="020B0604020202020204" pitchFamily="34" charset="0"/>
                <a:ea typeface="+mn-ea"/>
                <a:cs typeface="+mn-cs"/>
              </a:rPr>
              <a:t>National Institute on Alcohol Abuse and Alcoholism. Rethinking Drinking. What are symptoms of alcohol use disorder? </a:t>
            </a:r>
            <a:r>
              <a:rPr lang="en-US" sz="1900" u="sng" kern="1200" dirty="0">
                <a:solidFill>
                  <a:schemeClr val="tx1"/>
                </a:solidFill>
                <a:effectLst/>
                <a:latin typeface="Arial" panose="020B0604020202020204" pitchFamily="34" charset="0"/>
                <a:ea typeface="+mn-ea"/>
                <a:cs typeface="+mn-cs"/>
                <a:hlinkClick r:id="rId3"/>
              </a:rPr>
              <a:t>https://www.rethinkingdrinking.niaaa.nih.gov/How-much-is-too-much/Whats-the-harm/What-Are-Symptoms-Of-Alcohol-Use-Disorder.aspx</a:t>
            </a:r>
            <a:r>
              <a:rPr lang="en-US" sz="1900" kern="1200" dirty="0">
                <a:solidFill>
                  <a:schemeClr val="tx1"/>
                </a:solidFill>
                <a:effectLst/>
                <a:latin typeface="Arial" panose="020B0604020202020204" pitchFamily="34" charset="0"/>
                <a:ea typeface="+mn-ea"/>
                <a:cs typeface="+mn-cs"/>
              </a:rPr>
              <a:t>; no date. Accessed December 23 2020</a:t>
            </a: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dirty="0">
              <a:effectLst/>
              <a:ea typeface="Calibri" panose="020F0502020204030204" pitchFamily="34" charset="0"/>
              <a:cs typeface="Times New Roman" panose="02020603050405020304" pitchFamily="18" charset="0"/>
            </a:endParaRP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kern="1200" dirty="0">
              <a:solidFill>
                <a:schemeClr val="tx1"/>
              </a:solidFill>
              <a:effectLst/>
              <a:latin typeface="Arial" panose="020B0604020202020204" pitchFamily="34" charset="0"/>
              <a:ea typeface="+mn-ea"/>
              <a:cs typeface="+mn-cs"/>
            </a:endParaRP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dirty="0">
              <a:ea typeface="Calibri" panose="020F0502020204030204" pitchFamily="34" charset="0"/>
              <a:cs typeface="Times New Roman" panose="02020603050405020304" pitchFamily="18" charset="0"/>
            </a:endParaRPr>
          </a:p>
          <a:p>
            <a:endParaRPr lang="en-US" u="none" dirty="0">
              <a:cs typeface="Arial"/>
            </a:endParaRPr>
          </a:p>
          <a:p>
            <a:endParaRPr lang="en-US" altLang="en-US" dirty="0">
              <a:latin typeface="Arial" charset="0"/>
              <a:ea typeface="ＭＳ Ｐゴシック" pitchFamily="34" charset="-128"/>
              <a:cs typeface="Arial"/>
            </a:endParaRPr>
          </a:p>
        </p:txBody>
      </p:sp>
      <p:sp>
        <p:nvSpPr>
          <p:cNvPr id="6554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64A5D42-1A2C-49C3-B9BE-4F2E8BA60291}"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27</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9124167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59000" y="696913"/>
            <a:ext cx="2692400" cy="3486150"/>
          </a:xfrm>
          <a:ln/>
        </p:spPr>
      </p:sp>
      <p:sp>
        <p:nvSpPr>
          <p:cNvPr id="65539" name="Notes Placeholder 2"/>
          <p:cNvSpPr>
            <a:spLocks noGrp="1"/>
          </p:cNvSpPr>
          <p:nvPr>
            <p:ph type="body" idx="1"/>
          </p:nvPr>
        </p:nvSpPr>
        <p:spPr>
          <a:noFill/>
        </p:spPr>
        <p:txBody>
          <a:bodyPr>
            <a:normAutofit/>
          </a:bodyPr>
          <a:lstStyle/>
          <a:p>
            <a:endParaRPr lang="en-US" u="none" dirty="0">
              <a:cs typeface="Arial"/>
            </a:endParaRPr>
          </a:p>
          <a:p>
            <a:r>
              <a:rPr lang="en-US" u="none" dirty="0">
                <a:cs typeface="Arial"/>
              </a:rPr>
              <a:t>SOURCE</a:t>
            </a: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Partnership to End Addiction. </a:t>
            </a:r>
            <a:r>
              <a:rPr lang="en-US" sz="1900" b="1" kern="1200" dirty="0">
                <a:solidFill>
                  <a:schemeClr val="tx1"/>
                </a:solidFill>
                <a:effectLst/>
                <a:latin typeface="Arial" panose="020B0604020202020204" pitchFamily="34" charset="0"/>
                <a:ea typeface="+mn-ea"/>
                <a:cs typeface="+mn-cs"/>
              </a:rPr>
              <a:t>Most Teens Don’t Drink or Use Drugs. How to Help Your Kids Avoid It Too</a:t>
            </a:r>
            <a:r>
              <a:rPr lang="en-US" sz="1900" kern="1200" dirty="0">
                <a:solidFill>
                  <a:schemeClr val="tx1"/>
                </a:solidFill>
                <a:effectLst/>
                <a:latin typeface="Arial" panose="020B0604020202020204" pitchFamily="34" charset="0"/>
                <a:ea typeface="+mn-ea"/>
                <a:cs typeface="+mn-cs"/>
              </a:rPr>
              <a:t>. </a:t>
            </a:r>
            <a:r>
              <a:rPr lang="en-US" sz="2000" dirty="0">
                <a:latin typeface="Arial" panose="020B0604020202020204" pitchFamily="34" charset="0"/>
                <a:hlinkClick r:id="rId3"/>
              </a:rPr>
              <a:t>https://drugfree.org/article/most-teens-dont-drink-or-use-drugs/?utm_source=EMAIL&amp;utm_medium=B2C&amp;utm_campaign=%5BPREVENTION%5DMost_teens_don%27t_drink_alcohol_or_use_other_drugs</a:t>
            </a:r>
            <a:r>
              <a:rPr lang="en-US" sz="1900" kern="1200" dirty="0">
                <a:solidFill>
                  <a:schemeClr val="tx1"/>
                </a:solidFill>
                <a:effectLst/>
                <a:latin typeface="Arial" panose="020B0604020202020204" pitchFamily="34" charset="0"/>
                <a:ea typeface="+mn-ea"/>
                <a:cs typeface="+mn-cs"/>
              </a:rPr>
              <a:t>; published December 2020. Accessed December 23 2020</a:t>
            </a: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dirty="0">
              <a:effectLst/>
              <a:ea typeface="Calibri" panose="020F0502020204030204" pitchFamily="34" charset="0"/>
              <a:cs typeface="Times New Roman" panose="02020603050405020304" pitchFamily="18" charset="0"/>
            </a:endParaRP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kern="1200" dirty="0">
              <a:solidFill>
                <a:schemeClr val="tx1"/>
              </a:solidFill>
              <a:effectLst/>
              <a:latin typeface="Arial" panose="020B0604020202020204" pitchFamily="34" charset="0"/>
              <a:ea typeface="+mn-ea"/>
              <a:cs typeface="+mn-cs"/>
            </a:endParaRPr>
          </a:p>
          <a:p>
            <a:pPr marL="0" marR="0" lvl="0" indent="0" algn="l" defTabSz="1455542" rtl="0" eaLnBrk="1" fontAlgn="auto" latinLnBrk="0" hangingPunct="1">
              <a:lnSpc>
                <a:spcPct val="100000"/>
              </a:lnSpc>
              <a:spcBef>
                <a:spcPts val="0"/>
              </a:spcBef>
              <a:spcAft>
                <a:spcPts val="0"/>
              </a:spcAft>
              <a:buClrTx/>
              <a:buSzTx/>
              <a:buFontTx/>
              <a:buNone/>
              <a:tabLst/>
              <a:defRPr/>
            </a:pPr>
            <a:endParaRPr lang="en-US" sz="2000" dirty="0">
              <a:ea typeface="Calibri" panose="020F0502020204030204" pitchFamily="34" charset="0"/>
              <a:cs typeface="Times New Roman" panose="02020603050405020304" pitchFamily="18" charset="0"/>
            </a:endParaRPr>
          </a:p>
          <a:p>
            <a:endParaRPr lang="en-US" u="none" dirty="0">
              <a:cs typeface="Arial"/>
            </a:endParaRPr>
          </a:p>
          <a:p>
            <a:endParaRPr lang="en-US" altLang="en-US" dirty="0">
              <a:latin typeface="Arial" charset="0"/>
              <a:ea typeface="ＭＳ Ｐゴシック" pitchFamily="34" charset="-128"/>
              <a:cs typeface="Arial"/>
            </a:endParaRPr>
          </a:p>
        </p:txBody>
      </p:sp>
      <p:sp>
        <p:nvSpPr>
          <p:cNvPr id="6554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64A5D42-1A2C-49C3-B9BE-4F2E8BA60291}"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28</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6853143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p:spPr>
        <p:txBody>
          <a:bodyPr/>
          <a:lstStyle/>
          <a:p>
            <a:endParaRPr lang="en-US" altLang="en-US" dirty="0">
              <a:latin typeface="Arial" charset="0"/>
              <a:ea typeface="ＭＳ Ｐゴシック" pitchFamily="34" charset="-128"/>
            </a:endParaRPr>
          </a:p>
          <a:p>
            <a:r>
              <a:rPr lang="en-US" altLang="en-US" dirty="0">
                <a:latin typeface="Arial" charset="0"/>
                <a:ea typeface="ＭＳ Ｐゴシック" pitchFamily="34" charset="-128"/>
              </a:rPr>
              <a:t>SOURCE</a:t>
            </a:r>
          </a:p>
          <a:p>
            <a:r>
              <a:rPr lang="en-US" sz="1900" kern="1200" dirty="0">
                <a:solidFill>
                  <a:schemeClr val="tx1"/>
                </a:solidFill>
                <a:effectLst/>
                <a:latin typeface="Arial" panose="020B0604020202020204" pitchFamily="34" charset="0"/>
                <a:ea typeface="+mn-ea"/>
                <a:cs typeface="+mn-cs"/>
              </a:rPr>
              <a:t>Smokefree.gov. Explore Quit Methods. </a:t>
            </a:r>
            <a:r>
              <a:rPr lang="en-US" sz="1900" u="sng" kern="1200" dirty="0">
                <a:solidFill>
                  <a:schemeClr val="tx1"/>
                </a:solidFill>
                <a:effectLst/>
                <a:latin typeface="Arial" panose="020B0604020202020204" pitchFamily="34" charset="0"/>
                <a:ea typeface="+mn-ea"/>
                <a:cs typeface="+mn-cs"/>
                <a:hlinkClick r:id="rId3"/>
              </a:rPr>
              <a:t>https://smokefree.gov/tools-tips/how-to-quit/explore-quit-methods</a:t>
            </a:r>
            <a:r>
              <a:rPr lang="en-US" sz="1900" kern="1200" dirty="0">
                <a:solidFill>
                  <a:schemeClr val="tx1"/>
                </a:solidFill>
                <a:effectLst/>
                <a:latin typeface="Arial" panose="020B0604020202020204" pitchFamily="34" charset="0"/>
                <a:ea typeface="+mn-ea"/>
                <a:cs typeface="+mn-cs"/>
              </a:rPr>
              <a:t>; no date. Accessed December 4 2020</a:t>
            </a:r>
            <a:endParaRPr lang="en-US" altLang="en-US" dirty="0">
              <a:latin typeface="Arial" charset="0"/>
              <a:ea typeface="ＭＳ Ｐゴシック" pitchFamily="34" charset="-128"/>
            </a:endParaRPr>
          </a:p>
        </p:txBody>
      </p:sp>
      <p:sp>
        <p:nvSpPr>
          <p:cNvPr id="120836"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eaLnBrk="0" hangingPunct="0">
              <a:spcBef>
                <a:spcPct val="30000"/>
              </a:spcBef>
              <a:defRPr sz="1200">
                <a:solidFill>
                  <a:schemeClr val="tx1"/>
                </a:solidFill>
                <a:latin typeface="Arial" charset="0"/>
                <a:ea typeface="ＭＳ Ｐゴシック" pitchFamily="34" charset="-128"/>
              </a:defRPr>
            </a:lvl1pPr>
            <a:lvl2pPr marL="742950" indent="-285750" defTabSz="481013" eaLnBrk="0" hangingPunct="0">
              <a:spcBef>
                <a:spcPct val="30000"/>
              </a:spcBef>
              <a:defRPr sz="1200">
                <a:solidFill>
                  <a:schemeClr val="tx1"/>
                </a:solidFill>
                <a:latin typeface="Arial" charset="0"/>
                <a:ea typeface="ＭＳ Ｐゴシック" pitchFamily="34" charset="-128"/>
              </a:defRPr>
            </a:lvl2pPr>
            <a:lvl3pPr marL="1143000" indent="-228600" defTabSz="481013" eaLnBrk="0" hangingPunct="0">
              <a:spcBef>
                <a:spcPct val="30000"/>
              </a:spcBef>
              <a:defRPr sz="1200">
                <a:solidFill>
                  <a:schemeClr val="tx1"/>
                </a:solidFill>
                <a:latin typeface="Arial" charset="0"/>
                <a:ea typeface="ＭＳ Ｐゴシック" pitchFamily="34" charset="-128"/>
              </a:defRPr>
            </a:lvl3pPr>
            <a:lvl4pPr marL="1600200" indent="-228600" defTabSz="481013" eaLnBrk="0" hangingPunct="0">
              <a:spcBef>
                <a:spcPct val="30000"/>
              </a:spcBef>
              <a:defRPr sz="1200">
                <a:solidFill>
                  <a:schemeClr val="tx1"/>
                </a:solidFill>
                <a:latin typeface="Arial" charset="0"/>
                <a:ea typeface="ＭＳ Ｐゴシック" pitchFamily="34" charset="-128"/>
              </a:defRPr>
            </a:lvl4pPr>
            <a:lvl5pPr marL="2057400" indent="-228600" defTabSz="481013" eaLnBrk="0" hangingPunct="0">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E76B6D5-6EDC-4DC6-A95A-DC1E074BF244}" type="slidenum">
              <a:rPr lang="en-US" altLang="en-US">
                <a:solidFill>
                  <a:srgbClr val="646D72"/>
                </a:solidFill>
                <a:latin typeface="Calibri" pitchFamily="34" charset="0"/>
                <a:cs typeface="Arial" charset="0"/>
              </a:rPr>
              <a:pPr algn="r" eaLnBrk="1" hangingPunct="1">
                <a:spcBef>
                  <a:spcPct val="0"/>
                </a:spcBef>
              </a:pPr>
              <a:t>29</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2159000" y="696913"/>
            <a:ext cx="2692400" cy="3486150"/>
          </a:xfrm>
          <a:ln/>
        </p:spPr>
      </p:sp>
      <p:sp>
        <p:nvSpPr>
          <p:cNvPr id="52227"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endParaRPr>
          </a:p>
        </p:txBody>
      </p:sp>
      <p:sp>
        <p:nvSpPr>
          <p:cNvPr id="5222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492CD68-0270-4AB8-B08B-8512D35085AB}" type="slidenum">
              <a:rPr lang="en-US" altLang="en-US">
                <a:solidFill>
                  <a:srgbClr val="646D72"/>
                </a:solidFill>
                <a:latin typeface="Calibri" pitchFamily="34" charset="0"/>
              </a:rPr>
              <a:pPr algn="r" eaLnBrk="1" hangingPunct="1">
                <a:spcBef>
                  <a:spcPct val="0"/>
                </a:spcBef>
              </a:pPr>
              <a:t>3</a:t>
            </a:fld>
            <a:endParaRPr lang="en-US" altLang="en-US" dirty="0">
              <a:solidFill>
                <a:srgbClr val="646D72"/>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59000" y="696913"/>
            <a:ext cx="2692400" cy="3486150"/>
          </a:xfrm>
          <a:ln/>
        </p:spPr>
      </p:sp>
      <p:sp>
        <p:nvSpPr>
          <p:cNvPr id="55299" name="Notes Placeholder 2"/>
          <p:cNvSpPr>
            <a:spLocks noGrp="1" noChangeArrowheads="1"/>
          </p:cNvSpPr>
          <p:nvPr>
            <p:ph type="body" idx="1"/>
          </p:nvPr>
        </p:nvSpPr>
        <p:spPr>
          <a:noFill/>
        </p:spPr>
        <p:txBody>
          <a:bodyPr>
            <a:normAutofit/>
          </a:bodyPr>
          <a:lstStyle/>
          <a:p>
            <a:endParaRPr lang="en-US" sz="800" kern="1200" dirty="0">
              <a:solidFill>
                <a:schemeClr val="tx1"/>
              </a:solidFill>
              <a:effectLst/>
              <a:latin typeface="Arial" panose="020B0604020202020204" pitchFamily="34" charset="0"/>
              <a:ea typeface="+mn-ea"/>
              <a:cs typeface="+mn-cs"/>
            </a:endParaRPr>
          </a:p>
        </p:txBody>
      </p:sp>
      <p:sp>
        <p:nvSpPr>
          <p:cNvPr id="5530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92D1821-5278-41FC-A9BB-3DAD878B58BE}" type="slidenum">
              <a:rPr lang="en-US" altLang="en-US">
                <a:solidFill>
                  <a:srgbClr val="646D72"/>
                </a:solidFill>
                <a:latin typeface="Calibri" pitchFamily="34" charset="0"/>
              </a:rPr>
              <a:pPr algn="r" eaLnBrk="1" hangingPunct="1">
                <a:spcBef>
                  <a:spcPct val="0"/>
                </a:spcBef>
              </a:pPr>
              <a:t>4</a:t>
            </a:fld>
            <a:endParaRPr lang="en-US" altLang="en-US" dirty="0">
              <a:solidFill>
                <a:srgbClr val="646D72"/>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59000" y="696913"/>
            <a:ext cx="2692400" cy="3486150"/>
          </a:xfrm>
          <a:ln/>
        </p:spPr>
      </p:sp>
      <p:sp>
        <p:nvSpPr>
          <p:cNvPr id="55299" name="Notes Placeholder 2"/>
          <p:cNvSpPr>
            <a:spLocks noGrp="1" noChangeArrowheads="1"/>
          </p:cNvSpPr>
          <p:nvPr>
            <p:ph type="body" idx="1"/>
          </p:nvPr>
        </p:nvSpPr>
        <p:spPr>
          <a:noFill/>
        </p:spPr>
        <p:txBody>
          <a:bodyPr>
            <a:normAutofit/>
          </a:bodyPr>
          <a:lstStyle/>
          <a:p>
            <a:endParaRPr lang="en-US" altLang="en-US" dirty="0">
              <a:latin typeface="Arial" charset="0"/>
              <a:ea typeface="ＭＳ Ｐゴシック" pitchFamily="34" charset="-128"/>
            </a:endParaRPr>
          </a:p>
        </p:txBody>
      </p:sp>
      <p:sp>
        <p:nvSpPr>
          <p:cNvPr id="5530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92D1821-5278-41FC-A9BB-3DAD878B58BE}" type="slidenum">
              <a:rPr lang="en-US" altLang="en-US">
                <a:solidFill>
                  <a:srgbClr val="646D72"/>
                </a:solidFill>
                <a:latin typeface="Calibri" pitchFamily="34" charset="0"/>
              </a:rPr>
              <a:pPr algn="r" eaLnBrk="1" hangingPunct="1">
                <a:spcBef>
                  <a:spcPct val="0"/>
                </a:spcBef>
              </a:pPr>
              <a:t>5</a:t>
            </a:fld>
            <a:endParaRPr lang="en-US" altLang="en-US" dirty="0">
              <a:solidFill>
                <a:srgbClr val="646D72"/>
              </a:solidFill>
              <a:latin typeface="Calibri" pitchFamily="34" charset="0"/>
            </a:endParaRPr>
          </a:p>
        </p:txBody>
      </p:sp>
    </p:spTree>
    <p:extLst>
      <p:ext uri="{BB962C8B-B14F-4D97-AF65-F5344CB8AC3E}">
        <p14:creationId xmlns:p14="http://schemas.microsoft.com/office/powerpoint/2010/main" val="2512173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2159000" y="696913"/>
            <a:ext cx="2692400" cy="3486150"/>
          </a:xfrm>
          <a:ln/>
        </p:spPr>
      </p:sp>
      <p:sp>
        <p:nvSpPr>
          <p:cNvPr id="56323" name="Notes Placeholder 2"/>
          <p:cNvSpPr>
            <a:spLocks noGrp="1" noChangeArrowheads="1"/>
          </p:cNvSpPr>
          <p:nvPr>
            <p:ph type="body" idx="1"/>
          </p:nvPr>
        </p:nvSpPr>
        <p:spPr>
          <a:noFill/>
        </p:spPr>
        <p:txBody>
          <a:bodyPr/>
          <a:lstStyle/>
          <a:p>
            <a:pPr fontAlgn="base"/>
            <a:endParaRPr lang="en-US" baseline="30000" dirty="0">
              <a:latin typeface="Arial" panose="020B0604020202020204" pitchFamily="34" charset="0"/>
              <a:cs typeface="Arial"/>
            </a:endParaRPr>
          </a:p>
        </p:txBody>
      </p:sp>
      <p:sp>
        <p:nvSpPr>
          <p:cNvPr id="5632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9D1C8B7-89E3-42FE-8A0C-2D299793F94B}" type="slidenum">
              <a:rPr lang="en-US" altLang="en-US">
                <a:solidFill>
                  <a:srgbClr val="646D72"/>
                </a:solidFill>
                <a:latin typeface="Calibri" pitchFamily="34" charset="0"/>
              </a:rPr>
              <a:pPr algn="r" eaLnBrk="1" hangingPunct="1">
                <a:spcBef>
                  <a:spcPct val="0"/>
                </a:spcBef>
              </a:pPr>
              <a:t>6</a:t>
            </a:fld>
            <a:endParaRPr lang="en-US" altLang="en-US" dirty="0">
              <a:solidFill>
                <a:srgbClr val="646D72"/>
              </a:solidFill>
              <a:latin typeface="Calibri" pitchFamily="34" charset="0"/>
            </a:endParaRPr>
          </a:p>
        </p:txBody>
      </p:sp>
    </p:spTree>
    <p:extLst>
      <p:ext uri="{BB962C8B-B14F-4D97-AF65-F5344CB8AC3E}">
        <p14:creationId xmlns:p14="http://schemas.microsoft.com/office/powerpoint/2010/main" val="4237985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2159000" y="696913"/>
            <a:ext cx="2692400" cy="3486150"/>
          </a:xfrm>
          <a:ln/>
        </p:spPr>
      </p:sp>
      <p:sp>
        <p:nvSpPr>
          <p:cNvPr id="56323" name="Notes Placeholder 2"/>
          <p:cNvSpPr>
            <a:spLocks noGrp="1" noChangeArrowheads="1"/>
          </p:cNvSpPr>
          <p:nvPr>
            <p:ph type="body" idx="1"/>
          </p:nvPr>
        </p:nvSpPr>
        <p:spPr>
          <a:noFill/>
        </p:spPr>
        <p:txBody>
          <a:bodyPr/>
          <a:lstStyle/>
          <a:p>
            <a:pPr fontAlgn="base"/>
            <a:endParaRPr lang="en-US" baseline="30000" dirty="0">
              <a:latin typeface="Arial" panose="020B0604020202020204" pitchFamily="34" charset="0"/>
              <a:cs typeface="Arial"/>
            </a:endParaRPr>
          </a:p>
        </p:txBody>
      </p:sp>
      <p:sp>
        <p:nvSpPr>
          <p:cNvPr id="5632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9D1C8B7-89E3-42FE-8A0C-2D299793F94B}" type="slidenum">
              <a:rPr lang="en-US" altLang="en-US">
                <a:solidFill>
                  <a:srgbClr val="646D72"/>
                </a:solidFill>
                <a:latin typeface="Calibri" pitchFamily="34" charset="0"/>
              </a:rPr>
              <a:pPr algn="r" eaLnBrk="1" hangingPunct="1">
                <a:spcBef>
                  <a:spcPct val="0"/>
                </a:spcBef>
              </a:pPr>
              <a:t>7</a:t>
            </a:fld>
            <a:endParaRPr lang="en-US" altLang="en-US" dirty="0">
              <a:solidFill>
                <a:srgbClr val="646D72"/>
              </a:solidFill>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2159000" y="696913"/>
            <a:ext cx="2692400" cy="3486150"/>
          </a:xfrm>
          <a:ln/>
        </p:spPr>
      </p:sp>
      <p:sp>
        <p:nvSpPr>
          <p:cNvPr id="58371" name="Notes Placeholder 2"/>
          <p:cNvSpPr>
            <a:spLocks noGrp="1" noChangeArrowheads="1"/>
          </p:cNvSpPr>
          <p:nvPr>
            <p:ph type="body" idx="1"/>
          </p:nvPr>
        </p:nvSpPr>
        <p:spPr>
          <a:noFill/>
        </p:spPr>
        <p:txBody>
          <a:bodyPr/>
          <a:lstStyle/>
          <a:p>
            <a:pPr fontAlgn="base"/>
            <a:endParaRPr lang="en-US" dirty="0">
              <a:cs typeface="Arial"/>
            </a:endParaRPr>
          </a:p>
        </p:txBody>
      </p:sp>
      <p:sp>
        <p:nvSpPr>
          <p:cNvPr id="5837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D306303-9EDF-4506-A2E6-9313A43D9A9D}" type="slidenum">
              <a:rPr lang="en-US" altLang="en-US">
                <a:solidFill>
                  <a:srgbClr val="646D72"/>
                </a:solidFill>
                <a:latin typeface="Calibri" pitchFamily="34" charset="0"/>
              </a:rPr>
              <a:pPr algn="r" eaLnBrk="1" hangingPunct="1">
                <a:spcBef>
                  <a:spcPct val="0"/>
                </a:spcBef>
              </a:pPr>
              <a:t>8</a:t>
            </a:fld>
            <a:endParaRPr lang="en-US" altLang="en-US" dirty="0">
              <a:solidFill>
                <a:srgbClr val="646D72"/>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2159000" y="696913"/>
            <a:ext cx="2692400" cy="3486150"/>
          </a:xfrm>
          <a:ln/>
        </p:spPr>
      </p:sp>
      <p:sp>
        <p:nvSpPr>
          <p:cNvPr id="8195" name="Notes Placeholder 2"/>
          <p:cNvSpPr>
            <a:spLocks noGrp="1"/>
          </p:cNvSpPr>
          <p:nvPr>
            <p:ph type="body" idx="1"/>
          </p:nvPr>
        </p:nvSpPr>
        <p:spPr>
          <a:noFill/>
        </p:spPr>
        <p:txBody>
          <a:bodyPr/>
          <a:lstStyle/>
          <a:p>
            <a:endParaRPr lang="en-US" altLang="en-US" dirty="0">
              <a:latin typeface="Arial" charset="0"/>
              <a:ea typeface="ＭＳ Ｐゴシック" pitchFamily="34" charset="-128"/>
            </a:endParaRPr>
          </a:p>
        </p:txBody>
      </p:sp>
      <p:sp>
        <p:nvSpPr>
          <p:cNvPr id="8196" name="Slide Number Placeholder 3"/>
          <p:cNvSpPr>
            <a:spLocks noGrp="1"/>
          </p:cNvSpPr>
          <p:nvPr>
            <p:ph type="sldNum" sz="quarter" idx="5"/>
          </p:nvPr>
        </p:nvSpPr>
        <p:spPr>
          <a:noFill/>
        </p:spPr>
        <p:txBody>
          <a:bodyPr/>
          <a:lstStyle>
            <a:lvl1pPr algn="l" defTabSz="465070" eaLnBrk="0" hangingPunct="0">
              <a:spcBef>
                <a:spcPct val="30000"/>
              </a:spcBef>
              <a:defRPr sz="1200">
                <a:solidFill>
                  <a:schemeClr val="tx1"/>
                </a:solidFill>
                <a:latin typeface="Arial" charset="0"/>
                <a:ea typeface="ＭＳ Ｐゴシック" pitchFamily="34" charset="-128"/>
              </a:defRPr>
            </a:lvl1pPr>
            <a:lvl2pPr marL="715858" indent="-274598" algn="l" defTabSz="465070" eaLnBrk="0" hangingPunct="0">
              <a:spcBef>
                <a:spcPct val="30000"/>
              </a:spcBef>
              <a:defRPr sz="1200">
                <a:solidFill>
                  <a:schemeClr val="tx1"/>
                </a:solidFill>
                <a:latin typeface="Arial" charset="0"/>
                <a:ea typeface="ＭＳ Ｐゴシック" pitchFamily="34" charset="-128"/>
              </a:defRPr>
            </a:lvl2pPr>
            <a:lvl3pPr marL="1101563" indent="-219042" algn="l" defTabSz="465070" eaLnBrk="0" hangingPunct="0">
              <a:spcBef>
                <a:spcPct val="30000"/>
              </a:spcBef>
              <a:defRPr sz="1200">
                <a:solidFill>
                  <a:schemeClr val="tx1"/>
                </a:solidFill>
                <a:latin typeface="Arial" charset="0"/>
                <a:ea typeface="ＭＳ Ｐゴシック" pitchFamily="34" charset="-128"/>
              </a:defRPr>
            </a:lvl3pPr>
            <a:lvl4pPr marL="1541238" indent="-219042" algn="l" defTabSz="465070" eaLnBrk="0" hangingPunct="0">
              <a:spcBef>
                <a:spcPct val="30000"/>
              </a:spcBef>
              <a:defRPr sz="1200">
                <a:solidFill>
                  <a:schemeClr val="tx1"/>
                </a:solidFill>
                <a:latin typeface="Arial" charset="0"/>
                <a:ea typeface="ＭＳ Ｐゴシック" pitchFamily="34" charset="-128"/>
              </a:defRPr>
            </a:lvl4pPr>
            <a:lvl5pPr marL="1982497" indent="-219042" algn="l" defTabSz="465070" eaLnBrk="0" hangingPunct="0">
              <a:spcBef>
                <a:spcPct val="30000"/>
              </a:spcBef>
              <a:defRPr sz="1200">
                <a:solidFill>
                  <a:schemeClr val="tx1"/>
                </a:solidFill>
                <a:latin typeface="Arial" charset="0"/>
                <a:ea typeface="ＭＳ Ｐゴシック" pitchFamily="34" charset="-128"/>
              </a:defRPr>
            </a:lvl5pPr>
            <a:lvl6pPr marL="2439631"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6pPr>
            <a:lvl7pPr marL="2896763"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7pPr>
            <a:lvl8pPr marL="3353897"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8pPr>
            <a:lvl9pPr marL="3811029" indent="-219042" defTabSz="46507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1729D7B-49B4-4D9B-BEA0-D17E3CE359F1}" type="slidenum">
              <a:rPr lang="en-US" altLang="en-US" sz="1300"/>
              <a:pPr algn="r" eaLnBrk="1" hangingPunct="1">
                <a:spcBef>
                  <a:spcPct val="0"/>
                </a:spcBef>
              </a:pPr>
              <a:t>9</a:t>
            </a:fld>
            <a:endParaRPr lang="en-US" altLang="en-US" sz="13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optum.com/"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www.optum.com/"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optum.com/" TargetMode="Externa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422653314"/>
      </p:ext>
    </p:extLst>
  </p:cSld>
  <p:clrMapOvr>
    <a:masterClrMapping/>
  </p:clrMapOvr>
  <p:extLst>
    <p:ext uri="{DCECCB84-F9BA-43D5-87BE-67443E8EF086}">
      <p15:sldGuideLst xmlns:p15="http://schemas.microsoft.com/office/powerpoint/2012/main">
        <p15:guide id="1" orient="horz" pos="1792">
          <p15:clr>
            <a:srgbClr val="FBAE40"/>
          </p15:clr>
        </p15:guide>
        <p15:guide id="2" pos="1888">
          <p15:clr>
            <a:srgbClr val="FBAE40"/>
          </p15:clr>
        </p15:guide>
        <p15:guide id="3" pos="475">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4984"/>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32971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6447"/>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1175237291"/>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9" name="TextBox 8">
            <a:hlinkClick r:id="rId3"/>
            <a:extLst>
              <a:ext uri="{FF2B5EF4-FFF2-40B4-BE49-F238E27FC236}">
                <a16:creationId xmlns:a16="http://schemas.microsoft.com/office/drawing/2014/main" id="{4F667F75-EA8A-7348-B805-574F74D54957}"/>
              </a:ext>
            </a:extLst>
          </p:cNvPr>
          <p:cNvSpPr txBox="1"/>
          <p:nvPr userDrawn="1"/>
        </p:nvSpPr>
        <p:spPr bwMode="gray">
          <a:xfrm>
            <a:off x="758824" y="9645778"/>
            <a:ext cx="4820565" cy="412622"/>
          </a:xfrm>
          <a:prstGeom prst="rect">
            <a:avLst/>
          </a:prstGeom>
          <a:noFill/>
        </p:spPr>
        <p:txBody>
          <a:bodyPr wrap="square" lIns="0" tIns="0" rIns="0" bIns="0" rtlCol="0">
            <a:noAutofit/>
          </a:bodyPr>
          <a:lstStyle/>
          <a:p>
            <a:pPr marL="0" marR="0" lvl="0" indent="0" algn="l" defTabSz="1018879" rtl="0" eaLnBrk="1" fontAlgn="auto" latinLnBrk="0" hangingPunct="1">
              <a:lnSpc>
                <a:spcPts val="72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err="1">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dirty="0">
                <a:ln>
                  <a:noFill/>
                </a:ln>
                <a:solidFill>
                  <a:schemeClr val="tx1"/>
                </a:solidFill>
                <a:effectLst/>
                <a:uLnTx/>
                <a:uFillTx/>
                <a:latin typeface="+mn-lt"/>
                <a:ea typeface="+mn-ea"/>
                <a:cs typeface="+mn-cs"/>
              </a:rPr>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2064118939"/>
      </p:ext>
    </p:extLst>
  </p:cSld>
  <p:clrMapOvr>
    <a:masterClrMapping/>
  </p:clrMapOvr>
  <p:extLst>
    <p:ext uri="{DCECCB84-F9BA-43D5-87BE-67443E8EF086}">
      <p15:sldGuideLst xmlns:p15="http://schemas.microsoft.com/office/powerpoint/2012/main">
        <p15:guide id="1" orient="horz" pos="1792">
          <p15:clr>
            <a:srgbClr val="FBAE40"/>
          </p15:clr>
        </p15:guide>
        <p15:guide id="2" pos="1888">
          <p15:clr>
            <a:srgbClr val="FBAE40"/>
          </p15:clr>
        </p15:guide>
        <p15:guide id="3" pos="475">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4984"/>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10" name="TextBox 9">
            <a:hlinkClick r:id="rId3"/>
            <a:extLst>
              <a:ext uri="{FF2B5EF4-FFF2-40B4-BE49-F238E27FC236}">
                <a16:creationId xmlns:a16="http://schemas.microsoft.com/office/drawing/2014/main" id="{732B0D7F-5A2B-9D48-8F84-39C53E661E9F}"/>
              </a:ext>
            </a:extLst>
          </p:cNvPr>
          <p:cNvSpPr txBox="1"/>
          <p:nvPr userDrawn="1"/>
        </p:nvSpPr>
        <p:spPr bwMode="gray">
          <a:xfrm>
            <a:off x="758825" y="9645778"/>
            <a:ext cx="4843812" cy="412622"/>
          </a:xfrm>
          <a:prstGeom prst="rect">
            <a:avLst/>
          </a:prstGeom>
          <a:noFill/>
        </p:spPr>
        <p:txBody>
          <a:bodyPr wrap="square" lIns="0" tIns="0" rIns="0" bIns="0" rtlCol="0">
            <a:noAutofit/>
          </a:bodyPr>
          <a:lstStyle/>
          <a:p>
            <a:pPr marL="0" marR="0" lvl="0" indent="0" algn="l" defTabSz="1018879" rtl="0" eaLnBrk="1" fontAlgn="auto" latinLnBrk="0" hangingPunct="1">
              <a:lnSpc>
                <a:spcPts val="72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err="1">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dirty="0">
                <a:ln>
                  <a:noFill/>
                </a:ln>
                <a:solidFill>
                  <a:schemeClr val="tx1"/>
                </a:solidFill>
                <a:effectLst/>
                <a:uLnTx/>
                <a:uFillTx/>
                <a:latin typeface="+mn-lt"/>
                <a:ea typeface="+mn-ea"/>
                <a:cs typeface="+mn-cs"/>
              </a:rPr>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015617567"/>
      </p:ext>
    </p:extLst>
  </p:cSld>
  <p:clrMapOvr>
    <a:masterClrMapping/>
  </p:clrMapOvr>
  <p:extLst>
    <p:ext uri="{DCECCB84-F9BA-43D5-87BE-67443E8EF086}">
      <p15:sldGuideLst xmlns:p15="http://schemas.microsoft.com/office/powerpoint/2012/main">
        <p15:guide id="2" orient="horz" pos="1794">
          <p15:clr>
            <a:srgbClr val="FBAE40"/>
          </p15:clr>
        </p15:guide>
        <p15:guide id="3" pos="1888">
          <p15:clr>
            <a:srgbClr val="FBAE40"/>
          </p15:clr>
        </p15:guide>
        <p15:guide id="4" pos="475">
          <p15:clr>
            <a:srgbClr val="C35EA4"/>
          </p15:clr>
        </p15:guide>
        <p15:guide id="5" pos="1777">
          <p15:clr>
            <a:srgbClr val="FBAE40"/>
          </p15:clr>
        </p15:guide>
        <p15:guide id="6" pos="3191">
          <p15:clr>
            <a:srgbClr val="FBAE40"/>
          </p15:clr>
        </p15:guide>
        <p15:guide id="7" pos="3302">
          <p15:clr>
            <a:srgbClr val="FBAE40"/>
          </p15:clr>
        </p15:guide>
        <p15:guide id="8" orient="horz" pos="575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Box 4">
            <a:hlinkClick r:id="rId2"/>
            <a:extLst>
              <a:ext uri="{FF2B5EF4-FFF2-40B4-BE49-F238E27FC236}">
                <a16:creationId xmlns:a16="http://schemas.microsoft.com/office/drawing/2014/main" id="{628EBACC-3025-A642-9E21-BBE40512D3A0}"/>
              </a:ext>
            </a:extLst>
          </p:cNvPr>
          <p:cNvSpPr txBox="1"/>
          <p:nvPr userDrawn="1"/>
        </p:nvSpPr>
        <p:spPr bwMode="gray">
          <a:xfrm>
            <a:off x="758824" y="9645778"/>
            <a:ext cx="4836063" cy="412622"/>
          </a:xfrm>
          <a:prstGeom prst="rect">
            <a:avLst/>
          </a:prstGeom>
          <a:noFill/>
        </p:spPr>
        <p:txBody>
          <a:bodyPr wrap="square" lIns="0" tIns="0" rIns="0" bIns="0" rtlCol="0">
            <a:noAutofit/>
          </a:bodyPr>
          <a:lstStyle/>
          <a:p>
            <a:pPr marL="0" marR="0" lvl="0" indent="0" algn="l" defTabSz="1018879" rtl="0" eaLnBrk="1" fontAlgn="auto" latinLnBrk="0" hangingPunct="1">
              <a:lnSpc>
                <a:spcPts val="72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err="1">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dirty="0">
                <a:ln>
                  <a:noFill/>
                </a:ln>
                <a:solidFill>
                  <a:schemeClr val="tx1"/>
                </a:solidFill>
                <a:effectLst/>
                <a:uLnTx/>
                <a:uFillTx/>
                <a:latin typeface="+mn-lt"/>
                <a:ea typeface="+mn-ea"/>
                <a:cs typeface="+mn-cs"/>
              </a:rPr>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3181985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hyperlink" Target="http://www.optum.com/"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7"/>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50" r:id="rId3"/>
    <p:sldLayoutId id="2147483731" r:id="rId4"/>
    <p:sldLayoutId id="2147483749" r:id="rId5"/>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Tree>
    <p:extLst>
      <p:ext uri="{BB962C8B-B14F-4D97-AF65-F5344CB8AC3E}">
        <p14:creationId xmlns:p14="http://schemas.microsoft.com/office/powerpoint/2010/main" val="3287609326"/>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Lst>
  <p:hf sldNum="0"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p15:clr>
            <a:srgbClr val="C35EA4"/>
          </p15:clr>
        </p15:guide>
        <p15:guide id="3" orient="horz" pos="287">
          <p15:clr>
            <a:srgbClr val="C35EA4"/>
          </p15:clr>
        </p15:guide>
        <p15:guide id="4" orient="horz" pos="5991">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c.gov/sleep/index.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hyperlink" Target="https://www.cdc.gov/sleep/about_sleep/cant_sleep.html" TargetMode="External"/><Relationship Id="rId5" Type="http://schemas.openxmlformats.org/officeDocument/2006/relationships/hyperlink" Target="https://www.cdc.gov/sleep/about_sleep/sleep_hygiene.html" TargetMode="External"/><Relationship Id="rId4" Type="http://schemas.openxmlformats.org/officeDocument/2006/relationships/hyperlink" Target="https://www.cdc.gov/sleep/about_sleep/how_much_sleep.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acog.org/Clinical-Guidance-and-Publications/Practice-Advisories/ACOG-Practice-Advisory-Seafood-Consumption-During-Pregnancy?IsMobileSet=false"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smokefree.gov/quit-smoking/why-you-should-quit/why-do-you-want-to-quit"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smokefree.gov/quit-smoking/why-you-should-quit/reasons-to-quit"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move.va.gov/movecoach.asp#:~:text=Coach%20is%20a%20phone%20app%20that%20offers%20a,achieve%20your%20diet,%20physical%20activity,%20and%20weight%20goals"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www.choosemyplate.gov/startsimpleapp"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hyperlink" Target="https://www.foodsafety.gov/keep-food-safe/foodkeeper-app"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rethinkingdrinking.niaaa.nih.gov/How-much-is-too-much/Whats-the-harm/What-Are-Symptoms-Of-Alcohol-Use-Disorder.aspx"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apa.org/topics/stress-tip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nccih.nih.gov/health/meditation-in-depth"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nccih.nih.gov/health/relaxation-techniques-for-health"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title"/>
          </p:nvPr>
        </p:nvSpPr>
        <p:spPr>
          <a:xfrm>
            <a:off x="1035051" y="2812113"/>
            <a:ext cx="5029200" cy="387798"/>
          </a:xfrm>
        </p:spPr>
        <p:txBody>
          <a:bodyPr/>
          <a:lstStyle/>
          <a:p>
            <a:r>
              <a:rPr lang="en-US" altLang="en-US" dirty="0"/>
              <a:t>Creating a Healthier Lifestyle</a:t>
            </a:r>
          </a:p>
        </p:txBody>
      </p:sp>
      <p:sp>
        <p:nvSpPr>
          <p:cNvPr id="5123" name="Rectangle 11"/>
          <p:cNvSpPr>
            <a:spLocks noGrp="1"/>
          </p:cNvSpPr>
          <p:nvPr>
            <p:ph type="body" sz="quarter" idx="10"/>
          </p:nvPr>
        </p:nvSpPr>
        <p:spPr>
          <a:xfrm>
            <a:off x="1035050" y="3436327"/>
            <a:ext cx="5029200" cy="369332"/>
          </a:xfrm>
        </p:spPr>
        <p:txBody>
          <a:bodyPr/>
          <a:lstStyle/>
          <a:p>
            <a:r>
              <a:rPr lang="en-US" altLang="en-US" dirty="0"/>
              <a:t>Workbook</a:t>
            </a:r>
          </a:p>
          <a:p>
            <a:endParaRPr lang="en-US" altLang="en-US" dirty="0"/>
          </a:p>
        </p:txBody>
      </p:sp>
    </p:spTree>
    <p:extLst>
      <p:ext uri="{BB962C8B-B14F-4D97-AF65-F5344CB8AC3E}">
        <p14:creationId xmlns:p14="http://schemas.microsoft.com/office/powerpoint/2010/main" val="2866731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5"/>
          <p:cNvSpPr txBox="1">
            <a:spLocks/>
          </p:cNvSpPr>
          <p:nvPr/>
        </p:nvSpPr>
        <p:spPr bwMode="auto">
          <a:xfrm>
            <a:off x="460375" y="2103023"/>
            <a:ext cx="6851650" cy="6488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lvl="1" indent="0">
              <a:buNone/>
            </a:pPr>
            <a:r>
              <a:rPr lang="en-US" altLang="en-US" sz="1500" dirty="0"/>
              <a:t>Something that may play a significant role in helping you boost your energy levels is actually getting plenty of sleep!</a:t>
            </a:r>
          </a:p>
          <a:p>
            <a:pPr marL="0" lvl="1" indent="0">
              <a:buNone/>
            </a:pPr>
            <a:r>
              <a:rPr lang="en-US" altLang="en-US" sz="1500" dirty="0"/>
              <a:t>It is recommended that most healthy adults (18+) get minimum of seven hours sleep a night, but roughly a </a:t>
            </a:r>
            <a:r>
              <a:rPr lang="en-US" sz="1500" dirty="0"/>
              <a:t>third of US adults report that they usually get less than that.</a:t>
            </a:r>
          </a:p>
          <a:p>
            <a:pPr marL="0" lvl="1" indent="0">
              <a:buNone/>
            </a:pPr>
            <a:r>
              <a:rPr lang="en-US" sz="1500" dirty="0"/>
              <a:t>In some cases, the problem is as much about the quality of the sleep as it is about the amount.</a:t>
            </a:r>
          </a:p>
          <a:p>
            <a:pPr marL="0" lvl="1" indent="0">
              <a:buNone/>
            </a:pPr>
            <a:r>
              <a:rPr lang="en-US" sz="1500" dirty="0"/>
              <a:t>If you find yourself not feeling rested after sleeping (even if you got the recommended amount), if you constantly wake up during the night, and you are continually snoring or gasping for air, there are some tips that may help you get a more restful night’s sleep. Be consistent. Get into a routine of going to bed at the same time each night and getting up at the same time each morning. Where possible, continue that routine on weekends</a:t>
            </a:r>
          </a:p>
          <a:p>
            <a:pPr lvl="1"/>
            <a:r>
              <a:rPr lang="en-US" sz="1500" dirty="0"/>
              <a:t>Make sure your bedroom is at a comfortable temperature (not too hot, not too cold), and make sure it’s quiet and dark i.e., don’t fall asleep with the TV  on or your laptop open.</a:t>
            </a:r>
          </a:p>
          <a:p>
            <a:pPr lvl="1"/>
            <a:r>
              <a:rPr lang="en-US" sz="1500" dirty="0"/>
              <a:t>Avoid significant eating or drinking (especially caffeine and alcohol) just before you go to bed.</a:t>
            </a:r>
          </a:p>
          <a:p>
            <a:pPr lvl="1"/>
            <a:r>
              <a:rPr lang="en-US" sz="1500" dirty="0"/>
              <a:t>Get some exercise during the day. It may help you sleep more soundly at night.</a:t>
            </a:r>
          </a:p>
          <a:p>
            <a:pPr marL="0" lvl="1" indent="0">
              <a:buNone/>
            </a:pPr>
            <a:r>
              <a:rPr lang="en-US" sz="1500" dirty="0"/>
              <a:t>Additionally, please be aware that sleep difficulties may be the result of a sleep disorder (such as obstructive sleep apnea or narcolepsy), requiring evaluation by a physician. If your sleeping problems continue or are severe, you should talk to your doctor. </a:t>
            </a:r>
          </a:p>
          <a:p>
            <a:pPr marL="0" lvl="1" indent="0">
              <a:buNone/>
            </a:pPr>
            <a:endParaRPr lang="en-US" altLang="en-US" sz="1500" dirty="0"/>
          </a:p>
        </p:txBody>
      </p:sp>
      <p:sp>
        <p:nvSpPr>
          <p:cNvPr id="3" name="Title 2"/>
          <p:cNvSpPr>
            <a:spLocks noGrp="1"/>
          </p:cNvSpPr>
          <p:nvPr>
            <p:ph type="title"/>
          </p:nvPr>
        </p:nvSpPr>
        <p:spPr>
          <a:xfrm>
            <a:off x="752475" y="1012380"/>
            <a:ext cx="4114800" cy="276999"/>
          </a:xfrm>
        </p:spPr>
        <p:txBody>
          <a:bodyPr/>
          <a:lstStyle/>
          <a:p>
            <a:r>
              <a:rPr lang="en-US" dirty="0"/>
              <a:t>A Good Night’s Rest</a:t>
            </a:r>
          </a:p>
        </p:txBody>
      </p:sp>
      <p:sp>
        <p:nvSpPr>
          <p:cNvPr id="4" name="Footer Placeholder 3"/>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6" name="TextBox 5">
            <a:extLst>
              <a:ext uri="{FF2B5EF4-FFF2-40B4-BE49-F238E27FC236}">
                <a16:creationId xmlns:a16="http://schemas.microsoft.com/office/drawing/2014/main" id="{DD1D81C0-6AB3-E64C-BAF1-74E8A2D8DE99}"/>
              </a:ext>
            </a:extLst>
          </p:cNvPr>
          <p:cNvSpPr txBox="1"/>
          <p:nvPr/>
        </p:nvSpPr>
        <p:spPr bwMode="gray">
          <a:xfrm>
            <a:off x="758825" y="8675814"/>
            <a:ext cx="6556375" cy="984885"/>
          </a:xfrm>
          <a:prstGeom prst="rect">
            <a:avLst/>
          </a:prstGeom>
          <a:noFill/>
        </p:spPr>
        <p:txBody>
          <a:bodyPr wrap="square" lIns="0" tIns="0" rIns="0" bIns="0" rtlCol="0">
            <a:spAutoFit/>
          </a:bodyPr>
          <a:lstStyle/>
          <a:p>
            <a:pPr lvl="0" defTabSz="1455542">
              <a:defRPr/>
            </a:pPr>
            <a:r>
              <a:rPr lang="en-US" sz="800" dirty="0">
                <a:latin typeface="Arial" panose="020B0604020202020204" pitchFamily="34" charset="0"/>
              </a:rPr>
              <a:t>CDC. Sleep and Sleep Disorders. </a:t>
            </a:r>
            <a:r>
              <a:rPr lang="en-US" sz="800" dirty="0">
                <a:latin typeface="Arial" panose="020B0604020202020204" pitchFamily="34" charset="0"/>
                <a:hlinkClick r:id="rId3"/>
              </a:rPr>
              <a:t>https://www.cdc.gov/sleep/index.html</a:t>
            </a:r>
            <a:r>
              <a:rPr lang="en-US" sz="800" dirty="0">
                <a:latin typeface="Arial" panose="020B0604020202020204" pitchFamily="34" charset="0"/>
              </a:rPr>
              <a:t>; last reviewed April 15 2020. Accessed December 23 2020</a:t>
            </a:r>
          </a:p>
          <a:p>
            <a:r>
              <a:rPr lang="en-US" sz="800" dirty="0">
                <a:latin typeface="Arial" panose="020B0604020202020204" pitchFamily="34" charset="0"/>
              </a:rPr>
              <a:t>CDC. Sleep and Sleep Disorders. How Much Sleep Do I Need? </a:t>
            </a:r>
            <a:r>
              <a:rPr lang="en-US" sz="800" u="sng" dirty="0">
                <a:latin typeface="Arial" panose="020B0604020202020204" pitchFamily="34" charset="0"/>
                <a:hlinkClick r:id="rId4"/>
              </a:rPr>
              <a:t>https://www.cdc.gov/sleep/about_sleep/how_much_sleep.html</a:t>
            </a:r>
            <a:r>
              <a:rPr lang="en-US" sz="800" dirty="0">
                <a:latin typeface="Arial" panose="020B0604020202020204" pitchFamily="34" charset="0"/>
              </a:rPr>
              <a:t>; reviewed March 2 2017. Accessed December 23 2020</a:t>
            </a:r>
          </a:p>
          <a:p>
            <a:r>
              <a:rPr lang="en-US" sz="800" dirty="0">
                <a:latin typeface="Arial" panose="020B0604020202020204" pitchFamily="34" charset="0"/>
              </a:rPr>
              <a:t>CDC. Sleep and Sleep Disorders. Tips for Better Sleep. </a:t>
            </a:r>
            <a:r>
              <a:rPr lang="en-US" sz="800" u="sng" dirty="0">
                <a:latin typeface="Arial" panose="020B0604020202020204" pitchFamily="34" charset="0"/>
                <a:hlinkClick r:id="rId5"/>
              </a:rPr>
              <a:t>https://www.cdc.gov/sleep/about_sleep/sleep_hygiene.html</a:t>
            </a:r>
            <a:r>
              <a:rPr lang="en-US" sz="800" dirty="0">
                <a:latin typeface="Arial" panose="020B0604020202020204" pitchFamily="34" charset="0"/>
              </a:rPr>
              <a:t>; reviewed July 15 2016. Accessed December 23 2020</a:t>
            </a:r>
          </a:p>
          <a:p>
            <a:r>
              <a:rPr lang="en-US" sz="800" dirty="0">
                <a:latin typeface="Arial" panose="020B0604020202020204" pitchFamily="34" charset="0"/>
              </a:rPr>
              <a:t>CDC. Sleep and Sleep Disorders. What Should I Do if I Can’t Sleep. </a:t>
            </a:r>
            <a:r>
              <a:rPr lang="en-US" sz="800" u="sng" dirty="0">
                <a:latin typeface="Arial" panose="020B0604020202020204" pitchFamily="34" charset="0"/>
                <a:hlinkClick r:id="rId6"/>
              </a:rPr>
              <a:t>https://www.cdc.gov/sleep/about_sleep/cant_sleep.html</a:t>
            </a:r>
            <a:r>
              <a:rPr lang="en-US" sz="800" dirty="0">
                <a:latin typeface="Arial" panose="020B0604020202020204" pitchFamily="34" charset="0"/>
              </a:rPr>
              <a:t>; reviewed March 9 2017. Accessed December 23 2020 </a:t>
            </a:r>
          </a:p>
          <a:p>
            <a:endParaRPr lang="en-US" altLang="en-US" sz="800" dirty="0">
              <a:latin typeface="Arial" charset="0"/>
              <a:ea typeface="ＭＳ Ｐゴシック" pitchFamily="34" charset="-128"/>
            </a:endParaRPr>
          </a:p>
        </p:txBody>
      </p:sp>
    </p:spTree>
    <p:extLst>
      <p:ext uri="{BB962C8B-B14F-4D97-AF65-F5344CB8AC3E}">
        <p14:creationId xmlns:p14="http://schemas.microsoft.com/office/powerpoint/2010/main" val="1247877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itle 1"/>
          <p:cNvSpPr>
            <a:spLocks noGrp="1"/>
          </p:cNvSpPr>
          <p:nvPr>
            <p:ph type="title"/>
          </p:nvPr>
        </p:nvSpPr>
        <p:spPr>
          <a:xfrm>
            <a:off x="752475" y="1012380"/>
            <a:ext cx="4114800" cy="276999"/>
          </a:xfrm>
        </p:spPr>
        <p:txBody>
          <a:bodyPr/>
          <a:lstStyle/>
          <a:p>
            <a:r>
              <a:rPr lang="en-US" dirty="0">
                <a:cs typeface="Arial"/>
              </a:rPr>
              <a:t>Exercise</a:t>
            </a:r>
            <a:endParaRPr lang="en-US" dirty="0">
              <a:solidFill>
                <a:schemeClr val="tx1"/>
              </a:solidFill>
            </a:endParaRPr>
          </a:p>
        </p:txBody>
      </p:sp>
      <p:sp>
        <p:nvSpPr>
          <p:cNvPr id="13315" name="Content Placeholder 2"/>
          <p:cNvSpPr>
            <a:spLocks noGrp="1"/>
          </p:cNvSpPr>
          <p:nvPr>
            <p:ph idx="4294967295"/>
          </p:nvPr>
        </p:nvSpPr>
        <p:spPr>
          <a:xfrm>
            <a:off x="460375" y="2097409"/>
            <a:ext cx="6851650" cy="501419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a:spcBef>
                <a:spcPct val="0"/>
              </a:spcBef>
              <a:spcAft>
                <a:spcPts val="669"/>
              </a:spcAft>
              <a:buClr>
                <a:schemeClr val="tx2"/>
              </a:buClr>
            </a:pPr>
            <a:r>
              <a:rPr lang="en-US" sz="1500" dirty="0">
                <a:solidFill>
                  <a:srgbClr val="646D72"/>
                </a:solidFill>
                <a:latin typeface="Arial" panose="020B0604020202020204" pitchFamily="34" charset="0"/>
                <a:ea typeface="ＭＳ Ｐゴシック" pitchFamily="34" charset="-128"/>
                <a:cs typeface="Arial" panose="020B0604020202020204" pitchFamily="34" charset="0"/>
              </a:rPr>
              <a:t>Exercise and physical activity are slightly different things.</a:t>
            </a:r>
          </a:p>
          <a:p>
            <a:pPr>
              <a:spcBef>
                <a:spcPct val="0"/>
              </a:spcBef>
              <a:spcAft>
                <a:spcPts val="669"/>
              </a:spcAft>
              <a:buClr>
                <a:schemeClr val="tx2"/>
              </a:buClr>
            </a:pPr>
            <a:r>
              <a:rPr lang="en-US" sz="1500" dirty="0">
                <a:solidFill>
                  <a:srgbClr val="646D72"/>
                </a:solidFill>
                <a:latin typeface="Arial" panose="020B0604020202020204" pitchFamily="34" charset="0"/>
                <a:ea typeface="ＭＳ Ｐゴシック" pitchFamily="34" charset="-128"/>
                <a:cs typeface="Arial" panose="020B0604020202020204" pitchFamily="34" charset="0"/>
              </a:rPr>
              <a:t>The Physical Activity Guidelines for Americans (2</a:t>
            </a:r>
            <a:r>
              <a:rPr lang="en-US" sz="1500" baseline="30000" dirty="0">
                <a:solidFill>
                  <a:srgbClr val="646D72"/>
                </a:solidFill>
                <a:latin typeface="Arial" panose="020B0604020202020204" pitchFamily="34" charset="0"/>
                <a:ea typeface="ＭＳ Ｐゴシック" pitchFamily="34" charset="-128"/>
                <a:cs typeface="Arial" panose="020B0604020202020204" pitchFamily="34" charset="0"/>
              </a:rPr>
              <a:t>nd</a:t>
            </a:r>
            <a:r>
              <a:rPr lang="en-US" sz="1500" dirty="0">
                <a:solidFill>
                  <a:srgbClr val="646D72"/>
                </a:solidFill>
                <a:latin typeface="Arial" panose="020B0604020202020204" pitchFamily="34" charset="0"/>
                <a:ea typeface="ＭＳ Ｐゴシック" pitchFamily="34" charset="-128"/>
                <a:cs typeface="Arial" panose="020B0604020202020204" pitchFamily="34" charset="0"/>
              </a:rPr>
              <a:t> Edition) explains the distinction between physical activity and exercise as follows.</a:t>
            </a:r>
            <a:endParaRPr lang="en-US" sz="1500" dirty="0">
              <a:latin typeface="Arial" panose="020B0604020202020204" pitchFamily="34" charset="0"/>
              <a:cs typeface="Arial" panose="020B0604020202020204" pitchFamily="34" charset="0"/>
            </a:endParaRPr>
          </a:p>
          <a:p>
            <a:r>
              <a:rPr lang="en-US" sz="1500" b="1" i="1" dirty="0">
                <a:latin typeface="Arial" panose="020B0604020202020204" pitchFamily="34" charset="0"/>
                <a:cs typeface="Arial" panose="020B0604020202020204" pitchFamily="34" charset="0"/>
              </a:rPr>
              <a:t>Physical activity </a:t>
            </a:r>
            <a:r>
              <a:rPr lang="en-US" sz="1500" dirty="0">
                <a:latin typeface="Arial" panose="020B0604020202020204" pitchFamily="34" charset="0"/>
                <a:cs typeface="Arial" panose="020B0604020202020204" pitchFamily="34" charset="0"/>
              </a:rPr>
              <a:t>refers to any bodily movement produced by the contraction of skeletal muscle that increases energy expenditure above a basal level. </a:t>
            </a:r>
            <a:r>
              <a:rPr lang="en-US" sz="1500" dirty="0">
                <a:solidFill>
                  <a:srgbClr val="646D72"/>
                </a:solidFill>
                <a:latin typeface="Arial" panose="020B0604020202020204" pitchFamily="34" charset="0"/>
                <a:ea typeface="ＭＳ Ｐゴシック" pitchFamily="34" charset="-128"/>
                <a:cs typeface="Arial" panose="020B0604020202020204" pitchFamily="34" charset="0"/>
              </a:rPr>
              <a:t>In other words, our primary goal is to just to move the body. </a:t>
            </a:r>
          </a:p>
          <a:p>
            <a:endParaRPr lang="en-US" sz="1500" i="1" dirty="0">
              <a:latin typeface="Arial" panose="020B0604020202020204" pitchFamily="34" charset="0"/>
              <a:cs typeface="Arial" panose="020B0604020202020204" pitchFamily="34" charset="0"/>
            </a:endParaRPr>
          </a:p>
          <a:p>
            <a:r>
              <a:rPr lang="en-US" sz="1500" b="1" i="1" dirty="0">
                <a:latin typeface="Arial" panose="020B0604020202020204" pitchFamily="34" charset="0"/>
                <a:cs typeface="Arial" panose="020B0604020202020204" pitchFamily="34" charset="0"/>
              </a:rPr>
              <a:t>Exercise</a:t>
            </a:r>
            <a:r>
              <a:rPr lang="en-US" sz="1500" i="1" dirty="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is a form of physical activity that is planned, structured, repetitive, and performed with the goal of improving health or fitness. As mentioned earlier, this often includes activities that are designed to improve cardiorespiratory fitness, musculoskeletal fitness, flexibility, balance, and speed. </a:t>
            </a:r>
          </a:p>
          <a:p>
            <a:r>
              <a:rPr lang="en-US" sz="1500" dirty="0">
                <a:latin typeface="Arial" panose="020B0604020202020204" pitchFamily="34" charset="0"/>
                <a:cs typeface="Arial" panose="020B0604020202020204" pitchFamily="34" charset="0"/>
              </a:rPr>
              <a:t> </a:t>
            </a:r>
          </a:p>
          <a:p>
            <a:r>
              <a:rPr lang="en-US" sz="1500" dirty="0">
                <a:latin typeface="Arial" panose="020B0604020202020204" pitchFamily="34" charset="0"/>
                <a:cs typeface="Arial" panose="020B0604020202020204" pitchFamily="34" charset="0"/>
              </a:rPr>
              <a:t>Although all exercise is classed as physical activity, not all physical activity is considered exercise, and both can be beneficial when looking to create a healthier lifestyle.</a:t>
            </a:r>
          </a:p>
          <a:p>
            <a:endParaRPr lang="en-US" sz="1500" dirty="0">
              <a:solidFill>
                <a:srgbClr val="646D72"/>
              </a:solidFill>
              <a:latin typeface="Arial" panose="020B0604020202020204" pitchFamily="34" charset="0"/>
              <a:ea typeface="ＭＳ Ｐゴシック" pitchFamily="34" charset="-128"/>
              <a:cs typeface="Arial" panose="020B0604020202020204" pitchFamily="34" charset="0"/>
            </a:endParaRPr>
          </a:p>
          <a:p>
            <a:r>
              <a:rPr lang="en-US" sz="1500" dirty="0">
                <a:latin typeface="Arial" panose="020B0604020202020204" pitchFamily="34" charset="0"/>
                <a:cs typeface="Arial" panose="020B0604020202020204" pitchFamily="34" charset="0"/>
              </a:rPr>
              <a:t>Talk with your doctor before significantly increasing your activity level. Ask about the amounts and types of activities that may be best for you.</a:t>
            </a:r>
            <a:endParaRPr lang="en-US" sz="1500" dirty="0">
              <a:solidFill>
                <a:srgbClr val="646D72"/>
              </a:solidFill>
              <a:latin typeface="Arial" panose="020B0604020202020204" pitchFamily="34" charset="0"/>
              <a:ea typeface="ＭＳ Ｐゴシック" pitchFamily="34" charset="-128"/>
              <a:cs typeface="Arial" panose="020B0604020202020204" pitchFamily="34" charset="0"/>
            </a:endParaRPr>
          </a:p>
          <a:p>
            <a:pPr>
              <a:spcBef>
                <a:spcPct val="0"/>
              </a:spcBef>
              <a:spcAft>
                <a:spcPts val="669"/>
              </a:spcAft>
              <a:buClr>
                <a:schemeClr val="tx2"/>
              </a:buClr>
            </a:pPr>
            <a:endParaRPr lang="en-US" altLang="en-US" sz="1500" dirty="0">
              <a:solidFill>
                <a:srgbClr val="646D72"/>
              </a:solidFill>
              <a:latin typeface="Arial" panose="020B0604020202020204" pitchFamily="34" charset="0"/>
              <a:ea typeface="ＭＳ Ｐゴシック" pitchFamily="34" charset="-128"/>
              <a:cs typeface="Arial" panose="020B0604020202020204" pitchFamily="34" charset="0"/>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806523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E5960-6FDB-4328-8495-4C284A886C3C}"/>
              </a:ext>
            </a:extLst>
          </p:cNvPr>
          <p:cNvSpPr>
            <a:spLocks noGrp="1"/>
          </p:cNvSpPr>
          <p:nvPr>
            <p:ph type="title"/>
          </p:nvPr>
        </p:nvSpPr>
        <p:spPr>
          <a:xfrm>
            <a:off x="752475" y="1012380"/>
            <a:ext cx="4114800" cy="276999"/>
          </a:xfrm>
        </p:spPr>
        <p:txBody>
          <a:bodyPr/>
          <a:lstStyle/>
          <a:p>
            <a:r>
              <a:rPr lang="en-US" dirty="0">
                <a:cs typeface="Arial"/>
              </a:rPr>
              <a:t>Exercise</a:t>
            </a:r>
            <a:endParaRPr lang="en-US" dirty="0"/>
          </a:p>
        </p:txBody>
      </p:sp>
      <p:sp>
        <p:nvSpPr>
          <p:cNvPr id="3" name="Footer Placeholder 2">
            <a:extLst>
              <a:ext uri="{FF2B5EF4-FFF2-40B4-BE49-F238E27FC236}">
                <a16:creationId xmlns:a16="http://schemas.microsoft.com/office/drawing/2014/main" id="{BC1467B4-3174-4429-88BC-0480DFB60920}"/>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93C2E453-2238-461D-B6C0-A93575EA8064}"/>
              </a:ext>
            </a:extLst>
          </p:cNvPr>
          <p:cNvSpPr/>
          <p:nvPr/>
        </p:nvSpPr>
        <p:spPr>
          <a:xfrm>
            <a:off x="365063" y="2028308"/>
            <a:ext cx="6946962" cy="7709803"/>
          </a:xfrm>
          <a:prstGeom prst="rect">
            <a:avLst/>
          </a:prstGeom>
        </p:spPr>
        <p:txBody>
          <a:bodyPr wrap="square">
            <a:spAutoFit/>
          </a:bodyPr>
          <a:lstStyle/>
          <a:p>
            <a:r>
              <a:rPr lang="en-US" sz="1500" dirty="0">
                <a:cs typeface="Arial" panose="020B0604020202020204" pitchFamily="34" charset="0"/>
              </a:rPr>
              <a:t>For substantial health benefits, it is recommended that adults do at least 150 minutes to 300 minutes a week of moderate-intensity, or 75 to 150 minutes a week of vigorous-intensity aerobic physical activity, or an equivalent combination of moderate- and vigorous-intensity aerobic activity. Preferably, aerobic activity should be spread throughout the week. </a:t>
            </a:r>
          </a:p>
          <a:p>
            <a:endParaRPr lang="en-US" sz="1500" dirty="0"/>
          </a:p>
          <a:p>
            <a:r>
              <a:rPr lang="en-US" sz="1500" dirty="0"/>
              <a:t>During moderate-intensity aerobic physical activity you can talk but not sing. Examples include:</a:t>
            </a:r>
          </a:p>
          <a:p>
            <a:pPr marL="238125" indent="-238125">
              <a:buClr>
                <a:schemeClr val="accent1"/>
              </a:buClr>
              <a:buFont typeface="Arial" panose="020B0604020202020204" pitchFamily="34" charset="0"/>
              <a:buChar char="•"/>
            </a:pPr>
            <a:r>
              <a:rPr lang="en-US" sz="1500" dirty="0"/>
              <a:t>Riding a bike on relatively level ground.</a:t>
            </a:r>
          </a:p>
          <a:p>
            <a:pPr marL="238125" indent="-238125">
              <a:buClr>
                <a:schemeClr val="accent1"/>
              </a:buClr>
              <a:buFont typeface="Arial" panose="020B0604020202020204" pitchFamily="34" charset="0"/>
              <a:buChar char="•"/>
            </a:pPr>
            <a:r>
              <a:rPr lang="en-US" sz="1500" dirty="0"/>
              <a:t>Playing doubles tennis.</a:t>
            </a:r>
          </a:p>
          <a:p>
            <a:pPr marL="238125" indent="-238125">
              <a:buClr>
                <a:schemeClr val="accent1"/>
              </a:buClr>
              <a:buFont typeface="Arial" panose="020B0604020202020204" pitchFamily="34" charset="0"/>
              <a:buChar char="•"/>
            </a:pPr>
            <a:r>
              <a:rPr lang="en-US" sz="1500" dirty="0"/>
              <a:t>Pushing a lawn mower.</a:t>
            </a:r>
          </a:p>
          <a:p>
            <a:pPr marL="238125" indent="-238125">
              <a:buClr>
                <a:schemeClr val="accent1"/>
              </a:buClr>
              <a:buFont typeface="Arial" panose="020B0604020202020204" pitchFamily="34" charset="0"/>
              <a:buChar char="•"/>
            </a:pPr>
            <a:r>
              <a:rPr lang="en-US" sz="1500" dirty="0"/>
              <a:t>Walking quickly.</a:t>
            </a:r>
          </a:p>
          <a:p>
            <a:pPr marL="238125" indent="-238125">
              <a:buClr>
                <a:schemeClr val="accent1"/>
              </a:buClr>
              <a:buFont typeface="Arial" panose="020B0604020202020204" pitchFamily="34" charset="0"/>
              <a:buChar char="•"/>
            </a:pPr>
            <a:r>
              <a:rPr lang="en-US" sz="1500" dirty="0"/>
              <a:t>Doing water aerobics.</a:t>
            </a:r>
          </a:p>
          <a:p>
            <a:endParaRPr lang="en-US" sz="1500" dirty="0"/>
          </a:p>
          <a:p>
            <a:r>
              <a:rPr lang="en-US" sz="1500" dirty="0"/>
              <a:t>During vigorous-intensity aerobic activity you will not be able to say more than a few words without pausing for a breath. Examples include:</a:t>
            </a:r>
          </a:p>
          <a:p>
            <a:pPr marL="238125" indent="-238125">
              <a:buClr>
                <a:schemeClr val="accent1"/>
              </a:buClr>
              <a:buFont typeface="Arial" panose="020B0604020202020204" pitchFamily="34" charset="0"/>
              <a:buChar char="•"/>
            </a:pPr>
            <a:r>
              <a:rPr lang="en-US" sz="1500" dirty="0"/>
              <a:t>Riding a bike fast or on hills.</a:t>
            </a:r>
          </a:p>
          <a:p>
            <a:pPr marL="238125" indent="-238125">
              <a:buClr>
                <a:schemeClr val="accent1"/>
              </a:buClr>
              <a:buFont typeface="Arial" panose="020B0604020202020204" pitchFamily="34" charset="0"/>
              <a:buChar char="•"/>
            </a:pPr>
            <a:r>
              <a:rPr lang="en-US" sz="1500" dirty="0"/>
              <a:t>Playing singles tennis.</a:t>
            </a:r>
          </a:p>
          <a:p>
            <a:pPr marL="238125" indent="-238125">
              <a:buClr>
                <a:schemeClr val="accent1"/>
              </a:buClr>
              <a:buFont typeface="Arial" panose="020B0604020202020204" pitchFamily="34" charset="0"/>
              <a:buChar char="•"/>
            </a:pPr>
            <a:r>
              <a:rPr lang="en-US" sz="1500" dirty="0"/>
              <a:t>Playing basketball.</a:t>
            </a:r>
          </a:p>
          <a:p>
            <a:pPr marL="238125" indent="-238125">
              <a:buClr>
                <a:schemeClr val="accent1"/>
              </a:buClr>
              <a:buFont typeface="Arial" panose="020B0604020202020204" pitchFamily="34" charset="0"/>
              <a:buChar char="•"/>
            </a:pPr>
            <a:r>
              <a:rPr lang="en-US" sz="1500" dirty="0"/>
              <a:t>Jogging or running.</a:t>
            </a:r>
          </a:p>
          <a:p>
            <a:pPr marL="238125" indent="-238125">
              <a:buClr>
                <a:schemeClr val="accent1"/>
              </a:buClr>
              <a:buFont typeface="Arial" panose="020B0604020202020204" pitchFamily="34" charset="0"/>
              <a:buChar char="•"/>
            </a:pPr>
            <a:r>
              <a:rPr lang="en-US" sz="1500" dirty="0"/>
              <a:t>Swimming laps.</a:t>
            </a:r>
          </a:p>
          <a:p>
            <a:endParaRPr lang="en-US" sz="1500" dirty="0"/>
          </a:p>
          <a:p>
            <a:r>
              <a:rPr lang="en-US" sz="1500" dirty="0"/>
              <a:t>As you work toward a healthier lifestyle, at least twice a week is recommended</a:t>
            </a:r>
            <a:r>
              <a:rPr lang="en-US" sz="1500" dirty="0">
                <a:solidFill>
                  <a:srgbClr val="FFC000"/>
                </a:solidFill>
              </a:rPr>
              <a:t> </a:t>
            </a:r>
            <a:r>
              <a:rPr lang="en-US" sz="1500" dirty="0"/>
              <a:t>to add muscle-strengthening exercises to your aerobic activities. Include all the major muscle groups (legs, hips, back, chest, abdomen, shoulders, and arms). Aim for 8-12 repetitions per activity. That counts as a set and try to complete at least one set. You can raise that to two or three sets over time.</a:t>
            </a:r>
          </a:p>
          <a:p>
            <a:endParaRPr lang="en-US" sz="1500" dirty="0"/>
          </a:p>
          <a:p>
            <a:r>
              <a:rPr lang="en-US" sz="1500" dirty="0"/>
              <a:t>Talk with your doctor before significantly increasing your activity level. Ask about the amounts and types of activities that may be best for you.</a:t>
            </a:r>
          </a:p>
          <a:p>
            <a:endParaRPr lang="en-US" sz="1500" dirty="0">
              <a:ea typeface="ＭＳ Ｐゴシック" pitchFamily="34" charset="-128"/>
              <a:cs typeface="Arial"/>
            </a:endParaRPr>
          </a:p>
          <a:p>
            <a:endParaRPr lang="en-US" sz="1500" dirty="0">
              <a:ea typeface="ＭＳ Ｐゴシック" pitchFamily="34" charset="-128"/>
              <a:cs typeface="Arial"/>
            </a:endParaRPr>
          </a:p>
          <a:p>
            <a:endParaRPr lang="en-US" sz="1500" dirty="0">
              <a:ea typeface="ＭＳ Ｐゴシック" pitchFamily="34" charset="-128"/>
              <a:cs typeface="Arial"/>
            </a:endParaRPr>
          </a:p>
        </p:txBody>
      </p:sp>
    </p:spTree>
    <p:extLst>
      <p:ext uri="{BB962C8B-B14F-4D97-AF65-F5344CB8AC3E}">
        <p14:creationId xmlns:p14="http://schemas.microsoft.com/office/powerpoint/2010/main" val="4249339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7"/>
          <p:cNvSpPr>
            <a:spLocks noGrp="1"/>
          </p:cNvSpPr>
          <p:nvPr>
            <p:ph type="title"/>
          </p:nvPr>
        </p:nvSpPr>
        <p:spPr>
          <a:xfrm>
            <a:off x="752475" y="1012380"/>
            <a:ext cx="4114800" cy="276999"/>
          </a:xfrm>
        </p:spPr>
        <p:txBody>
          <a:bodyPr/>
          <a:lstStyle/>
          <a:p>
            <a:pPr eaLnBrk="1" hangingPunct="1"/>
            <a:r>
              <a:rPr lang="en-US" altLang="en-US" dirty="0"/>
              <a:t>Exercise - Make Your Action Plan</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5123" name="Text Placeholder 10"/>
          <p:cNvSpPr txBox="1">
            <a:spLocks/>
          </p:cNvSpPr>
          <p:nvPr/>
        </p:nvSpPr>
        <p:spPr bwMode="auto">
          <a:xfrm>
            <a:off x="450366" y="2989580"/>
            <a:ext cx="6861660" cy="467995"/>
          </a:xfrm>
          <a:prstGeom prst="rect">
            <a:avLst/>
          </a:prstGeom>
          <a:solidFill>
            <a:schemeClr val="tx2"/>
          </a:solidFill>
          <a:ln w="9525">
            <a:solidFill>
              <a:schemeClr val="bg2"/>
            </a:solidFill>
            <a:miter lim="800000"/>
            <a:headEnd/>
            <a:tailEnd/>
          </a:ln>
        </p:spPr>
        <p:txBody>
          <a:bodyPr lIns="101882" tIns="101882" rIns="101882" bIns="101882"/>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669"/>
              </a:spcAft>
              <a:buClr>
                <a:schemeClr val="tx2"/>
              </a:buClr>
              <a:buSzTx/>
            </a:pPr>
            <a:r>
              <a:rPr lang="en-US" altLang="en-US" sz="1600" b="1" dirty="0">
                <a:solidFill>
                  <a:schemeClr val="bg1"/>
                </a:solidFill>
              </a:rPr>
              <a:t> Ideas/Behaviors                                         I will meet it by…</a:t>
            </a:r>
          </a:p>
        </p:txBody>
      </p:sp>
      <p:sp>
        <p:nvSpPr>
          <p:cNvPr id="5124" name="Text Placeholder 12"/>
          <p:cNvSpPr txBox="1">
            <a:spLocks/>
          </p:cNvSpPr>
          <p:nvPr/>
        </p:nvSpPr>
        <p:spPr bwMode="auto">
          <a:xfrm>
            <a:off x="450366" y="3457576"/>
            <a:ext cx="6861660" cy="5684837"/>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4234"/>
              </a:spcAft>
              <a:buClr>
                <a:schemeClr val="tx2"/>
              </a:buClr>
              <a:buSzTx/>
            </a:pPr>
            <a:endParaRPr lang="en-US" altLang="en-US" sz="1600" dirty="0">
              <a:solidFill>
                <a:srgbClr val="646D72"/>
              </a:solidFill>
            </a:endParaRPr>
          </a:p>
        </p:txBody>
      </p:sp>
      <p:sp>
        <p:nvSpPr>
          <p:cNvPr id="5125" name="Text Placeholder 8"/>
          <p:cNvSpPr txBox="1">
            <a:spLocks/>
          </p:cNvSpPr>
          <p:nvPr/>
        </p:nvSpPr>
        <p:spPr bwMode="auto">
          <a:xfrm>
            <a:off x="450364" y="1970087"/>
            <a:ext cx="6859903" cy="1019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1337"/>
              </a:spcAft>
              <a:buClr>
                <a:schemeClr val="tx2"/>
              </a:buClr>
              <a:buSzTx/>
            </a:pPr>
            <a:r>
              <a:rPr lang="en-US" altLang="en-US" sz="1600" b="1" dirty="0">
                <a:solidFill>
                  <a:srgbClr val="646D72"/>
                </a:solidFill>
              </a:rPr>
              <a:t>What ideas, behaviors, attitudes, feelings, techniques about exercise as part of creating a healthier lifestyle have you gained from this training? List them below. Who will you check in with to make sure you are making progress? </a:t>
            </a:r>
          </a:p>
        </p:txBody>
      </p:sp>
      <p:cxnSp>
        <p:nvCxnSpPr>
          <p:cNvPr id="20" name="Straight Connector 19"/>
          <p:cNvCxnSpPr/>
          <p:nvPr/>
        </p:nvCxnSpPr>
        <p:spPr>
          <a:xfrm>
            <a:off x="450364" y="4217194"/>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50364" y="5035720"/>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50364" y="5854246"/>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52164" y="6672772"/>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52164" y="7491298"/>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52164" y="8309824"/>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553590" y="3457576"/>
            <a:ext cx="0" cy="5684837"/>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21096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itle 1"/>
          <p:cNvSpPr>
            <a:spLocks noGrp="1"/>
          </p:cNvSpPr>
          <p:nvPr>
            <p:ph type="title"/>
          </p:nvPr>
        </p:nvSpPr>
        <p:spPr>
          <a:xfrm>
            <a:off x="752475" y="1012380"/>
            <a:ext cx="4114800" cy="276999"/>
          </a:xfrm>
        </p:spPr>
        <p:txBody>
          <a:bodyPr/>
          <a:lstStyle/>
          <a:p>
            <a:r>
              <a:rPr lang="en-US" altLang="en-US" dirty="0"/>
              <a:t>Food and Nutrition: </a:t>
            </a:r>
            <a:r>
              <a:rPr lang="en-US" altLang="en-US" dirty="0" err="1"/>
              <a:t>ChooseMyPlate</a:t>
            </a:r>
            <a:endParaRPr lang="en-US" altLang="en-US" dirty="0"/>
          </a:p>
        </p:txBody>
      </p:sp>
      <p:sp>
        <p:nvSpPr>
          <p:cNvPr id="3" name="Content Placeholder 2"/>
          <p:cNvSpPr>
            <a:spLocks noGrp="1"/>
          </p:cNvSpPr>
          <p:nvPr>
            <p:ph idx="4294967295"/>
          </p:nvPr>
        </p:nvSpPr>
        <p:spPr>
          <a:xfrm>
            <a:off x="460376" y="1970088"/>
            <a:ext cx="6851650" cy="432682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400" dirty="0"/>
              <a:t>An excellent resource available to you as you attempt to develop healthier eating on-the-go habits us the US Department of Agriculture’s interactive </a:t>
            </a:r>
            <a:r>
              <a:rPr lang="en-US" sz="1400" b="1" dirty="0" err="1"/>
              <a:t>ChooseMyPlate</a:t>
            </a:r>
            <a:r>
              <a:rPr lang="en-US" sz="1400" dirty="0"/>
              <a:t> website and app. The </a:t>
            </a:r>
            <a:r>
              <a:rPr lang="en-US" sz="1400" b="1" dirty="0"/>
              <a:t>MyPlate Tip Sheet </a:t>
            </a:r>
            <a:r>
              <a:rPr lang="en-US" sz="1400" dirty="0"/>
              <a:t>includes </a:t>
            </a:r>
            <a:r>
              <a:rPr lang="en-US" sz="1400" dirty="0">
                <a:latin typeface="Arial" panose="020B0604020202020204" pitchFamily="34" charset="0"/>
              </a:rPr>
              <a:t>six tips to get you started toward healthier eating.</a:t>
            </a:r>
          </a:p>
          <a:p>
            <a:r>
              <a:rPr lang="en-US" sz="1400" b="1" dirty="0"/>
              <a:t>Focus on whole fruits – </a:t>
            </a:r>
            <a:r>
              <a:rPr lang="en-US" sz="1400" dirty="0"/>
              <a:t>Include fruit at breakfast! Top whole-grain cereal with your favorite fruit, add berries to pancakes, or mix dried fruit into hot oatmeal.</a:t>
            </a:r>
          </a:p>
          <a:p>
            <a:r>
              <a:rPr lang="en-US" sz="1400" b="1" dirty="0"/>
              <a:t>Vary your veggies – </a:t>
            </a:r>
            <a:r>
              <a:rPr lang="en-US" sz="1400" dirty="0"/>
              <a:t>Cook a variety of colorful veggies. Make extra vegetables and save some for later. Use them for a stew, soup, or a pasta dish.</a:t>
            </a:r>
          </a:p>
          <a:p>
            <a:r>
              <a:rPr lang="en-US" sz="1400" b="1" dirty="0"/>
              <a:t>Vary your protein routine - </a:t>
            </a:r>
            <a:r>
              <a:rPr lang="en-US" sz="1400" dirty="0"/>
              <a:t>Next taco night, try adding a new protein, like shrimp, beans, chicken, or beef. </a:t>
            </a:r>
          </a:p>
          <a:p>
            <a:r>
              <a:rPr lang="en-US" sz="1400" b="1" dirty="0"/>
              <a:t>Make half your grains whole grains - </a:t>
            </a:r>
            <a:r>
              <a:rPr lang="en-US" sz="1400" dirty="0"/>
              <a:t>Add brown rice to your stir-fry dishes. Combine your favorite veggies and protein foods for a nutritious meal.</a:t>
            </a:r>
          </a:p>
          <a:p>
            <a:r>
              <a:rPr lang="en-US" sz="1400" b="1" dirty="0"/>
              <a:t>Move to low-fat or fat-free milk or yogurt - </a:t>
            </a:r>
            <a:r>
              <a:rPr lang="en-US" sz="1400" dirty="0"/>
              <a:t>Enjoy a low-fat yogurt parfait for breakfast. Top with fruit and unsalted nuts to get in two more food groups.</a:t>
            </a:r>
          </a:p>
          <a:p>
            <a:r>
              <a:rPr lang="en-US" sz="1400" b="1" dirty="0"/>
              <a:t>Drink and eat less sodium, saturated fat, and added sugars - </a:t>
            </a:r>
            <a:r>
              <a:rPr lang="en-US" sz="1400" dirty="0"/>
              <a:t>Cook at home and read the ingredients to compare foods.</a:t>
            </a:r>
          </a:p>
          <a:p>
            <a:r>
              <a:rPr lang="en-US" sz="1400" dirty="0"/>
              <a:t>Another potentially beneficial feature of the </a:t>
            </a:r>
            <a:r>
              <a:rPr lang="en-US" sz="1400" b="1" dirty="0" err="1"/>
              <a:t>ChooseMyPlate</a:t>
            </a:r>
            <a:r>
              <a:rPr lang="en-US" sz="1400" dirty="0"/>
              <a:t> website is the </a:t>
            </a:r>
            <a:r>
              <a:rPr lang="en-US" sz="1400" b="1" dirty="0"/>
              <a:t>MyPlate Plan</a:t>
            </a:r>
            <a:r>
              <a:rPr lang="en-US" sz="1400" dirty="0"/>
              <a:t>, which helps you to create your own healthy eating plan.</a:t>
            </a:r>
          </a:p>
        </p:txBody>
      </p:sp>
      <p:sp>
        <p:nvSpPr>
          <p:cNvPr id="2" name="Footer Placeholder 1"/>
          <p:cNvSpPr>
            <a:spLocks noGrp="1"/>
          </p:cNvSpPr>
          <p:nvPr>
            <p:ph type="ftr" sz="quarter" idx="3"/>
          </p:nvPr>
        </p:nvSpPr>
        <p:spPr/>
        <p:txBody>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55565A"/>
                </a:solidFill>
                <a:effectLst/>
                <a:uLnTx/>
                <a:uFillTx/>
                <a:latin typeface="Arial"/>
                <a:ea typeface="+mn-ea"/>
                <a:cs typeface="+mn-cs"/>
              </a:rPr>
              <a:t>Do not reproduce, transmit or modify the content set forth herein in any form or by any means without written permission of UnitedHealthcare. © 2020 United HealthCare Services, Inc. All rights reserved.</a:t>
            </a:r>
          </a:p>
        </p:txBody>
      </p:sp>
      <p:sp>
        <p:nvSpPr>
          <p:cNvPr id="6" name="Text Box 6"/>
          <p:cNvSpPr txBox="1">
            <a:spLocks noChangeArrowheads="1"/>
          </p:cNvSpPr>
          <p:nvPr/>
        </p:nvSpPr>
        <p:spPr bwMode="auto">
          <a:xfrm>
            <a:off x="6438900" y="1276350"/>
            <a:ext cx="873125" cy="272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r" defTabSz="1018824" rtl="0" eaLnBrk="1" fontAlgn="auto" latinLnBrk="0" hangingPunct="1">
              <a:lnSpc>
                <a:spcPct val="100000"/>
              </a:lnSpc>
              <a:spcBef>
                <a:spcPct val="0"/>
              </a:spcBef>
              <a:spcAft>
                <a:spcPts val="0"/>
              </a:spcAft>
              <a:buClrTx/>
              <a:buSzTx/>
              <a:buFontTx/>
              <a:buNone/>
              <a:tabLst/>
              <a:defRPr/>
            </a:pPr>
            <a:r>
              <a:rPr kumimoji="0" lang="en-US" altLang="en-US" sz="1100" b="1" i="0" u="none" strike="noStrike" kern="1200" cap="none" spc="0" normalizeH="0" baseline="0" noProof="0">
                <a:ln>
                  <a:noFill/>
                </a:ln>
                <a:solidFill>
                  <a:srgbClr val="646D72"/>
                </a:solidFill>
                <a:effectLst/>
                <a:uLnTx/>
                <a:uFillTx/>
                <a:latin typeface="Arial" charset="0"/>
                <a:ea typeface="ＭＳ Ｐゴシック" pitchFamily="34" charset="-128"/>
                <a:cs typeface="+mn-cs"/>
              </a:rPr>
              <a:t>Slide 4</a:t>
            </a:r>
          </a:p>
        </p:txBody>
      </p:sp>
      <p:sp>
        <p:nvSpPr>
          <p:cNvPr id="4" name="Rectangle 3">
            <a:extLst>
              <a:ext uri="{FF2B5EF4-FFF2-40B4-BE49-F238E27FC236}">
                <a16:creationId xmlns:a16="http://schemas.microsoft.com/office/drawing/2014/main" id="{C122201A-814A-4A48-935F-C68D7BFC783E}"/>
              </a:ext>
            </a:extLst>
          </p:cNvPr>
          <p:cNvSpPr/>
          <p:nvPr/>
        </p:nvSpPr>
        <p:spPr>
          <a:xfrm>
            <a:off x="1714500" y="6530646"/>
            <a:ext cx="5708276" cy="2972801"/>
          </a:xfrm>
          <a:prstGeom prst="rect">
            <a:avLst/>
          </a:prstGeom>
        </p:spPr>
        <p:txBody>
          <a:bodyPr wrap="square">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5565A"/>
                </a:solidFill>
                <a:effectLst/>
                <a:uLnTx/>
                <a:uFillTx/>
                <a:latin typeface="Arial"/>
                <a:ea typeface="+mn-ea"/>
                <a:cs typeface="+mn-cs"/>
              </a:rPr>
              <a:t>The </a:t>
            </a:r>
            <a:r>
              <a:rPr kumimoji="0" lang="en-US" sz="1400" b="1" i="0" u="none" strike="noStrike" kern="1200" cap="none" spc="0" normalizeH="0" baseline="0" noProof="0" dirty="0">
                <a:ln>
                  <a:noFill/>
                </a:ln>
                <a:solidFill>
                  <a:srgbClr val="55565A"/>
                </a:solidFill>
                <a:effectLst/>
                <a:uLnTx/>
                <a:uFillTx/>
                <a:latin typeface="Arial"/>
                <a:ea typeface="+mn-ea"/>
                <a:cs typeface="+mn-cs"/>
              </a:rPr>
              <a:t>MyPlate Plan </a:t>
            </a:r>
            <a:r>
              <a:rPr kumimoji="0" lang="en-US" sz="1400" b="0" i="0" u="none" strike="noStrike" kern="1200" cap="none" spc="0" normalizeH="0" baseline="0" noProof="0" dirty="0">
                <a:ln>
                  <a:noFill/>
                </a:ln>
                <a:solidFill>
                  <a:srgbClr val="55565A"/>
                </a:solidFill>
                <a:effectLst/>
                <a:uLnTx/>
                <a:uFillTx/>
                <a:latin typeface="Arial"/>
                <a:ea typeface="+mn-ea"/>
                <a:cs typeface="+mn-cs"/>
              </a:rPr>
              <a:t>identifies your food group targets and outlines the type and quantity of foods to eat within your calorie allowance. Your food plan is personalized and customized to factor in your age, sex, height, weight, and physical activity level.</a:t>
            </a:r>
          </a:p>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srgbClr val="55565A"/>
                </a:solidFill>
                <a:effectLst/>
                <a:uLnTx/>
                <a:uFillTx/>
                <a:latin typeface="Arial"/>
                <a:ea typeface="+mn-ea"/>
                <a:cs typeface="+mn-cs"/>
              </a:rPr>
              <a:t>Later, in the Appendix, there will be information on the </a:t>
            </a:r>
            <a:r>
              <a:rPr kumimoji="0" lang="en-US" altLang="en-US" sz="1400" b="1" i="0" u="none" strike="noStrike" kern="1200" cap="none" spc="0" normalizeH="0" baseline="0" noProof="0" dirty="0" err="1">
                <a:ln>
                  <a:noFill/>
                </a:ln>
                <a:solidFill>
                  <a:srgbClr val="55565A"/>
                </a:solidFill>
                <a:effectLst/>
                <a:uLnTx/>
                <a:uFillTx/>
                <a:latin typeface="Arial"/>
                <a:ea typeface="+mn-ea"/>
                <a:cs typeface="+mn-cs"/>
              </a:rPr>
              <a:t>ChooseMyPlate</a:t>
            </a:r>
            <a:r>
              <a:rPr kumimoji="0" lang="en-US" altLang="en-US" sz="1400" b="1" i="0" u="none" strike="noStrike" kern="1200" cap="none" spc="0" normalizeH="0" baseline="0" noProof="0" dirty="0">
                <a:ln>
                  <a:noFill/>
                </a:ln>
                <a:solidFill>
                  <a:srgbClr val="55565A"/>
                </a:solidFill>
                <a:effectLst/>
                <a:uLnTx/>
                <a:uFillTx/>
                <a:latin typeface="Arial"/>
                <a:ea typeface="+mn-ea"/>
                <a:cs typeface="+mn-cs"/>
              </a:rPr>
              <a:t> phone app.</a:t>
            </a:r>
          </a:p>
          <a:p>
            <a:pPr marL="0" marR="0" lvl="0" indent="0" algn="l" defTabSz="1018879" rtl="0" eaLnBrk="1" fontAlgn="auto" latinLnBrk="0" hangingPunct="1">
              <a:lnSpc>
                <a:spcPct val="100000"/>
              </a:lnSpc>
              <a:spcBef>
                <a:spcPts val="0"/>
              </a:spcBef>
              <a:spcAft>
                <a:spcPts val="0"/>
              </a:spcAft>
              <a:buClrTx/>
              <a:buSzTx/>
              <a:buFontTx/>
              <a:buNone/>
              <a:tabLst/>
              <a:defRPr/>
            </a:pPr>
            <a:endParaRPr kumimoji="0" lang="en-US" altLang="en-US" sz="1400" b="1" i="0" u="none" strike="noStrike" kern="1200" cap="none" spc="0" normalizeH="0" baseline="0" noProof="0" dirty="0">
              <a:ln>
                <a:noFill/>
              </a:ln>
              <a:solidFill>
                <a:srgbClr val="55565A"/>
              </a:solidFill>
              <a:effectLst/>
              <a:uLnTx/>
              <a:uFillTx/>
              <a:latin typeface="Arial"/>
              <a:ea typeface="+mn-ea"/>
              <a:cs typeface="+mn-cs"/>
            </a:endParaRPr>
          </a:p>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5565A"/>
                </a:solidFill>
                <a:effectLst/>
                <a:uLnTx/>
                <a:uFillTx/>
                <a:latin typeface="Arial"/>
                <a:ea typeface="+mn-ea"/>
                <a:cs typeface="+mn-cs"/>
              </a:rPr>
              <a:t>Disclaimer: Talk with your health care provider about an eating pattern and physical activity program that is right for you.</a:t>
            </a:r>
          </a:p>
          <a:p>
            <a:pPr>
              <a:lnSpc>
                <a:spcPct val="107000"/>
              </a:lnSpc>
              <a:spcAft>
                <a:spcPts val="800"/>
              </a:spcAft>
            </a:pPr>
            <a:r>
              <a:rPr lang="en-US" sz="800" dirty="0">
                <a:latin typeface="Arial" panose="020B0604020202020204" pitchFamily="34" charset="0"/>
                <a:ea typeface="Calibri" panose="020F0502020204030204" pitchFamily="34" charset="0"/>
                <a:cs typeface="Arial" panose="020B0604020202020204" pitchFamily="34" charset="0"/>
              </a:rPr>
              <a:t>Disclaimer: To enjoy the benefits of fish in your diet while decreasing exposure to mercury, eat mainly fish that are low in mercury. Certain groups, such as young children or women who are pregnant, may become pregnant or are nursing, need to be especially cautious about methylmercury — the type of mercury that builds up in fish.   Because methylmercury can affect the central nervous system, it is particularly important if you are in one of these groups to eat fish that is lower in mercury content.  It is also important for pregnant women to avoid raw and undercooked seafood. </a:t>
            </a:r>
          </a:p>
          <a:p>
            <a:pPr>
              <a:lnSpc>
                <a:spcPct val="107000"/>
              </a:lnSpc>
              <a:spcAft>
                <a:spcPts val="800"/>
              </a:spcAft>
            </a:pPr>
            <a:r>
              <a:rPr lang="en-US" sz="800" dirty="0">
                <a:latin typeface="Arial" panose="020B0604020202020204" pitchFamily="34" charset="0"/>
                <a:ea typeface="Calibri" panose="020F0502020204030204" pitchFamily="34" charset="0"/>
                <a:cs typeface="Arial" panose="020B0604020202020204" pitchFamily="34" charset="0"/>
              </a:rPr>
              <a:t>Learn more at www.epa.gov. Search for “mercury in fish”  </a:t>
            </a:r>
          </a:p>
          <a:p>
            <a:pPr>
              <a:lnSpc>
                <a:spcPct val="107000"/>
              </a:lnSpc>
              <a:spcAft>
                <a:spcPts val="800"/>
              </a:spcAft>
            </a:pPr>
            <a:r>
              <a:rPr lang="en-US" sz="800" dirty="0">
                <a:latin typeface="Arial" panose="020B0604020202020204" pitchFamily="34" charset="0"/>
                <a:ea typeface="Calibri" panose="020F0502020204030204" pitchFamily="34" charset="0"/>
                <a:cs typeface="Arial" panose="020B0604020202020204" pitchFamily="34" charset="0"/>
              </a:rPr>
              <a:t>and at ACOG: </a:t>
            </a:r>
            <a:r>
              <a:rPr lang="en-US" sz="800" dirty="0">
                <a:latin typeface="Arial" panose="020B0604020202020204" pitchFamily="34" charset="0"/>
                <a:ea typeface="Calibri" panose="020F0502020204030204" pitchFamily="34" charset="0"/>
                <a:cs typeface="Arial" panose="020B0604020202020204" pitchFamily="34" charset="0"/>
                <a:hlinkClick r:id="rId3"/>
              </a:rPr>
              <a:t>www.acog.org/Clinical-Guidance-and-Publications/Practice-Advisories/ACOG-Practice-Advisory-Seafood-Consumption-During-Pregnancy?IsMobileSet=false</a:t>
            </a:r>
            <a:r>
              <a:rPr lang="en-US" sz="800" dirty="0">
                <a:solidFill>
                  <a:srgbClr val="55565A"/>
                </a:solidFill>
                <a:latin typeface="Arial"/>
              </a:rPr>
              <a:t> </a:t>
            </a:r>
            <a:endParaRPr lang="en-US" sz="800" dirty="0">
              <a:latin typeface="Arial" panose="020B0604020202020204" pitchFamily="34" charset="0"/>
              <a:ea typeface="Calibri" panose="020F0502020204030204" pitchFamily="34" charset="0"/>
              <a:cs typeface="Arial" panose="020B0604020202020204" pitchFamily="34" charset="0"/>
            </a:endParaRPr>
          </a:p>
        </p:txBody>
      </p:sp>
      <p:pic>
        <p:nvPicPr>
          <p:cNvPr id="1026" name="Picture 2">
            <a:extLst>
              <a:ext uri="{FF2B5EF4-FFF2-40B4-BE49-F238E27FC236}">
                <a16:creationId xmlns:a16="http://schemas.microsoft.com/office/drawing/2014/main" id="{040B9412-0789-B94E-92E7-DE13CFBB6E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74" y="6502310"/>
            <a:ext cx="1143000" cy="2324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4269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752475" y="1012380"/>
            <a:ext cx="4114800" cy="276999"/>
          </a:xfrm>
        </p:spPr>
        <p:txBody>
          <a:bodyPr/>
          <a:lstStyle/>
          <a:p>
            <a:pPr eaLnBrk="1" hangingPunct="1"/>
            <a:r>
              <a:rPr lang="en-US" altLang="en-US" dirty="0"/>
              <a:t>Food and Nutrition</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a:spcBef>
                <a:spcPct val="0"/>
              </a:spcBef>
              <a:buClrTx/>
              <a:buSzTx/>
            </a:pPr>
            <a:endParaRPr lang="en-US" altLang="en-US" sz="1300">
              <a:solidFill>
                <a:srgbClr val="646D72"/>
              </a:solidFill>
            </a:endParaRPr>
          </a:p>
        </p:txBody>
      </p:sp>
      <p:sp>
        <p:nvSpPr>
          <p:cNvPr id="33796" name="Text Placeholder 5"/>
          <p:cNvSpPr txBox="1">
            <a:spLocks/>
          </p:cNvSpPr>
          <p:nvPr/>
        </p:nvSpPr>
        <p:spPr bwMode="auto">
          <a:xfrm>
            <a:off x="460375" y="1970088"/>
            <a:ext cx="6851650" cy="5958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Sodium</a:t>
            </a:r>
          </a:p>
          <a:p>
            <a:pPr fontAlgn="base"/>
            <a:r>
              <a:rPr lang="en-US" dirty="0"/>
              <a:t>___________________________________________________________​</a:t>
            </a:r>
          </a:p>
          <a:p>
            <a:pPr fontAlgn="base"/>
            <a:r>
              <a:rPr lang="en-US" dirty="0"/>
              <a:t>___________________________________________________________​</a:t>
            </a:r>
          </a:p>
          <a:p>
            <a:pPr fontAlgn="base"/>
            <a:r>
              <a:rPr lang="en-US" dirty="0"/>
              <a:t>___________________________________________________________​</a:t>
            </a:r>
          </a:p>
          <a:p>
            <a:pPr fontAlgn="base"/>
            <a:r>
              <a:rPr lang="en-US" dirty="0"/>
              <a:t>___________________________________________________________</a:t>
            </a:r>
          </a:p>
          <a:p>
            <a:endParaRPr lang="en-US" altLang="en-US" b="1" dirty="0"/>
          </a:p>
          <a:p>
            <a:r>
              <a:rPr lang="en-US" altLang="en-US" b="1" dirty="0"/>
              <a:t>Added Sugar</a:t>
            </a:r>
          </a:p>
          <a:p>
            <a:pPr fontAlgn="base"/>
            <a:r>
              <a:rPr lang="en-US" dirty="0"/>
              <a:t>___________________________________________________________​</a:t>
            </a:r>
          </a:p>
          <a:p>
            <a:pPr fontAlgn="base"/>
            <a:r>
              <a:rPr lang="en-US" dirty="0"/>
              <a:t>___________________________________________________________​</a:t>
            </a:r>
          </a:p>
          <a:p>
            <a:pPr fontAlgn="base"/>
            <a:r>
              <a:rPr lang="en-US" dirty="0"/>
              <a:t>___________________________________________________________​</a:t>
            </a:r>
          </a:p>
          <a:p>
            <a:pPr fontAlgn="base"/>
            <a:r>
              <a:rPr lang="en-US" dirty="0"/>
              <a:t>___________________________________________________________</a:t>
            </a:r>
          </a:p>
          <a:p>
            <a:endParaRPr lang="en-US" altLang="en-US" b="1" dirty="0"/>
          </a:p>
          <a:p>
            <a:r>
              <a:rPr lang="en-US" altLang="en-US" b="1" dirty="0"/>
              <a:t>Beverages</a:t>
            </a:r>
          </a:p>
          <a:p>
            <a:pPr fontAlgn="base"/>
            <a:r>
              <a:rPr lang="en-US" dirty="0"/>
              <a:t>___________________________________________________________​</a:t>
            </a:r>
          </a:p>
          <a:p>
            <a:pPr fontAlgn="base"/>
            <a:r>
              <a:rPr lang="en-US" dirty="0"/>
              <a:t>___________________________________________________________​</a:t>
            </a:r>
          </a:p>
          <a:p>
            <a:pPr fontAlgn="base"/>
            <a:r>
              <a:rPr lang="en-US" dirty="0"/>
              <a:t>___________________________________________________________​</a:t>
            </a:r>
          </a:p>
          <a:p>
            <a:pPr fontAlgn="base"/>
            <a:r>
              <a:rPr lang="en-US" dirty="0"/>
              <a:t>___________________________________________________________</a:t>
            </a:r>
          </a:p>
          <a:p>
            <a:endParaRPr lang="en-US" altLang="en-US" b="1" dirty="0"/>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3547246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7"/>
          <p:cNvSpPr>
            <a:spLocks noGrp="1"/>
          </p:cNvSpPr>
          <p:nvPr>
            <p:ph type="title"/>
          </p:nvPr>
        </p:nvSpPr>
        <p:spPr>
          <a:xfrm>
            <a:off x="752475" y="1012380"/>
            <a:ext cx="4114800" cy="553998"/>
          </a:xfrm>
        </p:spPr>
        <p:txBody>
          <a:bodyPr/>
          <a:lstStyle/>
          <a:p>
            <a:pPr eaLnBrk="1" hangingPunct="1"/>
            <a:r>
              <a:rPr lang="en-US" altLang="en-US" dirty="0"/>
              <a:t>Food and Nutrition - Make Your Action Plan</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5123" name="Text Placeholder 10"/>
          <p:cNvSpPr txBox="1">
            <a:spLocks/>
          </p:cNvSpPr>
          <p:nvPr/>
        </p:nvSpPr>
        <p:spPr bwMode="auto">
          <a:xfrm>
            <a:off x="450366" y="3117916"/>
            <a:ext cx="6861660" cy="467995"/>
          </a:xfrm>
          <a:prstGeom prst="rect">
            <a:avLst/>
          </a:prstGeom>
          <a:solidFill>
            <a:schemeClr val="tx2"/>
          </a:solidFill>
          <a:ln w="9525">
            <a:solidFill>
              <a:schemeClr val="bg2"/>
            </a:solidFill>
            <a:miter lim="800000"/>
            <a:headEnd/>
            <a:tailEnd/>
          </a:ln>
        </p:spPr>
        <p:txBody>
          <a:bodyPr lIns="101882" tIns="101882" rIns="101882" bIns="101882"/>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669"/>
              </a:spcAft>
              <a:buClr>
                <a:schemeClr val="tx2"/>
              </a:buClr>
              <a:buSzTx/>
            </a:pPr>
            <a:r>
              <a:rPr lang="en-US" altLang="en-US" sz="1600" b="1" dirty="0">
                <a:solidFill>
                  <a:schemeClr val="bg1"/>
                </a:solidFill>
              </a:rPr>
              <a:t> Ideas/Behaviors                                         I will meet it by…</a:t>
            </a:r>
          </a:p>
        </p:txBody>
      </p:sp>
      <p:sp>
        <p:nvSpPr>
          <p:cNvPr id="5124" name="Text Placeholder 12"/>
          <p:cNvSpPr txBox="1">
            <a:spLocks/>
          </p:cNvSpPr>
          <p:nvPr/>
        </p:nvSpPr>
        <p:spPr bwMode="auto">
          <a:xfrm>
            <a:off x="450366" y="3585912"/>
            <a:ext cx="6861660" cy="5684837"/>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4234"/>
              </a:spcAft>
              <a:buClr>
                <a:schemeClr val="tx2"/>
              </a:buClr>
              <a:buSzTx/>
            </a:pPr>
            <a:endParaRPr lang="en-US" altLang="en-US" sz="1600">
              <a:solidFill>
                <a:srgbClr val="646D72"/>
              </a:solidFill>
            </a:endParaRPr>
          </a:p>
        </p:txBody>
      </p:sp>
      <p:sp>
        <p:nvSpPr>
          <p:cNvPr id="5125" name="Text Placeholder 8"/>
          <p:cNvSpPr txBox="1">
            <a:spLocks/>
          </p:cNvSpPr>
          <p:nvPr/>
        </p:nvSpPr>
        <p:spPr bwMode="auto">
          <a:xfrm>
            <a:off x="450364" y="1970087"/>
            <a:ext cx="6640247" cy="1019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1337"/>
              </a:spcAft>
              <a:buClr>
                <a:schemeClr val="tx2"/>
              </a:buClr>
              <a:buSzTx/>
            </a:pPr>
            <a:r>
              <a:rPr lang="en-US" altLang="en-US" sz="1600" dirty="0">
                <a:solidFill>
                  <a:srgbClr val="646D72"/>
                </a:solidFill>
              </a:rPr>
              <a:t>What ideas, behaviors, attitudes, feelings, techniques about food and nutrition as part of creating a healthier lifestyle have you gained from this training? List them below. Who will you check in with to make sure you are making progress? </a:t>
            </a:r>
          </a:p>
        </p:txBody>
      </p:sp>
      <p:cxnSp>
        <p:nvCxnSpPr>
          <p:cNvPr id="20" name="Straight Connector 19"/>
          <p:cNvCxnSpPr/>
          <p:nvPr/>
        </p:nvCxnSpPr>
        <p:spPr>
          <a:xfrm>
            <a:off x="450364" y="4345530"/>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50364" y="5164056"/>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50364" y="5982582"/>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52164" y="6801108"/>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52164" y="7619634"/>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52164" y="8438160"/>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553590" y="3585912"/>
            <a:ext cx="0" cy="5684837"/>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42012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8"/>
          <p:cNvSpPr txBox="1">
            <a:spLocks/>
          </p:cNvSpPr>
          <p:nvPr/>
        </p:nvSpPr>
        <p:spPr bwMode="auto">
          <a:xfrm>
            <a:off x="460375" y="2078049"/>
            <a:ext cx="6851650" cy="11144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1400" dirty="0"/>
              <a:t>For a healthier lifestyle it’s best to consume alcohol in moderation (up to one standard drink per day for women, up to two standard drinks per day for men).</a:t>
            </a:r>
          </a:p>
          <a:p>
            <a:r>
              <a:rPr lang="en-US" sz="1400" dirty="0"/>
              <a:t>“Drink Equivalents” are a way the </a:t>
            </a:r>
            <a:r>
              <a:rPr lang="en-US" sz="1400" dirty="0" err="1"/>
              <a:t>Health.Gov</a:t>
            </a:r>
            <a:r>
              <a:rPr lang="en-US" sz="1400" dirty="0"/>
              <a:t> Dietary Guidelines website evaluates </a:t>
            </a:r>
            <a:br>
              <a:rPr lang="en-US" sz="1400" dirty="0"/>
            </a:br>
            <a:r>
              <a:rPr lang="en-US" sz="1400" dirty="0"/>
              <a:t>the amount of alcohol that may be consumed, with one alcoholic drink-equivalent described as containing 14 g (0.6 </a:t>
            </a:r>
            <a:r>
              <a:rPr lang="en-US" sz="1400" dirty="0" err="1"/>
              <a:t>fl</a:t>
            </a:r>
            <a:r>
              <a:rPr lang="en-US" sz="1400" dirty="0"/>
              <a:t> oz) of pure alcohol. </a:t>
            </a:r>
          </a:p>
          <a:p>
            <a:r>
              <a:rPr lang="en-US" sz="1400" dirty="0"/>
              <a:t>A drink-equivalent is calculated by multiplying the volume in ounces by the alcohol content in percent, then dividing that by 0.6 ounces of alcohol per drink-equivalent.  </a:t>
            </a:r>
            <a:br>
              <a:rPr lang="en-US" sz="1400" dirty="0"/>
            </a:br>
            <a:r>
              <a:rPr lang="en-US" sz="1400" dirty="0"/>
              <a:t>A basic example would be 16 </a:t>
            </a:r>
            <a:r>
              <a:rPr lang="en-US" sz="1400" dirty="0" err="1"/>
              <a:t>fl</a:t>
            </a:r>
            <a:r>
              <a:rPr lang="en-US" sz="1400" dirty="0"/>
              <a:t> oz of beer at 5% alcohol:</a:t>
            </a:r>
          </a:p>
          <a:p>
            <a:pPr marL="238125" indent="-238125">
              <a:buClr>
                <a:schemeClr val="accent1"/>
              </a:buClr>
              <a:buFont typeface="Arial" panose="020B0604020202020204" pitchFamily="34" charset="0"/>
              <a:buChar char="•"/>
            </a:pPr>
            <a:r>
              <a:rPr lang="en-US" sz="1400" dirty="0"/>
              <a:t>(16 </a:t>
            </a:r>
            <a:r>
              <a:rPr lang="en-US" sz="1400" dirty="0" err="1"/>
              <a:t>fl</a:t>
            </a:r>
            <a:r>
              <a:rPr lang="en-US" sz="1400" dirty="0"/>
              <a:t> oz)(0.05)/0.6 </a:t>
            </a:r>
            <a:r>
              <a:rPr lang="en-US" sz="1400" dirty="0" err="1"/>
              <a:t>fl</a:t>
            </a:r>
            <a:r>
              <a:rPr lang="en-US" sz="1400" dirty="0"/>
              <a:t> oz = 1.3 drink-equivalents.</a:t>
            </a:r>
          </a:p>
          <a:p>
            <a:pPr marL="238125" indent="-238125">
              <a:buClr>
                <a:schemeClr val="accent1"/>
              </a:buClr>
              <a:buFont typeface="Arial" panose="020B0604020202020204" pitchFamily="34" charset="0"/>
              <a:buChar char="•"/>
            </a:pPr>
            <a:r>
              <a:rPr lang="en-US" sz="1400" dirty="0"/>
              <a:t>Reference beverages that are one alcoholic drink-equivalent include: </a:t>
            </a:r>
          </a:p>
          <a:p>
            <a:pPr marL="238125" indent="-238125">
              <a:buClr>
                <a:schemeClr val="accent1"/>
              </a:buClr>
              <a:buFont typeface="Arial" panose="020B0604020202020204" pitchFamily="34" charset="0"/>
              <a:buChar char="•"/>
            </a:pPr>
            <a:r>
              <a:rPr lang="en-US" sz="1400" dirty="0"/>
              <a:t>12 fluid ounces of regular beer (5% alcohol)</a:t>
            </a:r>
          </a:p>
          <a:p>
            <a:pPr marL="238125" indent="-238125">
              <a:buClr>
                <a:schemeClr val="accent1"/>
              </a:buClr>
              <a:buFont typeface="Arial" panose="020B0604020202020204" pitchFamily="34" charset="0"/>
              <a:buChar char="•"/>
            </a:pPr>
            <a:r>
              <a:rPr lang="en-US" sz="1400" dirty="0"/>
              <a:t>5 fluid ounces of wine (12% alcohol)</a:t>
            </a:r>
          </a:p>
          <a:p>
            <a:pPr marL="238125" indent="-238125">
              <a:buClr>
                <a:schemeClr val="accent1"/>
              </a:buClr>
              <a:buFont typeface="Arial" panose="020B0604020202020204" pitchFamily="34" charset="0"/>
              <a:buChar char="•"/>
            </a:pPr>
            <a:r>
              <a:rPr lang="en-US" sz="1400" dirty="0"/>
              <a:t>1.5 fluid ounces of 80 proof distilled spirits (40% alcohol).</a:t>
            </a:r>
          </a:p>
          <a:p>
            <a:r>
              <a:rPr lang="en-US" sz="1400" dirty="0"/>
              <a:t>Alcohol consumption is not recommended for all people. Individuals who are advised not to consume alcohol (at any level) include those taking certain over-the-counter or prescribed medications, those who are recovering from alcoholism, those who struggle to control the amount they drink, individuals with certain pre-existing medical conditions, and anyone under the age of 21 years. </a:t>
            </a:r>
          </a:p>
          <a:p>
            <a:r>
              <a:rPr lang="en-US" sz="1400" dirty="0"/>
              <a:t>Women who are pregnant (or who believe they may be) should avoid alcohol. </a:t>
            </a:r>
          </a:p>
          <a:p>
            <a:r>
              <a:rPr lang="en-US" sz="1400" dirty="0"/>
              <a:t>Women who are breastfeeding should consult with their health care professional regarding alcohol consumption.</a:t>
            </a:r>
          </a:p>
          <a:p>
            <a:endParaRPr lang="en-US" sz="1400" dirty="0"/>
          </a:p>
          <a:p>
            <a:r>
              <a:rPr lang="en-US" sz="1400" dirty="0"/>
              <a:t>If you do not drink, it is not recommended that you start drinking alcohol.  If you choose to drink, do so only in moderation (up to one standard drink per day for women, up to two standard drinks per day for men.) Some people should drink less and some people should not drink alcohol at all, including those who are pregnant, younger than 21, take certain medications or have certain medical conditions, have difficulty drinking in moderation or have a history of alcoholism.  Drinking too much can harm your health. Never drink and drive.</a:t>
            </a:r>
          </a:p>
          <a:p>
            <a:endParaRPr lang="en-US" sz="1400" dirty="0"/>
          </a:p>
          <a:p>
            <a:endParaRPr lang="en-US" sz="1400" dirty="0"/>
          </a:p>
          <a:p>
            <a:endParaRPr lang="en-US" sz="1400" dirty="0"/>
          </a:p>
          <a:p>
            <a:endParaRPr lang="en-US" dirty="0"/>
          </a:p>
          <a:p>
            <a:endParaRPr lang="en-US" dirty="0"/>
          </a:p>
          <a:p>
            <a:endParaRPr lang="en-US" dirty="0"/>
          </a:p>
          <a:p>
            <a:endParaRPr lang="en-US" dirty="0"/>
          </a:p>
          <a:p>
            <a:endParaRPr lang="en-US" altLang="en-US" dirty="0"/>
          </a:p>
          <a:p>
            <a:endParaRPr lang="en-US" altLang="en-US" dirty="0"/>
          </a:p>
          <a:p>
            <a:endParaRPr lang="en-US" altLang="en-US" dirty="0"/>
          </a:p>
          <a:p>
            <a:endParaRPr lang="en-US" altLang="en-US" dirty="0"/>
          </a:p>
        </p:txBody>
      </p:sp>
      <p:sp>
        <p:nvSpPr>
          <p:cNvPr id="3" name="Title 2"/>
          <p:cNvSpPr>
            <a:spLocks noGrp="1"/>
          </p:cNvSpPr>
          <p:nvPr>
            <p:ph type="title"/>
          </p:nvPr>
        </p:nvSpPr>
        <p:spPr>
          <a:xfrm>
            <a:off x="752475" y="1012380"/>
            <a:ext cx="4114800" cy="276999"/>
          </a:xfrm>
        </p:spPr>
        <p:txBody>
          <a:bodyPr/>
          <a:lstStyle/>
          <a:p>
            <a:r>
              <a:rPr lang="en-US" dirty="0"/>
              <a:t>Alcohol</a:t>
            </a:r>
          </a:p>
        </p:txBody>
      </p:sp>
      <p:sp>
        <p:nvSpPr>
          <p:cNvPr id="4" name="Footer Placeholder 3"/>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65777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7"/>
          <p:cNvSpPr>
            <a:spLocks noGrp="1"/>
          </p:cNvSpPr>
          <p:nvPr>
            <p:ph type="title"/>
          </p:nvPr>
        </p:nvSpPr>
        <p:spPr>
          <a:xfrm>
            <a:off x="752475" y="1012380"/>
            <a:ext cx="4114800" cy="276999"/>
          </a:xfrm>
        </p:spPr>
        <p:txBody>
          <a:bodyPr/>
          <a:lstStyle/>
          <a:p>
            <a:pPr eaLnBrk="1" hangingPunct="1"/>
            <a:r>
              <a:rPr lang="en-US" altLang="en-US" dirty="0"/>
              <a:t>Alcohol - Make Your Action Plan</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5123" name="Text Placeholder 10"/>
          <p:cNvSpPr txBox="1">
            <a:spLocks/>
          </p:cNvSpPr>
          <p:nvPr/>
        </p:nvSpPr>
        <p:spPr bwMode="auto">
          <a:xfrm>
            <a:off x="450366" y="3117916"/>
            <a:ext cx="6861660" cy="467995"/>
          </a:xfrm>
          <a:prstGeom prst="rect">
            <a:avLst/>
          </a:prstGeom>
          <a:solidFill>
            <a:schemeClr val="tx2"/>
          </a:solidFill>
          <a:ln w="9525">
            <a:solidFill>
              <a:schemeClr val="bg2"/>
            </a:solidFill>
            <a:miter lim="800000"/>
            <a:headEnd/>
            <a:tailEnd/>
          </a:ln>
        </p:spPr>
        <p:txBody>
          <a:bodyPr lIns="101882" tIns="101882" rIns="101882" bIns="101882"/>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669"/>
              </a:spcAft>
              <a:buClr>
                <a:schemeClr val="tx2"/>
              </a:buClr>
              <a:buSzTx/>
            </a:pPr>
            <a:r>
              <a:rPr lang="en-US" altLang="en-US" sz="1600" b="1" dirty="0">
                <a:solidFill>
                  <a:schemeClr val="bg1"/>
                </a:solidFill>
              </a:rPr>
              <a:t> Ideas/Behaviors                                         I will meet it by…</a:t>
            </a:r>
          </a:p>
        </p:txBody>
      </p:sp>
      <p:sp>
        <p:nvSpPr>
          <p:cNvPr id="5124" name="Text Placeholder 12"/>
          <p:cNvSpPr txBox="1">
            <a:spLocks/>
          </p:cNvSpPr>
          <p:nvPr/>
        </p:nvSpPr>
        <p:spPr bwMode="auto">
          <a:xfrm>
            <a:off x="450366" y="3585912"/>
            <a:ext cx="6861660" cy="5684837"/>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4234"/>
              </a:spcAft>
              <a:buClr>
                <a:schemeClr val="tx2"/>
              </a:buClr>
              <a:buSzTx/>
            </a:pPr>
            <a:endParaRPr lang="en-US" altLang="en-US" sz="1600">
              <a:solidFill>
                <a:srgbClr val="646D72"/>
              </a:solidFill>
            </a:endParaRPr>
          </a:p>
        </p:txBody>
      </p:sp>
      <p:sp>
        <p:nvSpPr>
          <p:cNvPr id="5125" name="Text Placeholder 8"/>
          <p:cNvSpPr txBox="1">
            <a:spLocks/>
          </p:cNvSpPr>
          <p:nvPr/>
        </p:nvSpPr>
        <p:spPr bwMode="auto">
          <a:xfrm>
            <a:off x="450365" y="1970087"/>
            <a:ext cx="6271278" cy="1019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1337"/>
              </a:spcAft>
              <a:buClr>
                <a:schemeClr val="tx2"/>
              </a:buClr>
              <a:buSzTx/>
            </a:pPr>
            <a:r>
              <a:rPr lang="en-US" altLang="en-US" sz="1600" dirty="0">
                <a:solidFill>
                  <a:srgbClr val="646D72"/>
                </a:solidFill>
              </a:rPr>
              <a:t>What ideas, behaviors, attitudes, feelings, techniques about alcohol as part of creating a healthier lifestyle have you gained from this training? List them below. Who will you check in with to make sure you are making progress? </a:t>
            </a:r>
          </a:p>
        </p:txBody>
      </p:sp>
      <p:cxnSp>
        <p:nvCxnSpPr>
          <p:cNvPr id="20" name="Straight Connector 19"/>
          <p:cNvCxnSpPr/>
          <p:nvPr/>
        </p:nvCxnSpPr>
        <p:spPr>
          <a:xfrm>
            <a:off x="450364" y="4345530"/>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50364" y="5164056"/>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50364" y="5982582"/>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52164" y="6801108"/>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52164" y="7619634"/>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52164" y="8438160"/>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553590" y="3585912"/>
            <a:ext cx="0" cy="5684837"/>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99439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ext Placeholder 5">
            <a:extLst>
              <a:ext uri="{FF2B5EF4-FFF2-40B4-BE49-F238E27FC236}">
                <a16:creationId xmlns:a16="http://schemas.microsoft.com/office/drawing/2014/main" id="{D4FA16E3-9B3A-2647-8825-5F5A5E2D7F0E}"/>
              </a:ext>
            </a:extLst>
          </p:cNvPr>
          <p:cNvSpPr txBox="1">
            <a:spLocks/>
          </p:cNvSpPr>
          <p:nvPr/>
        </p:nvSpPr>
        <p:spPr bwMode="auto">
          <a:xfrm>
            <a:off x="460375" y="1940475"/>
            <a:ext cx="68516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If you are a smoker, quitting is an essential part of creating a healthier lifestyle. The health benefits of quitting are numerous. They include all of the following:</a:t>
            </a:r>
          </a:p>
        </p:txBody>
      </p:sp>
      <p:sp>
        <p:nvSpPr>
          <p:cNvPr id="63490" name="Rectangle 10">
            <a:extLst>
              <a:ext uri="{FF2B5EF4-FFF2-40B4-BE49-F238E27FC236}">
                <a16:creationId xmlns:a16="http://schemas.microsoft.com/office/drawing/2014/main" id="{D6D10F64-FA05-A349-99C9-DBF9B56A2C8A}"/>
              </a:ext>
            </a:extLst>
          </p:cNvPr>
          <p:cNvSpPr>
            <a:spLocks noChangeArrowheads="1"/>
          </p:cNvSpPr>
          <p:nvPr/>
        </p:nvSpPr>
        <p:spPr bwMode="auto">
          <a:xfrm>
            <a:off x="460375" y="3044741"/>
            <a:ext cx="6851650" cy="495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 may live a longer, healthier life. </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Your may be able to breathe more easily with less coughing.</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 may recover quicker from colds or the flu</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Your blood pressure may lower. </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Your skin may look healthier. </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Your teeth and fingernails may be less stained.</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Your children may be healthier. </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 may reduce the risk of second-hand smoke for your family.</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 may set an example for your family, friends and co-workers.</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 may have more energy and vitality. </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 may end up with more money in your pocket.</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 may have more time with friends and family.</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Food may taste and smell better. </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Your clothes may smell better. </a:t>
            </a:r>
          </a:p>
          <a:p>
            <a:pPr marL="238125" lvl="1" indent="-238125">
              <a:spcBef>
                <a:spcPct val="0"/>
              </a:spcBef>
              <a:spcAft>
                <a:spcPts val="669"/>
              </a:spcAft>
              <a:buClr>
                <a:schemeClr val="accent1"/>
              </a:buClr>
              <a:buSzPct val="100000"/>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Your home and car may smell better.</a:t>
            </a:r>
          </a:p>
        </p:txBody>
      </p:sp>
      <p:sp>
        <p:nvSpPr>
          <p:cNvPr id="2" name="Title 1"/>
          <p:cNvSpPr>
            <a:spLocks noGrp="1"/>
          </p:cNvSpPr>
          <p:nvPr>
            <p:ph type="title"/>
          </p:nvPr>
        </p:nvSpPr>
        <p:spPr>
          <a:xfrm>
            <a:off x="752475" y="1012380"/>
            <a:ext cx="4114800" cy="276999"/>
          </a:xfrm>
        </p:spPr>
        <p:txBody>
          <a:bodyPr/>
          <a:lstStyle/>
          <a:p>
            <a:r>
              <a:rPr lang="en-US" dirty="0"/>
              <a:t>Quit Smoking</a:t>
            </a:r>
          </a:p>
        </p:txBody>
      </p:sp>
      <p:sp>
        <p:nvSpPr>
          <p:cNvPr id="3" name="Footer Placeholder 2"/>
          <p:cNvSpPr>
            <a:spLocks noGrp="1"/>
          </p:cNvSpPr>
          <p:nvPr>
            <p:ph type="ftr" sz="quarter" idx="3"/>
          </p:nvPr>
        </p:nvSpPr>
        <p:spPr/>
        <p:txBody>
          <a:bodyPr/>
          <a:lstStyle/>
          <a:p>
            <a:pPr>
              <a:defRPr/>
            </a:pPr>
            <a:r>
              <a:rPr lang="en-US" altLang="en-US"/>
              <a:t>Do not reproduce, transmit or modify the content set forth herein in any form or by any means without written permission of UnitedHealthcare. © 2020 United HealthCare Services, Inc. All rights reserved.</a:t>
            </a:r>
            <a:endParaRPr lang="en-US" altLang="en-US" dirty="0"/>
          </a:p>
        </p:txBody>
      </p:sp>
      <p:sp>
        <p:nvSpPr>
          <p:cNvPr id="63491" name="Slide Number Placeholder 2">
            <a:extLst>
              <a:ext uri="{FF2B5EF4-FFF2-40B4-BE49-F238E27FC236}">
                <a16:creationId xmlns:a16="http://schemas.microsoft.com/office/drawing/2014/main" id="{A8F155FE-F957-D248-9DC0-C042BADBC644}"/>
              </a:ext>
            </a:extLst>
          </p:cNvPr>
          <p:cNvSpPr>
            <a:spLocks noGrp="1"/>
          </p:cNvSpPr>
          <p:nvPr>
            <p:ph type="sldNum" sz="quarter" idx="4294967295"/>
          </p:nvPr>
        </p:nvSpPr>
        <p:spPr>
          <a:xfrm>
            <a:off x="0" y="9320213"/>
            <a:ext cx="511175" cy="534987"/>
          </a:xfrm>
          <a:prstGeom prst="rect">
            <a:avLst/>
          </a:prstGeom>
          <a:noFill/>
        </p:spPr>
        <p:txBody>
          <a:bodyPr/>
          <a:lstStyle>
            <a:lvl1pPr>
              <a:spcBef>
                <a:spcPct val="20000"/>
              </a:spcBef>
              <a:buClr>
                <a:srgbClr val="005293"/>
              </a:buClr>
              <a:buSzPct val="115000"/>
              <a:defRPr sz="2200">
                <a:solidFill>
                  <a:srgbClr val="535A5D"/>
                </a:solidFill>
                <a:latin typeface="Arial" panose="020B0604020202020204" pitchFamily="34" charset="0"/>
                <a:ea typeface="ＭＳ Ｐゴシック" panose="020B0600070205080204" pitchFamily="34" charset="-128"/>
              </a:defRPr>
            </a:lvl1pPr>
            <a:lvl2pPr marL="827795" indent="-31838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273531" indent="-254706">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782943" indent="-254706">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292355" indent="-254706">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801767" indent="-254706" defTabSz="509412"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3311180" indent="-254706" defTabSz="509412"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820592" indent="-254706" defTabSz="509412"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4330004" indent="-254706" defTabSz="509412"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B526E782-E80E-6D44-9EBE-296D5177FCC2}" type="slidenum">
              <a:rPr lang="en-US" altLang="en-US" sz="1100">
                <a:solidFill>
                  <a:srgbClr val="FFFFFF"/>
                </a:solidFill>
                <a:latin typeface="Verdana" panose="020B0604030504040204" pitchFamily="34" charset="0"/>
              </a:rPr>
              <a:pPr>
                <a:spcBef>
                  <a:spcPct val="0"/>
                </a:spcBef>
                <a:buClrTx/>
                <a:buSzTx/>
              </a:pPr>
              <a:t>19</a:t>
            </a:fld>
            <a:endParaRPr lang="en-US" altLang="en-US" sz="1100" dirty="0">
              <a:solidFill>
                <a:srgbClr val="FFFFFF"/>
              </a:solidFill>
              <a:latin typeface="Verdana" panose="020B0604030504040204" pitchFamily="34" charset="0"/>
            </a:endParaRPr>
          </a:p>
        </p:txBody>
      </p:sp>
      <p:sp>
        <p:nvSpPr>
          <p:cNvPr id="4" name="TextBox 3">
            <a:extLst>
              <a:ext uri="{FF2B5EF4-FFF2-40B4-BE49-F238E27FC236}">
                <a16:creationId xmlns:a16="http://schemas.microsoft.com/office/drawing/2014/main" id="{E49BC7AA-E0D6-5F49-A239-00F3019D4807}"/>
              </a:ext>
            </a:extLst>
          </p:cNvPr>
          <p:cNvSpPr txBox="1"/>
          <p:nvPr/>
        </p:nvSpPr>
        <p:spPr bwMode="gray">
          <a:xfrm>
            <a:off x="758825" y="9320213"/>
            <a:ext cx="5784215" cy="246221"/>
          </a:xfrm>
          <a:prstGeom prst="rect">
            <a:avLst/>
          </a:prstGeom>
          <a:noFill/>
        </p:spPr>
        <p:txBody>
          <a:bodyPr wrap="square" lIns="0" tIns="0" rIns="0" bIns="0" rtlCol="0">
            <a:spAutoFit/>
          </a:bodyPr>
          <a:lstStyle/>
          <a:p>
            <a:pPr lvl="0" defTabSz="1455542">
              <a:defRPr/>
            </a:pPr>
            <a:r>
              <a:rPr lang="en-US" sz="800" dirty="0">
                <a:latin typeface="Arial" panose="020B0604020202020204" pitchFamily="34" charset="0"/>
              </a:rPr>
              <a:t>Smokefree.gov. Why Do You Want to Quit? </a:t>
            </a:r>
            <a:r>
              <a:rPr lang="en-US" sz="800" u="sng" dirty="0">
                <a:latin typeface="Arial" panose="020B0604020202020204" pitchFamily="34" charset="0"/>
                <a:hlinkClick r:id="rId3"/>
              </a:rPr>
              <a:t>https://smokefree.gov/quit-smoking/why-you-should-quit/why-do-you-want-to-quit</a:t>
            </a:r>
            <a:r>
              <a:rPr lang="en-US" sz="800" dirty="0">
                <a:latin typeface="Arial" panose="020B0604020202020204" pitchFamily="34" charset="0"/>
              </a:rPr>
              <a:t>; no date. Accessed December 4 2020</a:t>
            </a:r>
          </a:p>
        </p:txBody>
      </p:sp>
    </p:spTree>
    <p:extLst>
      <p:ext uri="{BB962C8B-B14F-4D97-AF65-F5344CB8AC3E}">
        <p14:creationId xmlns:p14="http://schemas.microsoft.com/office/powerpoint/2010/main" val="41542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p:txBody>
          <a:bodyPr/>
          <a:lstStyle/>
          <a:p>
            <a:r>
              <a:rPr lang="en-US" altLang="en-US" dirty="0"/>
              <a:t>The Program</a:t>
            </a:r>
          </a:p>
        </p:txBody>
      </p:sp>
      <p:sp>
        <p:nvSpPr>
          <p:cNvPr id="9219" name="Text Placeholder 8"/>
          <p:cNvSpPr>
            <a:spLocks noGrp="1" noChangeArrowheads="1"/>
          </p:cNvSpPr>
          <p:nvPr>
            <p:ph type="body" sz="quarter" idx="4294967295"/>
          </p:nvPr>
        </p:nvSpPr>
        <p:spPr>
          <a:xfrm>
            <a:off x="460375" y="2260450"/>
            <a:ext cx="6851650" cy="681468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endParaRPr lang="en-US" altLang="en-US" dirty="0">
              <a:latin typeface="Arial" charset="0"/>
              <a:ea typeface="ＭＳ Ｐゴシック" pitchFamily="34" charset="-128"/>
            </a:endParaRPr>
          </a:p>
          <a:p>
            <a:r>
              <a:rPr lang="en-US" sz="2000" dirty="0">
                <a:latin typeface="Arial" panose="020B0604020202020204" pitchFamily="34" charset="0"/>
              </a:rPr>
              <a:t>Welcome</a:t>
            </a:r>
          </a:p>
          <a:p>
            <a:endParaRPr lang="en-US" sz="2000" dirty="0">
              <a:latin typeface="Arial" panose="020B0604020202020204" pitchFamily="34" charset="0"/>
            </a:endParaRPr>
          </a:p>
          <a:p>
            <a:r>
              <a:rPr lang="en-US" sz="2000" dirty="0">
                <a:latin typeface="Arial" panose="020B0604020202020204" pitchFamily="34" charset="0"/>
              </a:rPr>
              <a:t>Healthy Lifestyle</a:t>
            </a:r>
          </a:p>
          <a:p>
            <a:endParaRPr lang="en-US" sz="2000" dirty="0">
              <a:latin typeface="Arial" panose="020B0604020202020204" pitchFamily="34" charset="0"/>
            </a:endParaRPr>
          </a:p>
          <a:p>
            <a:r>
              <a:rPr lang="en-US" sz="2000" dirty="0">
                <a:latin typeface="Arial" panose="020B0604020202020204" pitchFamily="34" charset="0"/>
              </a:rPr>
              <a:t>Reduce Stress</a:t>
            </a:r>
          </a:p>
          <a:p>
            <a:endParaRPr lang="en-US" sz="2000" dirty="0">
              <a:latin typeface="Arial" panose="020B0604020202020204" pitchFamily="34" charset="0"/>
            </a:endParaRPr>
          </a:p>
          <a:p>
            <a:r>
              <a:rPr lang="en-US" sz="2000" dirty="0">
                <a:latin typeface="Arial" panose="020B0604020202020204" pitchFamily="34" charset="0"/>
              </a:rPr>
              <a:t>Exercise </a:t>
            </a:r>
          </a:p>
          <a:p>
            <a:endParaRPr lang="en-US" sz="2000" dirty="0">
              <a:latin typeface="Arial" panose="020B0604020202020204" pitchFamily="34" charset="0"/>
            </a:endParaRPr>
          </a:p>
          <a:p>
            <a:r>
              <a:rPr lang="en-US" sz="2000" dirty="0">
                <a:latin typeface="Arial" panose="020B0604020202020204" pitchFamily="34" charset="0"/>
              </a:rPr>
              <a:t>Food and Nutrition</a:t>
            </a:r>
          </a:p>
          <a:p>
            <a:endParaRPr lang="en-US" sz="2000" dirty="0">
              <a:latin typeface="Arial" panose="020B0604020202020204" pitchFamily="34" charset="0"/>
            </a:endParaRPr>
          </a:p>
          <a:p>
            <a:r>
              <a:rPr lang="en-US" sz="2000" dirty="0">
                <a:latin typeface="Arial" panose="020B0604020202020204" pitchFamily="34" charset="0"/>
              </a:rPr>
              <a:t>Alcohol</a:t>
            </a:r>
          </a:p>
          <a:p>
            <a:endParaRPr lang="en-US" sz="2000" dirty="0">
              <a:latin typeface="Arial" panose="020B0604020202020204" pitchFamily="34" charset="0"/>
            </a:endParaRPr>
          </a:p>
          <a:p>
            <a:r>
              <a:rPr lang="en-US" sz="2000" dirty="0">
                <a:latin typeface="Arial" panose="020B0604020202020204" pitchFamily="34" charset="0"/>
              </a:rPr>
              <a:t>Quit Smoking</a:t>
            </a:r>
          </a:p>
          <a:p>
            <a:endParaRPr lang="en-US" sz="2000" dirty="0">
              <a:latin typeface="Arial" panose="020B0604020202020204" pitchFamily="34" charset="0"/>
            </a:endParaRPr>
          </a:p>
          <a:p>
            <a:r>
              <a:rPr lang="en-US" sz="2000" dirty="0">
                <a:latin typeface="Arial" panose="020B0604020202020204" pitchFamily="34" charset="0"/>
              </a:rPr>
              <a:t>Action Plans </a:t>
            </a:r>
          </a:p>
          <a:p>
            <a:endParaRPr lang="en-US" sz="2000" dirty="0">
              <a:latin typeface="Arial" panose="020B0604020202020204" pitchFamily="34" charset="0"/>
            </a:endParaRPr>
          </a:p>
          <a:p>
            <a:r>
              <a:rPr lang="en-US" sz="2000" dirty="0">
                <a:latin typeface="Arial" panose="020B0604020202020204" pitchFamily="34" charset="0"/>
              </a:rPr>
              <a:t>Closing</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3982081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7"/>
          <p:cNvSpPr>
            <a:spLocks noGrp="1"/>
          </p:cNvSpPr>
          <p:nvPr>
            <p:ph type="title"/>
          </p:nvPr>
        </p:nvSpPr>
        <p:spPr>
          <a:xfrm>
            <a:off x="752475" y="1012380"/>
            <a:ext cx="4114800" cy="276999"/>
          </a:xfrm>
        </p:spPr>
        <p:txBody>
          <a:bodyPr/>
          <a:lstStyle/>
          <a:p>
            <a:pPr eaLnBrk="1" hangingPunct="1"/>
            <a:r>
              <a:rPr lang="en-US" altLang="en-US" dirty="0"/>
              <a:t>Quit Smoking</a:t>
            </a:r>
          </a:p>
        </p:txBody>
      </p:sp>
      <p:sp>
        <p:nvSpPr>
          <p:cNvPr id="3" name="Footer Placeholder 2"/>
          <p:cNvSpPr>
            <a:spLocks noGrp="1"/>
          </p:cNvSpPr>
          <p:nvPr>
            <p:ph type="ftr" sz="quarter" idx="3"/>
          </p:nvPr>
        </p:nvSpPr>
        <p:spPr/>
        <p:txBody>
          <a:bodyPr/>
          <a:lstStyle/>
          <a:p>
            <a:pPr>
              <a:defRPr/>
            </a:pPr>
            <a:r>
              <a:rPr lang="en-US" altLang="en-US"/>
              <a:t>Do not reproduce, transmit or modify the content set forth herein in any form or by any means without written permission of UnitedHealthcare. © 2020 United HealthCare Services, Inc. All rights reserved.</a:t>
            </a:r>
            <a:endParaRPr lang="en-US" altLang="en-US" dirty="0"/>
          </a:p>
        </p:txBody>
      </p:sp>
      <p:sp>
        <p:nvSpPr>
          <p:cNvPr id="24589" name="Slide Number Placeholder 2"/>
          <p:cNvSpPr>
            <a:spLocks noGrp="1"/>
          </p:cNvSpPr>
          <p:nvPr>
            <p:ph type="sldNum" sz="quarter" idx="4294967295"/>
          </p:nvPr>
        </p:nvSpPr>
        <p:spPr>
          <a:xfrm>
            <a:off x="0" y="9320213"/>
            <a:ext cx="511175" cy="534987"/>
          </a:xfrm>
          <a:prstGeom prst="rect">
            <a:avLst/>
          </a:prstGeom>
        </p:spPr>
        <p:txBody>
          <a:bodyPr/>
          <a:lstStyle>
            <a:lvl1pPr eaLnBrk="0" hangingPunct="0">
              <a:spcBef>
                <a:spcPct val="20000"/>
              </a:spcBef>
              <a:buClr>
                <a:srgbClr val="005293"/>
              </a:buClr>
              <a:buSzPct val="115000"/>
              <a:defRPr sz="2200">
                <a:solidFill>
                  <a:srgbClr val="535A5D"/>
                </a:solidFill>
                <a:latin typeface="Arial" charset="0"/>
                <a:ea typeface="ＭＳ Ｐゴシック" pitchFamily="34" charset="-128"/>
              </a:defRPr>
            </a:lvl1pPr>
            <a:lvl2pPr marL="827795" indent="-318383"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273531" indent="-254706" eaLnBrk="0" hangingPunct="0">
              <a:spcBef>
                <a:spcPct val="20000"/>
              </a:spcBef>
              <a:buClr>
                <a:srgbClr val="005293"/>
              </a:buClr>
              <a:defRPr>
                <a:solidFill>
                  <a:srgbClr val="535A5D"/>
                </a:solidFill>
                <a:latin typeface="Arial" charset="0"/>
                <a:ea typeface="ＭＳ Ｐゴシック" pitchFamily="34" charset="-128"/>
              </a:defRPr>
            </a:lvl3pPr>
            <a:lvl4pPr marL="1782943" indent="-254706" eaLnBrk="0" hangingPunct="0">
              <a:spcBef>
                <a:spcPct val="20000"/>
              </a:spcBef>
              <a:buClr>
                <a:srgbClr val="005293"/>
              </a:buClr>
              <a:defRPr>
                <a:solidFill>
                  <a:srgbClr val="535A5D"/>
                </a:solidFill>
                <a:latin typeface="Arial" charset="0"/>
                <a:ea typeface="ＭＳ Ｐゴシック" pitchFamily="34" charset="-128"/>
              </a:defRPr>
            </a:lvl4pPr>
            <a:lvl5pPr marL="2292355" indent="-254706"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801767"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3311180"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820592"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4330004"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Tx/>
              <a:buSzTx/>
              <a:defRPr/>
            </a:pPr>
            <a:fld id="{59BB69E9-52EC-4D5F-A000-909789B18508}" type="slidenum">
              <a:rPr lang="en-US" altLang="en-US" sz="1100">
                <a:solidFill>
                  <a:srgbClr val="FFFFFF"/>
                </a:solidFill>
                <a:latin typeface="Verdana" pitchFamily="34" charset="0"/>
              </a:rPr>
              <a:pPr eaLnBrk="1" hangingPunct="1">
                <a:spcBef>
                  <a:spcPct val="0"/>
                </a:spcBef>
                <a:buClrTx/>
                <a:buSzTx/>
                <a:defRPr/>
              </a:pPr>
              <a:t>20</a:t>
            </a:fld>
            <a:endParaRPr lang="en-US" altLang="en-US" sz="1100">
              <a:solidFill>
                <a:srgbClr val="FFFFFF"/>
              </a:solidFill>
              <a:latin typeface="Verdana" pitchFamily="34" charset="0"/>
            </a:endParaRPr>
          </a:p>
        </p:txBody>
      </p:sp>
      <p:sp>
        <p:nvSpPr>
          <p:cNvPr id="24579" name="Text Placeholder 8"/>
          <p:cNvSpPr txBox="1">
            <a:spLocks/>
          </p:cNvSpPr>
          <p:nvPr/>
        </p:nvSpPr>
        <p:spPr bwMode="auto">
          <a:xfrm>
            <a:off x="511175" y="2782113"/>
            <a:ext cx="6515267" cy="695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828800" indent="-1828800"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016125" indent="-2016125" eaLnBrk="1" hangingPunct="1">
              <a:spcBef>
                <a:spcPct val="0"/>
              </a:spcBef>
              <a:spcAft>
                <a:spcPts val="1000"/>
              </a:spcAft>
              <a:buClr>
                <a:schemeClr val="tx2"/>
              </a:buClr>
              <a:buSzTx/>
            </a:pPr>
            <a:r>
              <a:rPr lang="en-US" altLang="en-US" sz="1500" b="1" dirty="0">
                <a:solidFill>
                  <a:schemeClr val="tx2"/>
                </a:solidFill>
                <a:cs typeface="Arial" charset="0"/>
              </a:rPr>
              <a:t>Within 20 Minutes</a:t>
            </a:r>
            <a:r>
              <a:rPr lang="en-US" altLang="en-US" sz="1500" dirty="0">
                <a:solidFill>
                  <a:srgbClr val="646D72"/>
                </a:solidFill>
                <a:cs typeface="Arial" charset="0"/>
              </a:rPr>
              <a:t>	Blood pressure drops to a level close to that before the last cigarette. Temperature of hands and feet increases to normal.</a:t>
            </a:r>
          </a:p>
          <a:p>
            <a:pPr marL="2016125" indent="-2016125" eaLnBrk="1" hangingPunct="1">
              <a:spcBef>
                <a:spcPct val="0"/>
              </a:spcBef>
              <a:spcAft>
                <a:spcPts val="1000"/>
              </a:spcAft>
              <a:buClr>
                <a:schemeClr val="tx2"/>
              </a:buClr>
              <a:buSzTx/>
            </a:pPr>
            <a:r>
              <a:rPr lang="en-US" altLang="en-US" sz="1500" b="1" dirty="0">
                <a:solidFill>
                  <a:schemeClr val="tx2"/>
                </a:solidFill>
                <a:cs typeface="Arial" charset="0"/>
              </a:rPr>
              <a:t>12 Hours</a:t>
            </a:r>
            <a:r>
              <a:rPr lang="en-US" altLang="en-US" sz="1500" dirty="0">
                <a:solidFill>
                  <a:srgbClr val="646D72"/>
                </a:solidFill>
                <a:cs typeface="Arial" charset="0"/>
              </a:rPr>
              <a:t>	Carbon monoxide level in the blood drops to normal..</a:t>
            </a:r>
          </a:p>
          <a:p>
            <a:pPr marL="2016125" indent="-2016125" eaLnBrk="1" hangingPunct="1">
              <a:spcBef>
                <a:spcPct val="0"/>
              </a:spcBef>
              <a:spcAft>
                <a:spcPts val="1000"/>
              </a:spcAft>
              <a:buClr>
                <a:schemeClr val="tx2"/>
              </a:buClr>
              <a:buSzTx/>
            </a:pPr>
            <a:r>
              <a:rPr lang="en-US" altLang="en-US" sz="1500" b="1" dirty="0">
                <a:solidFill>
                  <a:schemeClr val="tx2"/>
                </a:solidFill>
                <a:cs typeface="Arial" charset="0"/>
              </a:rPr>
              <a:t>2 Weeks–3 Months</a:t>
            </a:r>
            <a:r>
              <a:rPr lang="en-US" altLang="en-US" sz="1500" dirty="0">
                <a:solidFill>
                  <a:srgbClr val="646D72"/>
                </a:solidFill>
                <a:cs typeface="Arial" charset="0"/>
              </a:rPr>
              <a:t>	Circulation may improve, lung function may as well. Chance of heart attack decreases</a:t>
            </a:r>
          </a:p>
          <a:p>
            <a:pPr marL="2016125" indent="-2016125" eaLnBrk="1" hangingPunct="1">
              <a:spcBef>
                <a:spcPct val="0"/>
              </a:spcBef>
              <a:spcAft>
                <a:spcPts val="1000"/>
              </a:spcAft>
              <a:buClr>
                <a:schemeClr val="tx2"/>
              </a:buClr>
              <a:buSzTx/>
            </a:pPr>
            <a:r>
              <a:rPr lang="en-US" altLang="en-US" sz="1500" b="1" dirty="0">
                <a:solidFill>
                  <a:schemeClr val="tx2"/>
                </a:solidFill>
                <a:cs typeface="Arial" charset="0"/>
              </a:rPr>
              <a:t>1 Month–9 Months</a:t>
            </a:r>
            <a:r>
              <a:rPr lang="en-US" altLang="en-US" sz="1500" dirty="0">
                <a:solidFill>
                  <a:srgbClr val="646D72"/>
                </a:solidFill>
                <a:cs typeface="Arial" charset="0"/>
              </a:rPr>
              <a:t>	Coughing, sinus congestion, fatigue and shortness </a:t>
            </a:r>
            <a:br>
              <a:rPr lang="en-US" altLang="en-US" sz="1500" dirty="0">
                <a:solidFill>
                  <a:srgbClr val="646D72"/>
                </a:solidFill>
                <a:cs typeface="Arial" charset="0"/>
              </a:rPr>
            </a:br>
            <a:r>
              <a:rPr lang="en-US" altLang="en-US" sz="1500" dirty="0">
                <a:solidFill>
                  <a:srgbClr val="646D72"/>
                </a:solidFill>
                <a:cs typeface="Arial" charset="0"/>
              </a:rPr>
              <a:t>of breath decrease. Cilia (tiny brush like hairs that sweep out mucus and dirt from your lungs) regain normal function in the lungs, increasing the ability to handle mucus, clear lungs and reduce infection*.</a:t>
            </a:r>
          </a:p>
          <a:p>
            <a:pPr marL="2016125" indent="-2016125" eaLnBrk="1" hangingPunct="1">
              <a:spcBef>
                <a:spcPct val="0"/>
              </a:spcBef>
              <a:spcAft>
                <a:spcPts val="1000"/>
              </a:spcAft>
              <a:buClr>
                <a:schemeClr val="tx2"/>
              </a:buClr>
              <a:buSzTx/>
            </a:pPr>
            <a:r>
              <a:rPr lang="en-US" altLang="en-US" sz="1500" b="1" dirty="0">
                <a:solidFill>
                  <a:schemeClr val="tx2"/>
                </a:solidFill>
                <a:cs typeface="Arial" charset="0"/>
              </a:rPr>
              <a:t>1 Year</a:t>
            </a:r>
            <a:r>
              <a:rPr lang="en-US" altLang="en-US" sz="1500" dirty="0">
                <a:solidFill>
                  <a:srgbClr val="646D72"/>
                </a:solidFill>
                <a:cs typeface="Arial" charset="0"/>
              </a:rPr>
              <a:t>	Risk of coronary heart disease is reduced to half </a:t>
            </a:r>
            <a:br>
              <a:rPr lang="en-US" altLang="en-US" sz="1500" dirty="0">
                <a:solidFill>
                  <a:srgbClr val="646D72"/>
                </a:solidFill>
                <a:cs typeface="Arial" charset="0"/>
              </a:rPr>
            </a:br>
            <a:r>
              <a:rPr lang="en-US" altLang="en-US" sz="1500" dirty="0">
                <a:solidFill>
                  <a:srgbClr val="646D72"/>
                </a:solidFill>
                <a:cs typeface="Arial" charset="0"/>
              </a:rPr>
              <a:t>that of a smoker.</a:t>
            </a:r>
          </a:p>
          <a:p>
            <a:pPr marL="2016125" indent="-2016125" eaLnBrk="1" hangingPunct="1">
              <a:spcBef>
                <a:spcPct val="0"/>
              </a:spcBef>
              <a:spcAft>
                <a:spcPts val="1000"/>
              </a:spcAft>
              <a:buClr>
                <a:schemeClr val="tx2"/>
              </a:buClr>
              <a:buSzTx/>
            </a:pPr>
            <a:r>
              <a:rPr lang="en-US" altLang="en-US" sz="1500" b="1" dirty="0">
                <a:solidFill>
                  <a:schemeClr val="tx2"/>
                </a:solidFill>
                <a:cs typeface="Arial" charset="0"/>
              </a:rPr>
              <a:t>2-5 Years</a:t>
            </a:r>
            <a:r>
              <a:rPr lang="en-US" altLang="en-US" sz="1500" dirty="0">
                <a:solidFill>
                  <a:srgbClr val="646D72"/>
                </a:solidFill>
                <a:cs typeface="Arial" charset="0"/>
              </a:rPr>
              <a:t>	Risk of a stroke is reduced to that of a nonsmoker. Risk of cancer of the mouth, throat, esophagus, and bladder decreases.</a:t>
            </a:r>
          </a:p>
          <a:p>
            <a:pPr marL="2016125" indent="-2016125" eaLnBrk="1" hangingPunct="1">
              <a:spcBef>
                <a:spcPct val="0"/>
              </a:spcBef>
              <a:spcAft>
                <a:spcPts val="1000"/>
              </a:spcAft>
              <a:buClr>
                <a:schemeClr val="tx2"/>
              </a:buClr>
              <a:buSzTx/>
            </a:pPr>
            <a:r>
              <a:rPr lang="en-US" altLang="en-US" sz="1500" b="1" dirty="0">
                <a:solidFill>
                  <a:schemeClr val="tx2"/>
                </a:solidFill>
                <a:cs typeface="Arial" charset="0"/>
              </a:rPr>
              <a:t>10 Years</a:t>
            </a:r>
            <a:r>
              <a:rPr lang="en-US" altLang="en-US" sz="1500" dirty="0">
                <a:solidFill>
                  <a:srgbClr val="646D72"/>
                </a:solidFill>
                <a:cs typeface="Arial" charset="0"/>
              </a:rPr>
              <a:t>	Lung cancer death rate decreases to about half that of a continuing smoker. Risk of cancer of the kidney and pancreas decrease.</a:t>
            </a:r>
          </a:p>
          <a:p>
            <a:pPr marL="2016125" indent="-2016125" eaLnBrk="1" hangingPunct="1">
              <a:spcBef>
                <a:spcPct val="0"/>
              </a:spcBef>
              <a:spcAft>
                <a:spcPts val="1000"/>
              </a:spcAft>
              <a:buClr>
                <a:schemeClr val="tx2"/>
              </a:buClr>
              <a:buSzTx/>
            </a:pPr>
            <a:r>
              <a:rPr lang="en-US" altLang="en-US" sz="1500" b="1" dirty="0">
                <a:solidFill>
                  <a:schemeClr val="tx2"/>
                </a:solidFill>
                <a:cs typeface="Arial" charset="0"/>
              </a:rPr>
              <a:t>15 Years</a:t>
            </a:r>
            <a:r>
              <a:rPr lang="en-US" altLang="en-US" sz="1500" dirty="0">
                <a:solidFill>
                  <a:srgbClr val="646D72"/>
                </a:solidFill>
                <a:cs typeface="Arial" charset="0"/>
              </a:rPr>
              <a:t>	Risk of coronary heart disease is that of a </a:t>
            </a:r>
            <a:br>
              <a:rPr lang="en-US" altLang="en-US" sz="1500" dirty="0">
                <a:solidFill>
                  <a:srgbClr val="646D72"/>
                </a:solidFill>
                <a:cs typeface="Arial" charset="0"/>
              </a:rPr>
            </a:br>
            <a:r>
              <a:rPr lang="en-US" altLang="en-US" sz="1500" dirty="0">
                <a:solidFill>
                  <a:srgbClr val="646D72"/>
                </a:solidFill>
                <a:cs typeface="Arial" charset="0"/>
              </a:rPr>
              <a:t>non-smoker’s risk.</a:t>
            </a:r>
          </a:p>
        </p:txBody>
      </p:sp>
      <p:sp>
        <p:nvSpPr>
          <p:cNvPr id="24580" name="TextBox 14"/>
          <p:cNvSpPr txBox="1">
            <a:spLocks noChangeArrowheads="1"/>
          </p:cNvSpPr>
          <p:nvPr/>
        </p:nvSpPr>
        <p:spPr bwMode="auto">
          <a:xfrm>
            <a:off x="470061" y="8950374"/>
            <a:ext cx="6995160" cy="687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Tx/>
              <a:buSzTx/>
            </a:pPr>
            <a:r>
              <a:rPr lang="en-US" altLang="en-US" sz="1100" dirty="0">
                <a:solidFill>
                  <a:srgbClr val="646D72"/>
                </a:solidFill>
                <a:cs typeface="Arial" charset="0"/>
              </a:rPr>
              <a:t>*Assuming no other illnesses and that the individual is in otherwise good health. Results may vary based on individual’s health status. </a:t>
            </a:r>
            <a:endParaRPr lang="en-US" altLang="en-US" sz="800" dirty="0"/>
          </a:p>
          <a:p>
            <a:pPr lvl="0" defTabSz="1455542" eaLnBrk="1" hangingPunct="1">
              <a:spcBef>
                <a:spcPts val="0"/>
              </a:spcBef>
              <a:buClrTx/>
              <a:buSzTx/>
              <a:defRPr/>
            </a:pPr>
            <a:endParaRPr lang="en-US" sz="800" dirty="0">
              <a:solidFill>
                <a:schemeClr val="tx1"/>
              </a:solidFill>
              <a:latin typeface="Arial" panose="020B0604020202020204" pitchFamily="34" charset="0"/>
            </a:endParaRPr>
          </a:p>
          <a:p>
            <a:pPr lvl="0" defTabSz="1455542" eaLnBrk="1" hangingPunct="1">
              <a:spcBef>
                <a:spcPts val="0"/>
              </a:spcBef>
              <a:buClrTx/>
              <a:buSzTx/>
              <a:defRPr/>
            </a:pPr>
            <a:r>
              <a:rPr lang="en-US" sz="800" dirty="0">
                <a:solidFill>
                  <a:schemeClr val="tx1"/>
                </a:solidFill>
                <a:latin typeface="Arial" panose="020B0604020202020204" pitchFamily="34" charset="0"/>
              </a:rPr>
              <a:t>Smokefree.gov. Reasons to Quit. </a:t>
            </a:r>
            <a:r>
              <a:rPr lang="en-US" sz="800" u="sng" dirty="0">
                <a:solidFill>
                  <a:schemeClr val="tx1"/>
                </a:solidFill>
                <a:latin typeface="Arial" panose="020B0604020202020204" pitchFamily="34" charset="0"/>
                <a:hlinkClick r:id="rId3"/>
              </a:rPr>
              <a:t>https://smokefree.gov/quit-smoking/why-you-should-quit/reasons-to-quit</a:t>
            </a:r>
            <a:r>
              <a:rPr lang="en-US" sz="800" dirty="0">
                <a:solidFill>
                  <a:schemeClr val="tx1"/>
                </a:solidFill>
                <a:latin typeface="Arial" panose="020B0604020202020204" pitchFamily="34" charset="0"/>
              </a:rPr>
              <a:t>; no date. Accessed December 4 2020</a:t>
            </a:r>
          </a:p>
        </p:txBody>
      </p:sp>
      <p:sp>
        <p:nvSpPr>
          <p:cNvPr id="25" name="Text Placeholder 5">
            <a:extLst>
              <a:ext uri="{FF2B5EF4-FFF2-40B4-BE49-F238E27FC236}">
                <a16:creationId xmlns:a16="http://schemas.microsoft.com/office/drawing/2014/main" id="{742FFC46-7D1A-CE41-9AF9-8364F39DCBEB}"/>
              </a:ext>
            </a:extLst>
          </p:cNvPr>
          <p:cNvSpPr txBox="1">
            <a:spLocks/>
          </p:cNvSpPr>
          <p:nvPr/>
        </p:nvSpPr>
        <p:spPr bwMode="auto">
          <a:xfrm>
            <a:off x="460375" y="1940475"/>
            <a:ext cx="685165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The benefits that quitting smoking may have on a healthy lifestyle </a:t>
            </a:r>
            <a:br>
              <a:rPr lang="en-US" altLang="en-US" dirty="0"/>
            </a:br>
            <a:r>
              <a:rPr lang="en-US" altLang="en-US" dirty="0"/>
              <a:t>can sometimes be felt almost immediately and can last for years.</a:t>
            </a:r>
          </a:p>
        </p:txBody>
      </p:sp>
    </p:spTree>
    <p:extLst>
      <p:ext uri="{BB962C8B-B14F-4D97-AF65-F5344CB8AC3E}">
        <p14:creationId xmlns:p14="http://schemas.microsoft.com/office/powerpoint/2010/main" val="2161495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7"/>
          <p:cNvSpPr>
            <a:spLocks noGrp="1"/>
          </p:cNvSpPr>
          <p:nvPr>
            <p:ph type="title"/>
          </p:nvPr>
        </p:nvSpPr>
        <p:spPr>
          <a:xfrm>
            <a:off x="752475" y="1012380"/>
            <a:ext cx="4114800" cy="553998"/>
          </a:xfrm>
        </p:spPr>
        <p:txBody>
          <a:bodyPr/>
          <a:lstStyle/>
          <a:p>
            <a:pPr eaLnBrk="1" hangingPunct="1"/>
            <a:r>
              <a:rPr lang="en-US" altLang="en-US" dirty="0"/>
              <a:t>Quit Smoking - Make Your Action Plan</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5123" name="Text Placeholder 10"/>
          <p:cNvSpPr txBox="1">
            <a:spLocks/>
          </p:cNvSpPr>
          <p:nvPr/>
        </p:nvSpPr>
        <p:spPr bwMode="auto">
          <a:xfrm>
            <a:off x="450366" y="3117916"/>
            <a:ext cx="6861660" cy="467995"/>
          </a:xfrm>
          <a:prstGeom prst="rect">
            <a:avLst/>
          </a:prstGeom>
          <a:solidFill>
            <a:schemeClr val="tx2"/>
          </a:solidFill>
          <a:ln w="9525">
            <a:solidFill>
              <a:schemeClr val="bg2"/>
            </a:solidFill>
            <a:miter lim="800000"/>
            <a:headEnd/>
            <a:tailEnd/>
          </a:ln>
        </p:spPr>
        <p:txBody>
          <a:bodyPr lIns="101882" tIns="101882" rIns="101882" bIns="101882"/>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669"/>
              </a:spcAft>
              <a:buClr>
                <a:schemeClr val="tx2"/>
              </a:buClr>
              <a:buSzTx/>
            </a:pPr>
            <a:r>
              <a:rPr lang="en-US" altLang="en-US" sz="1600" b="1" dirty="0">
                <a:solidFill>
                  <a:schemeClr val="bg1"/>
                </a:solidFill>
              </a:rPr>
              <a:t> Ideas/Behaviors                                         I will meet it by…</a:t>
            </a:r>
          </a:p>
        </p:txBody>
      </p:sp>
      <p:sp>
        <p:nvSpPr>
          <p:cNvPr id="5124" name="Text Placeholder 12"/>
          <p:cNvSpPr txBox="1">
            <a:spLocks/>
          </p:cNvSpPr>
          <p:nvPr/>
        </p:nvSpPr>
        <p:spPr bwMode="auto">
          <a:xfrm>
            <a:off x="450366" y="3585912"/>
            <a:ext cx="6861660" cy="5684837"/>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4234"/>
              </a:spcAft>
              <a:buClr>
                <a:schemeClr val="tx2"/>
              </a:buClr>
              <a:buSzTx/>
            </a:pPr>
            <a:endParaRPr lang="en-US" altLang="en-US" sz="1600">
              <a:solidFill>
                <a:srgbClr val="646D72"/>
              </a:solidFill>
            </a:endParaRPr>
          </a:p>
        </p:txBody>
      </p:sp>
      <p:sp>
        <p:nvSpPr>
          <p:cNvPr id="5125" name="Text Placeholder 8"/>
          <p:cNvSpPr txBox="1">
            <a:spLocks/>
          </p:cNvSpPr>
          <p:nvPr/>
        </p:nvSpPr>
        <p:spPr bwMode="auto">
          <a:xfrm>
            <a:off x="450365" y="1970087"/>
            <a:ext cx="6656288" cy="1019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1337"/>
              </a:spcAft>
              <a:buClr>
                <a:schemeClr val="tx2"/>
              </a:buClr>
              <a:buSzTx/>
            </a:pPr>
            <a:r>
              <a:rPr lang="en-US" altLang="en-US" sz="1600" dirty="0">
                <a:solidFill>
                  <a:srgbClr val="646D72"/>
                </a:solidFill>
              </a:rPr>
              <a:t>What ideas, behaviors, attitudes, feelings, techniques about quitting smoking as part of creating a healthier lifestyle have you gained from this training? List them below. Who will you check in with to make sure you are making progress? </a:t>
            </a:r>
          </a:p>
        </p:txBody>
      </p:sp>
      <p:cxnSp>
        <p:nvCxnSpPr>
          <p:cNvPr id="20" name="Straight Connector 19"/>
          <p:cNvCxnSpPr/>
          <p:nvPr/>
        </p:nvCxnSpPr>
        <p:spPr>
          <a:xfrm>
            <a:off x="450364" y="4345530"/>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50364" y="5164056"/>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50364" y="5982582"/>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52164" y="6801108"/>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52164" y="7619634"/>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52164" y="8438160"/>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553590" y="3585912"/>
            <a:ext cx="0" cy="5684837"/>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3771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Placeholder 5"/>
          <p:cNvSpPr txBox="1">
            <a:spLocks/>
          </p:cNvSpPr>
          <p:nvPr/>
        </p:nvSpPr>
        <p:spPr bwMode="auto">
          <a:xfrm>
            <a:off x="460375" y="1971337"/>
            <a:ext cx="6986164" cy="7175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90000"/>
              </a:lnSpc>
              <a:spcAft>
                <a:spcPts val="1100"/>
              </a:spcAft>
            </a:pPr>
            <a:r>
              <a:rPr lang="en-US" altLang="en-US" sz="1400" b="1" dirty="0"/>
              <a:t>Changes to consider:</a:t>
            </a:r>
          </a:p>
          <a:p>
            <a:pPr lvl="1">
              <a:lnSpc>
                <a:spcPct val="90000"/>
              </a:lnSpc>
              <a:spcAft>
                <a:spcPts val="1100"/>
              </a:spcAft>
              <a:buSzPct val="150000"/>
              <a:buFont typeface="Arial" panose="020B0604020202020204" pitchFamily="34" charset="0"/>
              <a:buChar char="□"/>
            </a:pPr>
            <a:r>
              <a:rPr lang="en-US" altLang="en-US" sz="1400" dirty="0"/>
              <a:t>Develop a regular exercise program.</a:t>
            </a:r>
          </a:p>
          <a:p>
            <a:pPr marL="288925" lvl="1" indent="0">
              <a:lnSpc>
                <a:spcPct val="90000"/>
              </a:lnSpc>
              <a:spcAft>
                <a:spcPts val="1100"/>
              </a:spcAft>
              <a:buNone/>
            </a:pPr>
            <a:r>
              <a:rPr lang="en-US" altLang="en-US" sz="1200" dirty="0"/>
              <a:t>Barriers _______________________________________________________________</a:t>
            </a:r>
          </a:p>
          <a:p>
            <a:pPr marL="288925" lvl="1" indent="0">
              <a:lnSpc>
                <a:spcPct val="90000"/>
              </a:lnSpc>
              <a:spcAft>
                <a:spcPts val="1100"/>
              </a:spcAft>
              <a:buNone/>
            </a:pPr>
            <a:r>
              <a:rPr lang="en-US" altLang="en-US" sz="1200" dirty="0"/>
              <a:t>Solutions ______________________________________________________________</a:t>
            </a:r>
          </a:p>
          <a:p>
            <a:pPr lvl="1">
              <a:lnSpc>
                <a:spcPct val="90000"/>
              </a:lnSpc>
              <a:spcAft>
                <a:spcPts val="1100"/>
              </a:spcAft>
              <a:buSzPct val="150000"/>
              <a:buFont typeface="Arial" panose="020B0604020202020204" pitchFamily="34" charset="0"/>
              <a:buChar char="□"/>
            </a:pPr>
            <a:r>
              <a:rPr lang="en-US" altLang="en-US" sz="1400" dirty="0"/>
              <a:t>Learn and practice techniques to manage stress.</a:t>
            </a:r>
          </a:p>
          <a:p>
            <a:pPr marL="288925" lvl="1" indent="0">
              <a:lnSpc>
                <a:spcPct val="90000"/>
              </a:lnSpc>
              <a:spcAft>
                <a:spcPts val="1100"/>
              </a:spcAft>
              <a:buNone/>
            </a:pPr>
            <a:r>
              <a:rPr lang="en-US" altLang="en-US" sz="1200" dirty="0"/>
              <a:t>Barriers _______________________________________________________________</a:t>
            </a:r>
          </a:p>
          <a:p>
            <a:pPr marL="288925" lvl="1" indent="0">
              <a:lnSpc>
                <a:spcPct val="90000"/>
              </a:lnSpc>
              <a:spcAft>
                <a:spcPts val="1100"/>
              </a:spcAft>
              <a:buNone/>
            </a:pPr>
            <a:r>
              <a:rPr lang="en-US" altLang="en-US" sz="1200" dirty="0"/>
              <a:t>Solutions ______________________________________________________________</a:t>
            </a:r>
          </a:p>
          <a:p>
            <a:pPr lvl="1">
              <a:lnSpc>
                <a:spcPct val="90000"/>
              </a:lnSpc>
              <a:spcAft>
                <a:spcPts val="1100"/>
              </a:spcAft>
              <a:buSzPct val="150000"/>
              <a:buFont typeface="Arial" panose="020B0604020202020204" pitchFamily="34" charset="0"/>
              <a:buChar char="□"/>
            </a:pPr>
            <a:r>
              <a:rPr lang="en-US" altLang="en-US" sz="1400" dirty="0"/>
              <a:t>Lose weight.</a:t>
            </a:r>
          </a:p>
          <a:p>
            <a:pPr marL="288925" lvl="1" indent="0">
              <a:lnSpc>
                <a:spcPct val="90000"/>
              </a:lnSpc>
              <a:spcAft>
                <a:spcPts val="1100"/>
              </a:spcAft>
              <a:buNone/>
            </a:pPr>
            <a:r>
              <a:rPr lang="en-US" altLang="en-US" sz="1200" dirty="0"/>
              <a:t>Barriers _______________________________________________________________</a:t>
            </a:r>
          </a:p>
          <a:p>
            <a:pPr marL="288925" lvl="1" indent="0">
              <a:lnSpc>
                <a:spcPct val="90000"/>
              </a:lnSpc>
              <a:spcAft>
                <a:spcPts val="1100"/>
              </a:spcAft>
              <a:buNone/>
            </a:pPr>
            <a:r>
              <a:rPr lang="en-US" altLang="en-US" sz="1200" dirty="0"/>
              <a:t>Solutions ______________________________________________________________</a:t>
            </a:r>
          </a:p>
          <a:p>
            <a:pPr lvl="1">
              <a:lnSpc>
                <a:spcPct val="90000"/>
              </a:lnSpc>
              <a:spcAft>
                <a:spcPts val="1100"/>
              </a:spcAft>
              <a:buSzPct val="150000"/>
              <a:buFont typeface="Arial" panose="020B0604020202020204" pitchFamily="34" charset="0"/>
              <a:buChar char="□"/>
            </a:pPr>
            <a:r>
              <a:rPr lang="en-US" altLang="en-US" sz="1400" dirty="0"/>
              <a:t>Plan to stop smoking.</a:t>
            </a:r>
          </a:p>
          <a:p>
            <a:pPr marL="288925" lvl="1" indent="0">
              <a:lnSpc>
                <a:spcPct val="90000"/>
              </a:lnSpc>
              <a:spcAft>
                <a:spcPts val="1100"/>
              </a:spcAft>
              <a:buNone/>
            </a:pPr>
            <a:r>
              <a:rPr lang="en-US" altLang="en-US" sz="1200" dirty="0"/>
              <a:t>Barriers _______________________________________________________________</a:t>
            </a:r>
          </a:p>
          <a:p>
            <a:pPr marL="288925" lvl="1" indent="0">
              <a:lnSpc>
                <a:spcPct val="90000"/>
              </a:lnSpc>
              <a:spcAft>
                <a:spcPts val="1100"/>
              </a:spcAft>
              <a:buNone/>
            </a:pPr>
            <a:r>
              <a:rPr lang="en-US" altLang="en-US" sz="1200" dirty="0"/>
              <a:t>Solutions ______________________________________________________________</a:t>
            </a:r>
          </a:p>
          <a:p>
            <a:pPr lvl="1">
              <a:lnSpc>
                <a:spcPct val="90000"/>
              </a:lnSpc>
              <a:spcAft>
                <a:spcPts val="1100"/>
              </a:spcAft>
              <a:buSzPct val="150000"/>
              <a:buFont typeface="Arial" panose="020B0604020202020204" pitchFamily="34" charset="0"/>
              <a:buChar char="□"/>
            </a:pPr>
            <a:r>
              <a:rPr lang="en-US" altLang="en-US" sz="1400" dirty="0"/>
              <a:t>Practice better nutrition.</a:t>
            </a:r>
          </a:p>
          <a:p>
            <a:pPr marL="288925" lvl="1" indent="0">
              <a:lnSpc>
                <a:spcPct val="90000"/>
              </a:lnSpc>
              <a:spcAft>
                <a:spcPts val="1100"/>
              </a:spcAft>
              <a:buNone/>
            </a:pPr>
            <a:r>
              <a:rPr lang="en-US" altLang="en-US" sz="1200" dirty="0"/>
              <a:t>Barriers _______________________________________________________________</a:t>
            </a:r>
          </a:p>
          <a:p>
            <a:pPr marL="288925" lvl="1" indent="0">
              <a:lnSpc>
                <a:spcPct val="90000"/>
              </a:lnSpc>
              <a:spcAft>
                <a:spcPts val="1100"/>
              </a:spcAft>
              <a:buNone/>
            </a:pPr>
            <a:r>
              <a:rPr lang="en-US" altLang="en-US" sz="1200" dirty="0"/>
              <a:t>Solutions ______________________________________________________________</a:t>
            </a:r>
          </a:p>
          <a:p>
            <a:pPr lvl="1">
              <a:lnSpc>
                <a:spcPct val="90000"/>
              </a:lnSpc>
              <a:spcAft>
                <a:spcPts val="1100"/>
              </a:spcAft>
              <a:buSzPct val="150000"/>
              <a:buFont typeface="Arial" panose="020B0604020202020204" pitchFamily="34" charset="0"/>
              <a:buChar char="□"/>
            </a:pPr>
            <a:r>
              <a:rPr lang="en-US" altLang="en-US" sz="1400" dirty="0"/>
              <a:t>Reduce or eliminate the use of mood-altering chemicals.</a:t>
            </a:r>
          </a:p>
          <a:p>
            <a:pPr marL="288925" lvl="1" indent="0">
              <a:lnSpc>
                <a:spcPct val="90000"/>
              </a:lnSpc>
              <a:spcAft>
                <a:spcPts val="1100"/>
              </a:spcAft>
              <a:buNone/>
            </a:pPr>
            <a:r>
              <a:rPr lang="en-US" altLang="en-US" sz="1200" dirty="0"/>
              <a:t>Barriers _______________________________________________________________</a:t>
            </a:r>
          </a:p>
          <a:p>
            <a:pPr marL="288925" lvl="1" indent="0">
              <a:lnSpc>
                <a:spcPct val="90000"/>
              </a:lnSpc>
              <a:spcAft>
                <a:spcPts val="1100"/>
              </a:spcAft>
              <a:buNone/>
            </a:pPr>
            <a:r>
              <a:rPr lang="en-US" altLang="en-US" sz="1200" dirty="0"/>
              <a:t>Solutions ______________________________________________________________</a:t>
            </a:r>
          </a:p>
          <a:p>
            <a:pPr lvl="1">
              <a:lnSpc>
                <a:spcPct val="90000"/>
              </a:lnSpc>
              <a:spcAft>
                <a:spcPts val="1100"/>
              </a:spcAft>
              <a:buSzPct val="150000"/>
              <a:buFont typeface="Arial" panose="020B0604020202020204" pitchFamily="34" charset="0"/>
              <a:buChar char="□"/>
            </a:pPr>
            <a:r>
              <a:rPr lang="en-US" altLang="en-US" sz="1400" dirty="0"/>
              <a:t>Other changes I want to make: _________________________________</a:t>
            </a:r>
          </a:p>
          <a:p>
            <a:pPr marL="288925" lvl="1" indent="0">
              <a:lnSpc>
                <a:spcPct val="90000"/>
              </a:lnSpc>
              <a:spcAft>
                <a:spcPts val="1100"/>
              </a:spcAft>
              <a:buSzPct val="150000"/>
              <a:buNone/>
            </a:pPr>
            <a:r>
              <a:rPr lang="en-US" altLang="en-US" sz="1400" dirty="0"/>
              <a:t>__________________________________________________________</a:t>
            </a:r>
          </a:p>
          <a:p>
            <a:pPr marL="288925" lvl="1" indent="0">
              <a:lnSpc>
                <a:spcPct val="90000"/>
              </a:lnSpc>
              <a:spcAft>
                <a:spcPts val="1100"/>
              </a:spcAft>
              <a:buNone/>
            </a:pPr>
            <a:r>
              <a:rPr lang="en-US" altLang="en-US" sz="1200" dirty="0"/>
              <a:t>Barriers _______________________________________________________________</a:t>
            </a:r>
          </a:p>
          <a:p>
            <a:pPr marL="288925" lvl="1" indent="0">
              <a:lnSpc>
                <a:spcPct val="90000"/>
              </a:lnSpc>
              <a:spcAft>
                <a:spcPts val="1100"/>
              </a:spcAft>
              <a:buNone/>
            </a:pPr>
            <a:r>
              <a:rPr lang="en-US" altLang="en-US" sz="1200" dirty="0"/>
              <a:t>Solutions ______________________________________________________________</a:t>
            </a:r>
            <a:endParaRPr lang="en-US" altLang="en-US" sz="1400" dirty="0"/>
          </a:p>
        </p:txBody>
      </p:sp>
      <p:sp>
        <p:nvSpPr>
          <p:cNvPr id="2" name="Title 1"/>
          <p:cNvSpPr>
            <a:spLocks noGrp="1"/>
          </p:cNvSpPr>
          <p:nvPr>
            <p:ph type="title"/>
          </p:nvPr>
        </p:nvSpPr>
        <p:spPr>
          <a:xfrm>
            <a:off x="752475" y="1012380"/>
            <a:ext cx="4114800" cy="276999"/>
          </a:xfrm>
        </p:spPr>
        <p:txBody>
          <a:bodyPr/>
          <a:lstStyle/>
          <a:p>
            <a:r>
              <a:rPr lang="en-US" dirty="0"/>
              <a:t>Eliminating Health Risks </a:t>
            </a:r>
          </a:p>
        </p:txBody>
      </p:sp>
      <p:sp>
        <p:nvSpPr>
          <p:cNvPr id="5" name="Footer Placeholder 4"/>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3" name="TextBox 2">
            <a:extLst>
              <a:ext uri="{FF2B5EF4-FFF2-40B4-BE49-F238E27FC236}">
                <a16:creationId xmlns:a16="http://schemas.microsoft.com/office/drawing/2014/main" id="{F28CCC9C-1D69-154F-9979-FB8D681B382E}"/>
              </a:ext>
            </a:extLst>
          </p:cNvPr>
          <p:cNvSpPr txBox="1"/>
          <p:nvPr/>
        </p:nvSpPr>
        <p:spPr bwMode="gray">
          <a:xfrm>
            <a:off x="752475" y="9458151"/>
            <a:ext cx="6166485" cy="123111"/>
          </a:xfrm>
          <a:prstGeom prst="rect">
            <a:avLst/>
          </a:prstGeom>
          <a:noFill/>
        </p:spPr>
        <p:txBody>
          <a:bodyPr wrap="square" lIns="0" tIns="0" rIns="0" bIns="0" rtlCol="0">
            <a:spAutoFit/>
          </a:bodyPr>
          <a:lstStyle/>
          <a:p>
            <a:r>
              <a:rPr lang="en-US" sz="800"/>
              <a:t>Talk with your doctor before significantly increasing your activity level. Source: Physical Activity Guidelines for Americans, 2nd Edition</a:t>
            </a:r>
          </a:p>
        </p:txBody>
      </p:sp>
    </p:spTree>
    <p:extLst>
      <p:ext uri="{BB962C8B-B14F-4D97-AF65-F5344CB8AC3E}">
        <p14:creationId xmlns:p14="http://schemas.microsoft.com/office/powerpoint/2010/main" val="4083708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7"/>
          <p:cNvSpPr>
            <a:spLocks noGrp="1"/>
          </p:cNvSpPr>
          <p:nvPr>
            <p:ph type="title"/>
          </p:nvPr>
        </p:nvSpPr>
        <p:spPr/>
        <p:txBody>
          <a:bodyPr/>
          <a:lstStyle/>
          <a:p>
            <a:pPr eaLnBrk="1" hangingPunct="1"/>
            <a:r>
              <a:rPr lang="en-US" altLang="en-US"/>
              <a:t>Make Your Action Plan</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5123" name="Text Placeholder 10"/>
          <p:cNvSpPr txBox="1">
            <a:spLocks/>
          </p:cNvSpPr>
          <p:nvPr/>
        </p:nvSpPr>
        <p:spPr bwMode="auto">
          <a:xfrm>
            <a:off x="450366" y="2989580"/>
            <a:ext cx="6861660" cy="467995"/>
          </a:xfrm>
          <a:prstGeom prst="rect">
            <a:avLst/>
          </a:prstGeom>
          <a:solidFill>
            <a:schemeClr val="tx2"/>
          </a:solidFill>
          <a:ln w="9525">
            <a:solidFill>
              <a:schemeClr val="bg2"/>
            </a:solidFill>
            <a:miter lim="800000"/>
            <a:headEnd/>
            <a:tailEnd/>
          </a:ln>
        </p:spPr>
        <p:txBody>
          <a:bodyPr lIns="101882" tIns="101882" rIns="101882" bIns="101882"/>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669"/>
              </a:spcAft>
              <a:buClr>
                <a:schemeClr val="tx2"/>
              </a:buClr>
              <a:buSzTx/>
            </a:pPr>
            <a:r>
              <a:rPr lang="en-US" altLang="en-US" sz="1600" b="1" dirty="0">
                <a:solidFill>
                  <a:schemeClr val="bg1"/>
                </a:solidFill>
              </a:rPr>
              <a:t> Ideas/Behaviors                                         I will meet it by…</a:t>
            </a:r>
          </a:p>
        </p:txBody>
      </p:sp>
      <p:sp>
        <p:nvSpPr>
          <p:cNvPr id="5124" name="Text Placeholder 12"/>
          <p:cNvSpPr txBox="1">
            <a:spLocks/>
          </p:cNvSpPr>
          <p:nvPr/>
        </p:nvSpPr>
        <p:spPr bwMode="auto">
          <a:xfrm>
            <a:off x="450366" y="3457576"/>
            <a:ext cx="6861660" cy="5684837"/>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4234"/>
              </a:spcAft>
              <a:buClr>
                <a:schemeClr val="tx2"/>
              </a:buClr>
              <a:buSzTx/>
            </a:pPr>
            <a:endParaRPr lang="en-US" altLang="en-US" sz="1600">
              <a:solidFill>
                <a:srgbClr val="646D72"/>
              </a:solidFill>
            </a:endParaRPr>
          </a:p>
        </p:txBody>
      </p:sp>
      <p:sp>
        <p:nvSpPr>
          <p:cNvPr id="5125" name="Text Placeholder 8"/>
          <p:cNvSpPr txBox="1">
            <a:spLocks/>
          </p:cNvSpPr>
          <p:nvPr/>
        </p:nvSpPr>
        <p:spPr bwMode="auto">
          <a:xfrm>
            <a:off x="450364" y="1970088"/>
            <a:ext cx="6859903" cy="912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1337"/>
              </a:spcAft>
              <a:buClr>
                <a:schemeClr val="tx2"/>
              </a:buClr>
              <a:buSzTx/>
            </a:pPr>
            <a:r>
              <a:rPr lang="en-US" altLang="en-US" sz="1600" b="1" dirty="0">
                <a:solidFill>
                  <a:srgbClr val="646D72"/>
                </a:solidFill>
              </a:rPr>
              <a:t>What ideas, behaviors, attitudes, feelings, techniques about creating a healthier lifestyle did I gain from this training? List them below. </a:t>
            </a:r>
          </a:p>
          <a:p>
            <a:pPr eaLnBrk="1" hangingPunct="1">
              <a:spcBef>
                <a:spcPct val="0"/>
              </a:spcBef>
              <a:spcAft>
                <a:spcPts val="1337"/>
              </a:spcAft>
              <a:buClr>
                <a:schemeClr val="tx2"/>
              </a:buClr>
              <a:buSzTx/>
            </a:pPr>
            <a:r>
              <a:rPr lang="en-US" altLang="en-US" sz="1600" b="1" dirty="0">
                <a:solidFill>
                  <a:srgbClr val="646D72"/>
                </a:solidFill>
              </a:rPr>
              <a:t>Who will you check in with to make sure you are making progress? </a:t>
            </a:r>
          </a:p>
        </p:txBody>
      </p:sp>
      <p:cxnSp>
        <p:nvCxnSpPr>
          <p:cNvPr id="20" name="Straight Connector 19"/>
          <p:cNvCxnSpPr/>
          <p:nvPr/>
        </p:nvCxnSpPr>
        <p:spPr>
          <a:xfrm>
            <a:off x="450364" y="4217194"/>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50364" y="5035720"/>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50364" y="5854246"/>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52164" y="6672772"/>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52164" y="7491298"/>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52164" y="8309824"/>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553590" y="3457576"/>
            <a:ext cx="0" cy="5684837"/>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71035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822969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8"/>
          <p:cNvSpPr txBox="1">
            <a:spLocks/>
          </p:cNvSpPr>
          <p:nvPr/>
        </p:nvSpPr>
        <p:spPr bwMode="auto">
          <a:xfrm>
            <a:off x="460375" y="1968443"/>
            <a:ext cx="6743989" cy="4880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2000" dirty="0"/>
              <a:t>There are many health and fitness apps currently available, but </a:t>
            </a:r>
            <a:r>
              <a:rPr lang="en-US" sz="2000" b="1" dirty="0"/>
              <a:t>the MOVE! Coach </a:t>
            </a:r>
            <a:r>
              <a:rPr lang="en-US" sz="2000" dirty="0"/>
              <a:t>free</a:t>
            </a:r>
            <a:r>
              <a:rPr lang="en-US" sz="2000" b="1" dirty="0"/>
              <a:t> </a:t>
            </a:r>
            <a:r>
              <a:rPr lang="en-US" sz="2000" dirty="0"/>
              <a:t>phone app offers veterans, service members, their families, and others a new way to participate in MOVE!, the V.A.’s popular and successful weight management program.</a:t>
            </a:r>
          </a:p>
          <a:p>
            <a:r>
              <a:rPr lang="en-US" u="sng" dirty="0">
                <a:hlinkClick r:id="rId3"/>
              </a:rPr>
              <a:t>https://www.move.va.gov/movecoach.asp#:~:text=Coach%20is%20a%20phone%20app%20that%20offers%20a,achieve%20your%20diet,%20physical%20activity,%20and%20weight%20goals</a:t>
            </a:r>
            <a:endParaRPr lang="en-US" sz="2000" dirty="0"/>
          </a:p>
          <a:p>
            <a:r>
              <a:rPr lang="en-US" sz="2000" dirty="0"/>
              <a:t>The app steps participants through a 19-week program that provides the guidance and resources necessary to set, track, and achieve the desired physical activity and weight loss goals.</a:t>
            </a:r>
          </a:p>
          <a:p>
            <a:endParaRPr lang="en-US" sz="2000" dirty="0"/>
          </a:p>
          <a:p>
            <a:endParaRPr lang="en-US" sz="2000" dirty="0"/>
          </a:p>
          <a:p>
            <a:endParaRPr lang="en-US" sz="2000" dirty="0"/>
          </a:p>
        </p:txBody>
      </p:sp>
      <p:sp>
        <p:nvSpPr>
          <p:cNvPr id="2" name="Title 1"/>
          <p:cNvSpPr>
            <a:spLocks noGrp="1"/>
          </p:cNvSpPr>
          <p:nvPr>
            <p:ph type="title"/>
          </p:nvPr>
        </p:nvSpPr>
        <p:spPr>
          <a:xfrm>
            <a:off x="752475" y="1012380"/>
            <a:ext cx="4114800" cy="830997"/>
          </a:xfrm>
        </p:spPr>
        <p:txBody>
          <a:bodyPr/>
          <a:lstStyle/>
          <a:p>
            <a:r>
              <a:rPr lang="en-US" dirty="0"/>
              <a:t>Appendix B: Exercise Apps (for Veterans and Service Members)</a:t>
            </a:r>
            <a:br>
              <a:rPr lang="en-US" dirty="0"/>
            </a:br>
            <a:endParaRPr lang="en-US" dirty="0"/>
          </a:p>
        </p:txBody>
      </p:sp>
      <p:sp>
        <p:nvSpPr>
          <p:cNvPr id="6" name="Footer Placeholder 5"/>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7" name="Text Box 6"/>
          <p:cNvSpPr txBox="1">
            <a:spLocks noChangeArrowheads="1"/>
          </p:cNvSpPr>
          <p:nvPr/>
        </p:nvSpPr>
        <p:spPr bwMode="auto">
          <a:xfrm>
            <a:off x="6504940" y="1276350"/>
            <a:ext cx="807085" cy="272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a:spcBef>
                <a:spcPct val="0"/>
              </a:spcBef>
              <a:buClrTx/>
              <a:buSzTx/>
            </a:pPr>
            <a:r>
              <a:rPr lang="en-US" altLang="en-US" sz="1100" b="1">
                <a:solidFill>
                  <a:srgbClr val="646D72"/>
                </a:solidFill>
              </a:rPr>
              <a:t>Slide </a:t>
            </a:r>
            <a:r>
              <a:rPr lang="en-US" altLang="en-US" sz="1100" b="1" dirty="0">
                <a:solidFill>
                  <a:srgbClr val="646D72"/>
                </a:solidFill>
              </a:rPr>
              <a:t>5</a:t>
            </a:r>
          </a:p>
        </p:txBody>
      </p:sp>
    </p:spTree>
    <p:extLst>
      <p:ext uri="{BB962C8B-B14F-4D97-AF65-F5344CB8AC3E}">
        <p14:creationId xmlns:p14="http://schemas.microsoft.com/office/powerpoint/2010/main" val="773431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a:xfrm>
            <a:off x="752475" y="1012380"/>
            <a:ext cx="4114800" cy="553998"/>
          </a:xfrm>
        </p:spPr>
        <p:txBody>
          <a:bodyPr/>
          <a:lstStyle/>
          <a:p>
            <a:r>
              <a:rPr lang="en-US" altLang="en-US" dirty="0"/>
              <a:t>Appendix C: Food and Nutrition Apps</a:t>
            </a:r>
          </a:p>
        </p:txBody>
      </p:sp>
      <p:sp>
        <p:nvSpPr>
          <p:cNvPr id="7" name="Footer Placeholder 6"/>
          <p:cNvSpPr>
            <a:spLocks noGrp="1"/>
          </p:cNvSpPr>
          <p:nvPr>
            <p:ph type="ftr" sz="quarter" idx="3"/>
          </p:nvPr>
        </p:nvSpPr>
        <p:spPr/>
        <p:txBody>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55565A"/>
                </a:solidFill>
                <a:effectLst/>
                <a:uLnTx/>
                <a:uFillTx/>
                <a:latin typeface="Arial"/>
                <a:ea typeface="+mn-ea"/>
                <a:cs typeface="+mn-cs"/>
              </a:rPr>
              <a:t>Do not reproduce, transmit or modify the content set forth herein in any form or by any means without written permission of UnitedHealthcare. © 2020 United HealthCare Services, Inc. All rights reserved.</a:t>
            </a:r>
          </a:p>
        </p:txBody>
      </p:sp>
      <p:sp>
        <p:nvSpPr>
          <p:cNvPr id="34819"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 name="TextBox 2"/>
          <p:cNvSpPr txBox="1"/>
          <p:nvPr/>
        </p:nvSpPr>
        <p:spPr bwMode="gray">
          <a:xfrm>
            <a:off x="460375" y="8090090"/>
            <a:ext cx="685165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endParaRPr kumimoji="0" lang="en-US" altLang="en-US" sz="900" b="0" i="0" u="sng" strike="noStrike" kern="1200" cap="none" spc="0" normalizeH="0" baseline="0" noProof="0" dirty="0">
              <a:ln>
                <a:noFill/>
              </a:ln>
              <a:solidFill>
                <a:srgbClr val="646D72"/>
              </a:solidFill>
              <a:effectLst/>
              <a:uLnTx/>
              <a:uFillTx/>
              <a:latin typeface="Arial" charset="0"/>
              <a:ea typeface="ＭＳ Ｐゴシック" pitchFamily="34" charset="-128"/>
              <a:cs typeface="Arial"/>
            </a:endParaRPr>
          </a:p>
        </p:txBody>
      </p:sp>
      <p:sp>
        <p:nvSpPr>
          <p:cNvPr id="8" name="TextBox 7">
            <a:extLst>
              <a:ext uri="{FF2B5EF4-FFF2-40B4-BE49-F238E27FC236}">
                <a16:creationId xmlns:a16="http://schemas.microsoft.com/office/drawing/2014/main" id="{5EECEA18-966A-4122-9507-47FDC60B0F83}"/>
              </a:ext>
            </a:extLst>
          </p:cNvPr>
          <p:cNvSpPr txBox="1"/>
          <p:nvPr/>
        </p:nvSpPr>
        <p:spPr bwMode="gray">
          <a:xfrm>
            <a:off x="460375" y="8228589"/>
            <a:ext cx="68516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br>
              <a:rPr kumimoji="0" lang="fr-FR" altLang="en-US" sz="9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fr-FR" altLang="en-US" sz="9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t>
            </a:r>
          </a:p>
        </p:txBody>
      </p:sp>
      <p:sp>
        <p:nvSpPr>
          <p:cNvPr id="2" name="Rectangle 1">
            <a:extLst>
              <a:ext uri="{FF2B5EF4-FFF2-40B4-BE49-F238E27FC236}">
                <a16:creationId xmlns:a16="http://schemas.microsoft.com/office/drawing/2014/main" id="{0E022737-96B8-46BF-AA0A-01405B99B4F9}"/>
              </a:ext>
            </a:extLst>
          </p:cNvPr>
          <p:cNvSpPr/>
          <p:nvPr/>
        </p:nvSpPr>
        <p:spPr>
          <a:xfrm>
            <a:off x="440096" y="2178857"/>
            <a:ext cx="7172877" cy="4401205"/>
          </a:xfrm>
          <a:prstGeom prst="rect">
            <a:avLst/>
          </a:prstGeom>
        </p:spPr>
        <p:txBody>
          <a:bodyPr wrap="square">
            <a:spAutoFit/>
          </a:bodyPr>
          <a:lstStyle/>
          <a:p>
            <a:pPr>
              <a:lnSpc>
                <a:spcPts val="2000"/>
              </a:lnSpc>
              <a:spcAft>
                <a:spcPts val="800"/>
              </a:spcAft>
            </a:pPr>
            <a:r>
              <a:rPr lang="en-US" sz="1800" dirty="0">
                <a:ea typeface="Calibri" panose="020F0502020204030204" pitchFamily="34" charset="0"/>
                <a:cs typeface="Times New Roman" panose="02020603050405020304" pitchFamily="18" charset="0"/>
              </a:rPr>
              <a:t>The downloadable</a:t>
            </a:r>
            <a:r>
              <a:rPr lang="en-US" sz="1800" b="1" dirty="0">
                <a:ea typeface="Calibri" panose="020F0502020204030204" pitchFamily="34" charset="0"/>
                <a:cs typeface="Times New Roman" panose="02020603050405020304" pitchFamily="18" charset="0"/>
              </a:rPr>
              <a:t> Start Simple with MyPlate App </a:t>
            </a:r>
            <a:r>
              <a:rPr lang="en-US" sz="1800" dirty="0">
                <a:ea typeface="Calibri" panose="020F0502020204030204" pitchFamily="34" charset="0"/>
                <a:cs typeface="Times New Roman" panose="02020603050405020304" pitchFamily="18" charset="0"/>
              </a:rPr>
              <a:t>is part of the overall </a:t>
            </a:r>
            <a:r>
              <a:rPr lang="en-US" sz="1800" b="1" dirty="0">
                <a:ea typeface="Calibri" panose="020F0502020204030204" pitchFamily="34" charset="0"/>
                <a:cs typeface="Times New Roman" panose="02020603050405020304" pitchFamily="18" charset="0"/>
              </a:rPr>
              <a:t>ChooseMyPlate.gov </a:t>
            </a:r>
            <a:r>
              <a:rPr lang="en-US" sz="1800" dirty="0">
                <a:ea typeface="Calibri" panose="020F0502020204030204" pitchFamily="34" charset="0"/>
                <a:cs typeface="Times New Roman" panose="02020603050405020304" pitchFamily="18" charset="0"/>
              </a:rPr>
              <a:t>platform. </a:t>
            </a:r>
          </a:p>
          <a:p>
            <a:pPr>
              <a:lnSpc>
                <a:spcPts val="2000"/>
              </a:lnSpc>
              <a:spcAft>
                <a:spcPts val="800"/>
              </a:spcAft>
            </a:pPr>
            <a:r>
              <a:rPr lang="en-US" sz="1800" dirty="0">
                <a:ea typeface="Calibri" panose="020F0502020204030204" pitchFamily="34" charset="0"/>
                <a:cs typeface="Times New Roman" panose="02020603050405020304" pitchFamily="18" charset="0"/>
              </a:rPr>
              <a:t>It helps you </a:t>
            </a:r>
            <a:r>
              <a:rPr lang="en-US" sz="1800" dirty="0"/>
              <a:t>to set simple goals for daily eating, see real-time progress, and acknowledge success along the way.</a:t>
            </a:r>
            <a:endParaRPr lang="en-US" sz="1800" dirty="0">
              <a:ea typeface="Calibri" panose="020F0502020204030204" pitchFamily="34" charset="0"/>
              <a:cs typeface="Times New Roman" panose="02020603050405020304" pitchFamily="18" charset="0"/>
            </a:endParaRPr>
          </a:p>
          <a:p>
            <a:pPr>
              <a:lnSpc>
                <a:spcPts val="2000"/>
              </a:lnSpc>
              <a:spcAft>
                <a:spcPts val="800"/>
              </a:spcAft>
            </a:pPr>
            <a:r>
              <a:rPr lang="en-US" sz="1800" dirty="0">
                <a:ea typeface="Calibri" panose="020F0502020204030204" pitchFamily="34" charset="0"/>
                <a:cs typeface="Times New Roman" panose="02020603050405020304" pitchFamily="18" charset="0"/>
              </a:rPr>
              <a:t>It is available for Android and iOS mobile devices.</a:t>
            </a:r>
          </a:p>
          <a:p>
            <a:pPr>
              <a:lnSpc>
                <a:spcPts val="2000"/>
              </a:lnSpc>
              <a:spcAft>
                <a:spcPts val="800"/>
              </a:spcAft>
            </a:pPr>
            <a:r>
              <a:rPr lang="en-US" sz="1800" dirty="0">
                <a:ea typeface="Calibri" panose="020F0502020204030204" pitchFamily="34" charset="0"/>
                <a:cs typeface="Times New Roman" panose="02020603050405020304" pitchFamily="18" charset="0"/>
                <a:hlinkClick r:id="rId3"/>
              </a:rPr>
              <a:t>https://www.choosemyplate.gov/startsimpleapp</a:t>
            </a:r>
            <a:endParaRPr lang="en-US" sz="1800" dirty="0">
              <a:ea typeface="Calibri" panose="020F0502020204030204" pitchFamily="34" charset="0"/>
              <a:cs typeface="Times New Roman" panose="02020603050405020304" pitchFamily="18" charset="0"/>
            </a:endParaRPr>
          </a:p>
          <a:p>
            <a:pPr>
              <a:lnSpc>
                <a:spcPts val="2000"/>
              </a:lnSpc>
              <a:spcAft>
                <a:spcPts val="800"/>
              </a:spcAft>
            </a:pPr>
            <a:endParaRPr lang="en-US" sz="1800" dirty="0">
              <a:ea typeface="Calibri" panose="020F0502020204030204" pitchFamily="34" charset="0"/>
              <a:cs typeface="Times New Roman" panose="02020603050405020304" pitchFamily="18" charset="0"/>
            </a:endParaRPr>
          </a:p>
          <a:p>
            <a:pPr>
              <a:lnSpc>
                <a:spcPts val="2000"/>
              </a:lnSpc>
              <a:spcAft>
                <a:spcPts val="800"/>
              </a:spcAft>
            </a:pPr>
            <a:r>
              <a:rPr lang="en-US" sz="1800" dirty="0">
                <a:ea typeface="Calibri" panose="020F0502020204030204" pitchFamily="34" charset="0"/>
                <a:cs typeface="Times New Roman" panose="02020603050405020304" pitchFamily="18" charset="0"/>
              </a:rPr>
              <a:t>The</a:t>
            </a:r>
            <a:r>
              <a:rPr lang="en-US" sz="1800" b="1" dirty="0">
                <a:ea typeface="Calibri" panose="020F0502020204030204" pitchFamily="34" charset="0"/>
                <a:cs typeface="Times New Roman" panose="02020603050405020304" pitchFamily="18" charset="0"/>
              </a:rPr>
              <a:t> </a:t>
            </a:r>
            <a:r>
              <a:rPr lang="en-US" sz="1800" b="1" dirty="0" err="1">
                <a:ea typeface="Calibri" panose="020F0502020204030204" pitchFamily="34" charset="0"/>
                <a:cs typeface="Times New Roman" panose="02020603050405020304" pitchFamily="18" charset="0"/>
              </a:rPr>
              <a:t>Foodkeeper</a:t>
            </a:r>
            <a:r>
              <a:rPr lang="en-US" sz="1800" b="1" dirty="0">
                <a:ea typeface="Calibri" panose="020F0502020204030204" pitchFamily="34" charset="0"/>
                <a:cs typeface="Times New Roman" panose="02020603050405020304" pitchFamily="18" charset="0"/>
              </a:rPr>
              <a:t> App </a:t>
            </a:r>
            <a:r>
              <a:rPr lang="en-US" sz="1800" dirty="0">
                <a:ea typeface="Calibri" panose="020F0502020204030204" pitchFamily="34" charset="0"/>
                <a:cs typeface="Times New Roman" panose="02020603050405020304" pitchFamily="18" charset="0"/>
              </a:rPr>
              <a:t>is part of the overall </a:t>
            </a:r>
            <a:r>
              <a:rPr lang="en-US" sz="1800" b="1" dirty="0">
                <a:ea typeface="Calibri" panose="020F0502020204030204" pitchFamily="34" charset="0"/>
                <a:cs typeface="Times New Roman" panose="02020603050405020304" pitchFamily="18" charset="0"/>
              </a:rPr>
              <a:t>FoodSafety.gov </a:t>
            </a:r>
            <a:r>
              <a:rPr lang="en-US" sz="1800" dirty="0">
                <a:ea typeface="Calibri" panose="020F0502020204030204" pitchFamily="34" charset="0"/>
                <a:cs typeface="Times New Roman" panose="02020603050405020304" pitchFamily="18" charset="0"/>
              </a:rPr>
              <a:t>platform. </a:t>
            </a:r>
            <a:r>
              <a:rPr lang="en-US" sz="1800" dirty="0"/>
              <a:t>helps you understand how to best store food and beverages to maximize their freshness and quality. It was developed by the USDA's Food Safety and Inspection Service, with Cornell University and the Food Marketing Institute. </a:t>
            </a:r>
          </a:p>
          <a:p>
            <a:pPr>
              <a:lnSpc>
                <a:spcPts val="2000"/>
              </a:lnSpc>
              <a:spcAft>
                <a:spcPts val="800"/>
              </a:spcAft>
            </a:pPr>
            <a:r>
              <a:rPr lang="en-US" sz="1800" dirty="0">
                <a:ea typeface="Calibri" panose="020F0502020204030204" pitchFamily="34" charset="0"/>
                <a:cs typeface="Times New Roman" panose="02020603050405020304" pitchFamily="18" charset="0"/>
              </a:rPr>
              <a:t>It is available for Android and iOS mobile devices.</a:t>
            </a:r>
            <a:endParaRPr lang="en-US" sz="1800" b="1" dirty="0">
              <a:ea typeface="Calibri" panose="020F0502020204030204" pitchFamily="34" charset="0"/>
              <a:cs typeface="Times New Roman" panose="02020603050405020304" pitchFamily="18" charset="0"/>
            </a:endParaRPr>
          </a:p>
          <a:p>
            <a:pPr>
              <a:lnSpc>
                <a:spcPts val="2000"/>
              </a:lnSpc>
              <a:spcAft>
                <a:spcPts val="800"/>
              </a:spcAft>
            </a:pPr>
            <a:r>
              <a:rPr lang="en-US" sz="1800" u="sng" dirty="0">
                <a:solidFill>
                  <a:srgbClr val="0563C1"/>
                </a:solidFill>
                <a:ea typeface="Calibri" panose="020F0502020204030204" pitchFamily="34" charset="0"/>
                <a:cs typeface="Times New Roman" panose="02020603050405020304" pitchFamily="18" charset="0"/>
                <a:hlinkClick r:id="rId4"/>
              </a:rPr>
              <a:t>https://www.foodsafety.gov/keep-food-safe/foodkeeper-app</a:t>
            </a: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4929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a:xfrm>
            <a:off x="752475" y="1012380"/>
            <a:ext cx="4114800" cy="553998"/>
          </a:xfrm>
        </p:spPr>
        <p:txBody>
          <a:bodyPr/>
          <a:lstStyle/>
          <a:p>
            <a:r>
              <a:rPr lang="en-US" altLang="en-US" dirty="0"/>
              <a:t>Appendix D: Checklist for Alcohol Use Disorder</a:t>
            </a:r>
          </a:p>
        </p:txBody>
      </p:sp>
      <p:sp>
        <p:nvSpPr>
          <p:cNvPr id="7" name="Footer Placeholder 6"/>
          <p:cNvSpPr>
            <a:spLocks noGrp="1"/>
          </p:cNvSpPr>
          <p:nvPr>
            <p:ph type="ftr" sz="quarter" idx="3"/>
          </p:nvPr>
        </p:nvSpPr>
        <p:spPr/>
        <p:txBody>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55565A"/>
                </a:solidFill>
                <a:effectLst/>
                <a:uLnTx/>
                <a:uFillTx/>
                <a:latin typeface="Arial"/>
                <a:ea typeface="+mn-ea"/>
                <a:cs typeface="+mn-cs"/>
              </a:rPr>
              <a:t>Do not reproduce, transmit or modify the content set forth herein in any form or by any means without written permission of UnitedHealthcare. © 2020 United HealthCare Services, Inc. All rights reserved.</a:t>
            </a:r>
          </a:p>
        </p:txBody>
      </p:sp>
      <p:sp>
        <p:nvSpPr>
          <p:cNvPr id="34819"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 name="TextBox 2"/>
          <p:cNvSpPr txBox="1"/>
          <p:nvPr/>
        </p:nvSpPr>
        <p:spPr bwMode="gray">
          <a:xfrm>
            <a:off x="460375" y="8090090"/>
            <a:ext cx="685165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endParaRPr kumimoji="0" lang="en-US" altLang="en-US" sz="900" b="0" i="0" u="sng" strike="noStrike" kern="1200" cap="none" spc="0" normalizeH="0" baseline="0" noProof="0" dirty="0">
              <a:ln>
                <a:noFill/>
              </a:ln>
              <a:solidFill>
                <a:srgbClr val="646D72"/>
              </a:solidFill>
              <a:effectLst/>
              <a:uLnTx/>
              <a:uFillTx/>
              <a:latin typeface="Arial" charset="0"/>
              <a:ea typeface="ＭＳ Ｐゴシック" pitchFamily="34" charset="-128"/>
              <a:cs typeface="Arial"/>
            </a:endParaRPr>
          </a:p>
        </p:txBody>
      </p:sp>
      <p:sp>
        <p:nvSpPr>
          <p:cNvPr id="8" name="TextBox 7">
            <a:extLst>
              <a:ext uri="{FF2B5EF4-FFF2-40B4-BE49-F238E27FC236}">
                <a16:creationId xmlns:a16="http://schemas.microsoft.com/office/drawing/2014/main" id="{5EECEA18-966A-4122-9507-47FDC60B0F83}"/>
              </a:ext>
            </a:extLst>
          </p:cNvPr>
          <p:cNvSpPr txBox="1"/>
          <p:nvPr/>
        </p:nvSpPr>
        <p:spPr bwMode="gray">
          <a:xfrm>
            <a:off x="460375" y="8228589"/>
            <a:ext cx="68516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br>
              <a:rPr kumimoji="0" lang="fr-FR" altLang="en-US" sz="9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fr-FR" altLang="en-US" sz="9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t>
            </a:r>
          </a:p>
        </p:txBody>
      </p:sp>
      <p:sp>
        <p:nvSpPr>
          <p:cNvPr id="2" name="Rectangle 1">
            <a:extLst>
              <a:ext uri="{FF2B5EF4-FFF2-40B4-BE49-F238E27FC236}">
                <a16:creationId xmlns:a16="http://schemas.microsoft.com/office/drawing/2014/main" id="{0E022737-96B8-46BF-AA0A-01405B99B4F9}"/>
              </a:ext>
            </a:extLst>
          </p:cNvPr>
          <p:cNvSpPr/>
          <p:nvPr/>
        </p:nvSpPr>
        <p:spPr>
          <a:xfrm>
            <a:off x="440096" y="2178857"/>
            <a:ext cx="7172877" cy="4042132"/>
          </a:xfrm>
          <a:prstGeom prst="rect">
            <a:avLst/>
          </a:prstGeom>
        </p:spPr>
        <p:txBody>
          <a:bodyPr wrap="square">
            <a:spAutoFit/>
          </a:bodyPr>
          <a:lstStyle/>
          <a:p>
            <a:pPr>
              <a:lnSpc>
                <a:spcPts val="2000"/>
              </a:lnSpc>
              <a:spcAft>
                <a:spcPts val="800"/>
              </a:spcAft>
            </a:pPr>
            <a:r>
              <a:rPr lang="en-US" sz="1800" dirty="0">
                <a:ea typeface="Calibri" panose="020F0502020204030204" pitchFamily="34" charset="0"/>
                <a:cs typeface="Times New Roman" panose="02020603050405020304" pitchFamily="18" charset="0"/>
              </a:rPr>
              <a:t>The National Institute on Alcohol Abuse and Alcoholism’s interactive “Rethinking Drinking” website contains a simple, easy to use checklist which can help identify potential symptoms of alcohol abuse disorder.</a:t>
            </a:r>
          </a:p>
          <a:p>
            <a:pPr>
              <a:lnSpc>
                <a:spcPts val="2000"/>
              </a:lnSpc>
              <a:spcAft>
                <a:spcPts val="800"/>
              </a:spcAft>
            </a:pPr>
            <a:r>
              <a:rPr lang="en-US" sz="1800" u="sng" dirty="0">
                <a:latin typeface="Arial" panose="020B0604020202020204" pitchFamily="34" charset="0"/>
                <a:hlinkClick r:id="rId3"/>
              </a:rPr>
              <a:t>https://www.rethinkingdrinking.niaaa.nih.gov/How-much-is-too-much/Whats-the-harm/What-Are-Symptoms-Of-Alcohol-Use-Disorder.aspx</a:t>
            </a:r>
            <a:endParaRPr lang="en-US" sz="1800" u="sng" dirty="0">
              <a:latin typeface="Arial" panose="020B0604020202020204" pitchFamily="34" charset="0"/>
            </a:endParaRPr>
          </a:p>
          <a:p>
            <a:pPr>
              <a:lnSpc>
                <a:spcPts val="2000"/>
              </a:lnSpc>
              <a:spcAft>
                <a:spcPts val="800"/>
              </a:spcAft>
            </a:pPr>
            <a:r>
              <a:rPr lang="en-US" sz="1800" dirty="0">
                <a:latin typeface="Arial" panose="020B0604020202020204" pitchFamily="34" charset="0"/>
                <a:ea typeface="Calibri" panose="020F0502020204030204" pitchFamily="34" charset="0"/>
                <a:cs typeface="Times New Roman" panose="02020603050405020304" pitchFamily="18" charset="0"/>
              </a:rPr>
              <a:t>There is also a range of other information and advice related to alcohol and its impact on a healthy lifestyle.</a:t>
            </a:r>
            <a:endParaRPr lang="en-US" sz="1800" dirty="0">
              <a:ea typeface="Calibri" panose="020F0502020204030204" pitchFamily="34" charset="0"/>
              <a:cs typeface="Times New Roman" panose="02020603050405020304" pitchFamily="18" charset="0"/>
            </a:endParaRPr>
          </a:p>
          <a:p>
            <a:pPr>
              <a:lnSpc>
                <a:spcPts val="2000"/>
              </a:lnSpc>
              <a:spcAft>
                <a:spcPts val="800"/>
              </a:spcAft>
            </a:pPr>
            <a:endParaRPr lang="en-US" sz="1800" dirty="0">
              <a:effectLst/>
              <a:ea typeface="Calibri" panose="020F0502020204030204" pitchFamily="34" charset="0"/>
              <a:cs typeface="Times New Roman" panose="02020603050405020304" pitchFamily="18" charset="0"/>
            </a:endParaRPr>
          </a:p>
          <a:p>
            <a:pPr>
              <a:lnSpc>
                <a:spcPts val="2000"/>
              </a:lnSpc>
              <a:spcAft>
                <a:spcPts val="800"/>
              </a:spcAft>
            </a:pPr>
            <a:endParaRPr lang="en-US" sz="1800" dirty="0">
              <a:ea typeface="Calibri" panose="020F0502020204030204" pitchFamily="34" charset="0"/>
              <a:cs typeface="Times New Roman" panose="02020603050405020304" pitchFamily="18" charset="0"/>
            </a:endParaRPr>
          </a:p>
          <a:p>
            <a:pPr>
              <a:lnSpc>
                <a:spcPts val="2000"/>
              </a:lnSpc>
              <a:spcAft>
                <a:spcPts val="800"/>
              </a:spcAft>
            </a:pPr>
            <a:endParaRPr lang="en-US" sz="1800" dirty="0">
              <a:effectLst/>
              <a:ea typeface="Calibri" panose="020F0502020204030204" pitchFamily="34" charset="0"/>
              <a:cs typeface="Times New Roman" panose="02020603050405020304" pitchFamily="18" charset="0"/>
            </a:endParaRPr>
          </a:p>
          <a:p>
            <a:pPr>
              <a:lnSpc>
                <a:spcPts val="2000"/>
              </a:lnSpc>
              <a:spcAft>
                <a:spcPts val="800"/>
              </a:spcAft>
            </a:pP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11213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a:xfrm>
            <a:off x="752475" y="1012380"/>
            <a:ext cx="4114800" cy="553998"/>
          </a:xfrm>
        </p:spPr>
        <p:txBody>
          <a:bodyPr/>
          <a:lstStyle/>
          <a:p>
            <a:r>
              <a:rPr lang="en-US" altLang="en-US" dirty="0"/>
              <a:t>Appendix E: Help Your Kids Avoid Drugs and Alcohol</a:t>
            </a:r>
          </a:p>
        </p:txBody>
      </p:sp>
      <p:sp>
        <p:nvSpPr>
          <p:cNvPr id="7" name="Footer Placeholder 6"/>
          <p:cNvSpPr>
            <a:spLocks noGrp="1"/>
          </p:cNvSpPr>
          <p:nvPr>
            <p:ph type="ftr" sz="quarter" idx="3"/>
          </p:nvPr>
        </p:nvSpPr>
        <p:spPr/>
        <p:txBody>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55565A"/>
                </a:solidFill>
                <a:effectLst/>
                <a:uLnTx/>
                <a:uFillTx/>
                <a:latin typeface="Arial"/>
                <a:ea typeface="+mn-ea"/>
                <a:cs typeface="+mn-cs"/>
              </a:rPr>
              <a:t>Do not reproduce, transmit or modify the content set forth herein in any form or by any means without written permission of UnitedHealthcare. © 2020 United HealthCare Services, Inc. All rights reserved.</a:t>
            </a:r>
          </a:p>
        </p:txBody>
      </p:sp>
      <p:sp>
        <p:nvSpPr>
          <p:cNvPr id="34819"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 name="TextBox 2"/>
          <p:cNvSpPr txBox="1"/>
          <p:nvPr/>
        </p:nvSpPr>
        <p:spPr bwMode="gray">
          <a:xfrm>
            <a:off x="460375" y="8090090"/>
            <a:ext cx="685165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endParaRPr kumimoji="0" lang="en-US" altLang="en-US" sz="900" b="0" i="0" u="sng" strike="noStrike" kern="1200" cap="none" spc="0" normalizeH="0" baseline="0" noProof="0" dirty="0">
              <a:ln>
                <a:noFill/>
              </a:ln>
              <a:solidFill>
                <a:srgbClr val="646D72"/>
              </a:solidFill>
              <a:effectLst/>
              <a:uLnTx/>
              <a:uFillTx/>
              <a:latin typeface="Arial" charset="0"/>
              <a:ea typeface="ＭＳ Ｐゴシック" pitchFamily="34" charset="-128"/>
              <a:cs typeface="Arial"/>
            </a:endParaRPr>
          </a:p>
        </p:txBody>
      </p:sp>
      <p:sp>
        <p:nvSpPr>
          <p:cNvPr id="8" name="TextBox 7">
            <a:extLst>
              <a:ext uri="{FF2B5EF4-FFF2-40B4-BE49-F238E27FC236}">
                <a16:creationId xmlns:a16="http://schemas.microsoft.com/office/drawing/2014/main" id="{5EECEA18-966A-4122-9507-47FDC60B0F83}"/>
              </a:ext>
            </a:extLst>
          </p:cNvPr>
          <p:cNvSpPr txBox="1"/>
          <p:nvPr/>
        </p:nvSpPr>
        <p:spPr bwMode="gray">
          <a:xfrm>
            <a:off x="460375" y="8228589"/>
            <a:ext cx="68516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br>
              <a:rPr kumimoji="0" lang="fr-FR" altLang="en-US" sz="9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fr-FR" altLang="en-US" sz="9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t>
            </a:r>
          </a:p>
        </p:txBody>
      </p:sp>
      <p:sp>
        <p:nvSpPr>
          <p:cNvPr id="2" name="Rectangle 1">
            <a:extLst>
              <a:ext uri="{FF2B5EF4-FFF2-40B4-BE49-F238E27FC236}">
                <a16:creationId xmlns:a16="http://schemas.microsoft.com/office/drawing/2014/main" id="{0E022737-96B8-46BF-AA0A-01405B99B4F9}"/>
              </a:ext>
            </a:extLst>
          </p:cNvPr>
          <p:cNvSpPr/>
          <p:nvPr/>
        </p:nvSpPr>
        <p:spPr>
          <a:xfrm>
            <a:off x="440096" y="2178857"/>
            <a:ext cx="7172877" cy="8053487"/>
          </a:xfrm>
          <a:prstGeom prst="rect">
            <a:avLst/>
          </a:prstGeom>
        </p:spPr>
        <p:txBody>
          <a:bodyPr wrap="square">
            <a:spAutoFit/>
          </a:bodyPr>
          <a:lstStyle/>
          <a:p>
            <a:pPr>
              <a:lnSpc>
                <a:spcPts val="2000"/>
              </a:lnSpc>
              <a:spcAft>
                <a:spcPts val="800"/>
              </a:spcAft>
            </a:pPr>
            <a:r>
              <a:rPr lang="en-US" sz="1800" dirty="0">
                <a:ea typeface="Calibri" panose="020F0502020204030204" pitchFamily="34" charset="0"/>
                <a:cs typeface="Times New Roman" panose="02020603050405020304" pitchFamily="18" charset="0"/>
              </a:rPr>
              <a:t>The teenage years can be turbulent ones. They are a time of great change, both physically and emotionally.</a:t>
            </a:r>
          </a:p>
          <a:p>
            <a:pPr>
              <a:lnSpc>
                <a:spcPts val="2000"/>
              </a:lnSpc>
              <a:spcAft>
                <a:spcPts val="800"/>
              </a:spcAft>
            </a:pPr>
            <a:r>
              <a:rPr lang="en-US" sz="1800" dirty="0">
                <a:ea typeface="Calibri" panose="020F0502020204030204" pitchFamily="34" charset="0"/>
                <a:cs typeface="Times New Roman" panose="02020603050405020304" pitchFamily="18" charset="0"/>
              </a:rPr>
              <a:t>The introduction of any kind of addictive substance during this impressionable and sensitive period in a young person’s development can have significant short and long-term effects. </a:t>
            </a:r>
            <a:r>
              <a:rPr lang="en-US" sz="1800" dirty="0">
                <a:cs typeface="Times New Roman" panose="02020603050405020304" pitchFamily="18" charset="0"/>
              </a:rPr>
              <a:t>Not only can </a:t>
            </a:r>
            <a:r>
              <a:rPr lang="en-US" sz="1800" dirty="0"/>
              <a:t>it negatively impact the parts of the brain that control memory, learning, judgment and emotions, it also has the potential to increase the risk of ongoing addiction. </a:t>
            </a:r>
          </a:p>
          <a:p>
            <a:r>
              <a:rPr lang="en-US" sz="1800" dirty="0"/>
              <a:t>Each individual teen is unique, so each individual’s risk of substance use is different. But no matter their sex, race, economic background, or most other demographic traits and characteristics, no teen is immune.</a:t>
            </a:r>
          </a:p>
          <a:p>
            <a:r>
              <a:rPr lang="en-US" sz="1800" dirty="0"/>
              <a:t>The reasons why young people use or try substances can vary. If you are the parent of a teen, to encourage healthy decision making the </a:t>
            </a:r>
            <a:r>
              <a:rPr lang="en-US" sz="1800" b="1" dirty="0"/>
              <a:t>Partnership to End Addiction </a:t>
            </a:r>
            <a:r>
              <a:rPr lang="en-US" sz="1800" dirty="0"/>
              <a:t>website recommends that you focus on fostering your child’s:</a:t>
            </a:r>
          </a:p>
          <a:p>
            <a:r>
              <a:rPr lang="en-US" sz="1800" dirty="0"/>
              <a:t>Sense of social support from friends and family.</a:t>
            </a:r>
          </a:p>
          <a:p>
            <a:r>
              <a:rPr lang="en-US" sz="1800" dirty="0"/>
              <a:t>Connection to school and community.</a:t>
            </a:r>
          </a:p>
          <a:p>
            <a:r>
              <a:rPr lang="en-US" sz="1800" dirty="0"/>
              <a:t>Knowledge and understanding of the risks of substance use.</a:t>
            </a:r>
          </a:p>
          <a:p>
            <a:r>
              <a:rPr lang="en-US" sz="1800" dirty="0"/>
              <a:t>Relationship with yourself and/or other caring adults.</a:t>
            </a:r>
          </a:p>
          <a:p>
            <a:endParaRPr lang="en-US" sz="1800" dirty="0">
              <a:effectLst/>
              <a:ea typeface="Calibri" panose="020F0502020204030204" pitchFamily="34" charset="0"/>
              <a:cs typeface="Times New Roman" panose="02020603050405020304" pitchFamily="18" charset="0"/>
            </a:endParaRPr>
          </a:p>
          <a:p>
            <a:pPr>
              <a:lnSpc>
                <a:spcPts val="2000"/>
              </a:lnSpc>
              <a:spcAft>
                <a:spcPts val="800"/>
              </a:spcAft>
            </a:pPr>
            <a:r>
              <a:rPr lang="en-US" sz="1800" dirty="0"/>
              <a:t>It is important to note that many of today’s substances can be more potent, harmful, and addictive than those you may have been exposed to as a teen. Also, some are deliberately marketed in ways that directly appeal to young people.</a:t>
            </a:r>
            <a:endParaRPr lang="en-US" sz="1800" dirty="0">
              <a:effectLst/>
              <a:ea typeface="Calibri" panose="020F0502020204030204" pitchFamily="34" charset="0"/>
              <a:cs typeface="Times New Roman" panose="02020603050405020304" pitchFamily="18" charset="0"/>
            </a:endParaRPr>
          </a:p>
          <a:p>
            <a:pPr>
              <a:lnSpc>
                <a:spcPts val="2000"/>
              </a:lnSpc>
              <a:spcAft>
                <a:spcPts val="800"/>
              </a:spcAft>
            </a:pPr>
            <a:endParaRPr lang="en-US" sz="1800" dirty="0">
              <a:ea typeface="Calibri" panose="020F0502020204030204" pitchFamily="34" charset="0"/>
              <a:cs typeface="Times New Roman" panose="02020603050405020304" pitchFamily="18" charset="0"/>
            </a:endParaRPr>
          </a:p>
          <a:p>
            <a:pPr>
              <a:lnSpc>
                <a:spcPts val="2000"/>
              </a:lnSpc>
              <a:spcAft>
                <a:spcPts val="800"/>
              </a:spcAft>
            </a:pPr>
            <a:endParaRPr lang="en-US" sz="1800" dirty="0">
              <a:effectLst/>
              <a:ea typeface="Calibri" panose="020F0502020204030204" pitchFamily="34" charset="0"/>
              <a:cs typeface="Times New Roman" panose="02020603050405020304" pitchFamily="18" charset="0"/>
            </a:endParaRPr>
          </a:p>
          <a:p>
            <a:pPr>
              <a:lnSpc>
                <a:spcPts val="2000"/>
              </a:lnSpc>
              <a:spcAft>
                <a:spcPts val="800"/>
              </a:spcAft>
            </a:pP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16313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7"/>
          <p:cNvSpPr>
            <a:spLocks noGrp="1"/>
          </p:cNvSpPr>
          <p:nvPr>
            <p:ph type="title"/>
          </p:nvPr>
        </p:nvSpPr>
        <p:spPr>
          <a:xfrm>
            <a:off x="752475" y="1012380"/>
            <a:ext cx="4114800" cy="553998"/>
          </a:xfrm>
        </p:spPr>
        <p:txBody>
          <a:bodyPr/>
          <a:lstStyle/>
          <a:p>
            <a:r>
              <a:rPr lang="en-US" altLang="en-US" dirty="0"/>
              <a:t>Appendix F: Methods of Quitting Smoking</a:t>
            </a:r>
          </a:p>
        </p:txBody>
      </p:sp>
      <p:sp>
        <p:nvSpPr>
          <p:cNvPr id="4" name="Footer Placeholder 3"/>
          <p:cNvSpPr>
            <a:spLocks noGrp="1"/>
          </p:cNvSpPr>
          <p:nvPr>
            <p:ph type="ftr" sz="quarter" idx="3"/>
          </p:nvPr>
        </p:nvSpPr>
        <p:spPr/>
        <p:txBody>
          <a:bodyPr/>
          <a:lstStyle/>
          <a:p>
            <a:r>
              <a:rPr lang="en-US" altLang="en-US"/>
              <a:t>Do not reproduce, transmit or modify the content set forth herein in any form or by any means without written permission of UnitedHealthcare. © 2020 United HealthCare Services, Inc. All rights reserved.</a:t>
            </a:r>
            <a:endParaRPr lang="en-US" altLang="en-US" dirty="0"/>
          </a:p>
        </p:txBody>
      </p:sp>
      <p:sp>
        <p:nvSpPr>
          <p:cNvPr id="52229" name="Slide Number Placeholder 2"/>
          <p:cNvSpPr>
            <a:spLocks noGrp="1"/>
          </p:cNvSpPr>
          <p:nvPr>
            <p:ph type="sldNum" sz="quarter" idx="4294967295"/>
          </p:nvPr>
        </p:nvSpPr>
        <p:spPr>
          <a:xfrm>
            <a:off x="0" y="9320213"/>
            <a:ext cx="511175" cy="534987"/>
          </a:xfrm>
          <a:prstGeom prst="rect">
            <a:avLst/>
          </a:prstGeom>
        </p:spPr>
        <p:txBody>
          <a:bodyPr/>
          <a:lstStyle>
            <a:lvl1pPr eaLnBrk="0" hangingPunct="0">
              <a:spcBef>
                <a:spcPct val="20000"/>
              </a:spcBef>
              <a:buClr>
                <a:srgbClr val="005293"/>
              </a:buClr>
              <a:buSzPct val="115000"/>
              <a:defRPr sz="2200">
                <a:solidFill>
                  <a:srgbClr val="535A5D"/>
                </a:solidFill>
                <a:latin typeface="Arial" charset="0"/>
                <a:ea typeface="ＭＳ Ｐゴシック" pitchFamily="34" charset="-128"/>
              </a:defRPr>
            </a:lvl1pPr>
            <a:lvl2pPr marL="827795" indent="-318383"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273531" indent="-254706" eaLnBrk="0" hangingPunct="0">
              <a:spcBef>
                <a:spcPct val="20000"/>
              </a:spcBef>
              <a:buClr>
                <a:srgbClr val="005293"/>
              </a:buClr>
              <a:defRPr>
                <a:solidFill>
                  <a:srgbClr val="535A5D"/>
                </a:solidFill>
                <a:latin typeface="Arial" charset="0"/>
                <a:ea typeface="ＭＳ Ｐゴシック" pitchFamily="34" charset="-128"/>
              </a:defRPr>
            </a:lvl3pPr>
            <a:lvl4pPr marL="1782943" indent="-254706" eaLnBrk="0" hangingPunct="0">
              <a:spcBef>
                <a:spcPct val="20000"/>
              </a:spcBef>
              <a:buClr>
                <a:srgbClr val="005293"/>
              </a:buClr>
              <a:defRPr>
                <a:solidFill>
                  <a:srgbClr val="535A5D"/>
                </a:solidFill>
                <a:latin typeface="Arial" charset="0"/>
                <a:ea typeface="ＭＳ Ｐゴシック" pitchFamily="34" charset="-128"/>
              </a:defRPr>
            </a:lvl4pPr>
            <a:lvl5pPr marL="2292355" indent="-254706"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801767"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3311180"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820592"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4330004"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Tx/>
              <a:buSzTx/>
              <a:defRPr/>
            </a:pPr>
            <a:fld id="{174DE77D-2606-4F7E-9703-B13C40795313}" type="slidenum">
              <a:rPr lang="en-US" altLang="en-US" sz="1100">
                <a:solidFill>
                  <a:srgbClr val="FFFFFF"/>
                </a:solidFill>
                <a:latin typeface="Verdana" pitchFamily="34" charset="0"/>
              </a:rPr>
              <a:pPr eaLnBrk="1" hangingPunct="1">
                <a:spcBef>
                  <a:spcPct val="0"/>
                </a:spcBef>
                <a:buClrTx/>
                <a:buSzTx/>
                <a:defRPr/>
              </a:pPr>
              <a:t>29</a:t>
            </a:fld>
            <a:endParaRPr lang="en-US" altLang="en-US" sz="1100">
              <a:solidFill>
                <a:srgbClr val="FFFFFF"/>
              </a:solidFill>
              <a:latin typeface="Verdana" pitchFamily="34" charset="0"/>
            </a:endParaRPr>
          </a:p>
        </p:txBody>
      </p:sp>
      <p:sp>
        <p:nvSpPr>
          <p:cNvPr id="52228"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eaLnBrk="1" hangingPunct="1">
              <a:spcBef>
                <a:spcPct val="0"/>
              </a:spcBef>
              <a:buClrTx/>
              <a:buSzTx/>
            </a:pPr>
            <a:endParaRPr lang="en-US" altLang="en-US" sz="1300">
              <a:solidFill>
                <a:srgbClr val="646D72"/>
              </a:solidFill>
              <a:cs typeface="Arial" charset="0"/>
            </a:endParaRPr>
          </a:p>
        </p:txBody>
      </p:sp>
      <p:sp>
        <p:nvSpPr>
          <p:cNvPr id="2" name="Rectangle 1"/>
          <p:cNvSpPr/>
          <p:nvPr/>
        </p:nvSpPr>
        <p:spPr>
          <a:xfrm>
            <a:off x="460375" y="1970088"/>
            <a:ext cx="6851650" cy="7063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500"/>
              </a:spcAft>
              <a:buClr>
                <a:schemeClr val="tx2"/>
              </a:buClr>
            </a:pPr>
            <a:r>
              <a:rPr lang="en-US" sz="1600" dirty="0">
                <a:solidFill>
                  <a:srgbClr val="646D72"/>
                </a:solidFill>
                <a:latin typeface="Arial" charset="0"/>
                <a:ea typeface="ＭＳ Ｐゴシック" pitchFamily="34" charset="-128"/>
                <a:cs typeface="Times New Roman" pitchFamily="18" charset="0"/>
              </a:rPr>
              <a:t>There are numerous methods and treatments for quitting smoking, including going cold turkey. The effectiveness of these methods may vary, depending on the individual attempting to quit.</a:t>
            </a:r>
          </a:p>
          <a:p>
            <a:pPr>
              <a:spcBef>
                <a:spcPct val="0"/>
              </a:spcBef>
              <a:spcAft>
                <a:spcPts val="500"/>
              </a:spcAft>
              <a:buClr>
                <a:schemeClr val="tx2"/>
              </a:buClr>
            </a:pPr>
            <a:r>
              <a:rPr lang="en-US" sz="1600" dirty="0">
                <a:solidFill>
                  <a:srgbClr val="646D72"/>
                </a:solidFill>
                <a:latin typeface="Arial" charset="0"/>
                <a:ea typeface="ＭＳ Ｐゴシック" pitchFamily="34" charset="-128"/>
                <a:cs typeface="Times New Roman" pitchFamily="18" charset="0"/>
              </a:rPr>
              <a:t>Some treatments are free (cold turkey), some can be quite costly, and some come with the risk of certain side effects. A sensible course of action is to learn more about which treatment might be best for you.</a:t>
            </a:r>
          </a:p>
          <a:p>
            <a:pPr>
              <a:spcBef>
                <a:spcPct val="0"/>
              </a:spcBef>
              <a:spcAft>
                <a:spcPts val="500"/>
              </a:spcAft>
              <a:buClr>
                <a:schemeClr val="tx2"/>
              </a:buClr>
            </a:pPr>
            <a:r>
              <a:rPr lang="en-US" sz="1600" b="1" dirty="0">
                <a:solidFill>
                  <a:srgbClr val="646D72"/>
                </a:solidFill>
                <a:latin typeface="Arial" charset="0"/>
                <a:ea typeface="ＭＳ Ｐゴシック" pitchFamily="34" charset="-128"/>
                <a:cs typeface="Times New Roman" pitchFamily="18" charset="0"/>
              </a:rPr>
              <a:t>According to the SmokeFree.gov website, here is a selection of potential quit methods in a descending order of effectiveness.</a:t>
            </a:r>
          </a:p>
          <a:p>
            <a:pPr marL="285750" indent="-285750">
              <a:spcBef>
                <a:spcPct val="0"/>
              </a:spcBef>
              <a:spcAft>
                <a:spcPts val="500"/>
              </a:spcAft>
              <a:buClr>
                <a:schemeClr val="accent1"/>
              </a:buClr>
              <a:buFont typeface="Arial" panose="020B0604020202020204" pitchFamily="34" charset="0"/>
              <a:buChar char="•"/>
            </a:pPr>
            <a:r>
              <a:rPr lang="en-US" sz="1600" dirty="0">
                <a:solidFill>
                  <a:srgbClr val="646D72"/>
                </a:solidFill>
                <a:latin typeface="Arial" charset="0"/>
                <a:ea typeface="ＭＳ Ｐゴシック" pitchFamily="34" charset="-128"/>
                <a:cs typeface="Times New Roman" pitchFamily="18" charset="0"/>
              </a:rPr>
              <a:t>Counseling plus medication </a:t>
            </a:r>
          </a:p>
          <a:p>
            <a:pPr marL="285750" indent="-285750">
              <a:spcBef>
                <a:spcPct val="0"/>
              </a:spcBef>
              <a:spcAft>
                <a:spcPts val="500"/>
              </a:spcAft>
              <a:buClr>
                <a:schemeClr val="accent1"/>
              </a:buClr>
              <a:buFont typeface="Arial" panose="020B0604020202020204" pitchFamily="34" charset="0"/>
              <a:buChar char="•"/>
            </a:pPr>
            <a:r>
              <a:rPr lang="en-US" sz="1600" dirty="0" err="1">
                <a:solidFill>
                  <a:srgbClr val="646D72"/>
                </a:solidFill>
                <a:latin typeface="Arial" charset="0"/>
                <a:ea typeface="ＭＳ Ｐゴシック" pitchFamily="34" charset="-128"/>
                <a:cs typeface="Times New Roman" pitchFamily="18" charset="0"/>
              </a:rPr>
              <a:t>Varencline</a:t>
            </a:r>
            <a:r>
              <a:rPr lang="en-US" sz="1600" dirty="0">
                <a:solidFill>
                  <a:srgbClr val="646D72"/>
                </a:solidFill>
                <a:latin typeface="Arial" charset="0"/>
                <a:ea typeface="ＭＳ Ｐゴシック" pitchFamily="34" charset="-128"/>
                <a:cs typeface="Times New Roman" pitchFamily="18" charset="0"/>
              </a:rPr>
              <a:t> (Chantix</a:t>
            </a:r>
            <a:r>
              <a:rPr lang="en-US" sz="1600" dirty="0"/>
              <a:t>®) </a:t>
            </a:r>
          </a:p>
          <a:p>
            <a:pPr marL="285750" indent="-285750">
              <a:spcBef>
                <a:spcPct val="0"/>
              </a:spcBef>
              <a:spcAft>
                <a:spcPts val="500"/>
              </a:spcAft>
              <a:buClr>
                <a:schemeClr val="accent1"/>
              </a:buClr>
              <a:buFont typeface="Arial" panose="020B0604020202020204" pitchFamily="34" charset="0"/>
              <a:buChar char="•"/>
            </a:pPr>
            <a:r>
              <a:rPr lang="en-US" sz="1600" dirty="0">
                <a:solidFill>
                  <a:srgbClr val="646D72"/>
                </a:solidFill>
                <a:latin typeface="Arial" charset="0"/>
                <a:ea typeface="ＭＳ Ｐゴシック" pitchFamily="34" charset="-128"/>
                <a:cs typeface="Times New Roman" pitchFamily="18" charset="0"/>
              </a:rPr>
              <a:t>Nicotine patch (</a:t>
            </a:r>
            <a:r>
              <a:rPr lang="en-US" sz="1600" dirty="0" err="1">
                <a:solidFill>
                  <a:srgbClr val="646D72"/>
                </a:solidFill>
                <a:latin typeface="Arial" charset="0"/>
                <a:ea typeface="ＭＳ Ｐゴシック" pitchFamily="34" charset="-128"/>
                <a:cs typeface="Times New Roman" pitchFamily="18" charset="0"/>
              </a:rPr>
              <a:t>Nicoderm</a:t>
            </a:r>
            <a:r>
              <a:rPr lang="en-US" sz="1600" dirty="0">
                <a:solidFill>
                  <a:srgbClr val="646D72"/>
                </a:solidFill>
                <a:latin typeface="Arial" charset="0"/>
                <a:ea typeface="ＭＳ Ｐゴシック" pitchFamily="34" charset="-128"/>
                <a:cs typeface="Times New Roman" pitchFamily="18" charset="0"/>
              </a:rPr>
              <a:t> CQ</a:t>
            </a:r>
            <a:r>
              <a:rPr lang="en-US" sz="1600" dirty="0"/>
              <a:t>®) – used as directed</a:t>
            </a:r>
          </a:p>
          <a:p>
            <a:pPr marL="285750" indent="-285750">
              <a:spcBef>
                <a:spcPct val="0"/>
              </a:spcBef>
              <a:spcAft>
                <a:spcPts val="500"/>
              </a:spcAft>
              <a:buClr>
                <a:schemeClr val="accent1"/>
              </a:buClr>
              <a:buFont typeface="Arial" panose="020B0604020202020204" pitchFamily="34" charset="0"/>
              <a:buChar char="•"/>
            </a:pPr>
            <a:r>
              <a:rPr lang="en-US" sz="1600" dirty="0">
                <a:solidFill>
                  <a:srgbClr val="646D72"/>
                </a:solidFill>
                <a:latin typeface="Arial" charset="0"/>
                <a:ea typeface="ＭＳ Ｐゴシック" pitchFamily="34" charset="-128"/>
                <a:cs typeface="Times New Roman" pitchFamily="18" charset="0"/>
              </a:rPr>
              <a:t>Nicotine Gum (Nicorette</a:t>
            </a:r>
            <a:r>
              <a:rPr lang="en-US" sz="1600" dirty="0"/>
              <a:t>®) – used as directed</a:t>
            </a:r>
          </a:p>
          <a:p>
            <a:pPr marL="285750" indent="-285750">
              <a:spcBef>
                <a:spcPct val="0"/>
              </a:spcBef>
              <a:spcAft>
                <a:spcPts val="500"/>
              </a:spcAft>
              <a:buClr>
                <a:schemeClr val="accent1"/>
              </a:buClr>
              <a:buFont typeface="Arial" panose="020B0604020202020204" pitchFamily="34" charset="0"/>
              <a:buChar char="•"/>
            </a:pPr>
            <a:r>
              <a:rPr lang="en-US" sz="1600" dirty="0">
                <a:solidFill>
                  <a:srgbClr val="646D72"/>
                </a:solidFill>
                <a:latin typeface="Arial" charset="0"/>
                <a:ea typeface="ＭＳ Ｐゴシック" pitchFamily="34" charset="-128"/>
                <a:cs typeface="Times New Roman" pitchFamily="18" charset="0"/>
              </a:rPr>
              <a:t>Nicotine Lozenge (Nicorette</a:t>
            </a:r>
            <a:r>
              <a:rPr lang="en-US" sz="1600" dirty="0"/>
              <a:t>®) – used as directed</a:t>
            </a:r>
          </a:p>
          <a:p>
            <a:pPr marL="285750" indent="-285750">
              <a:spcBef>
                <a:spcPct val="0"/>
              </a:spcBef>
              <a:spcAft>
                <a:spcPts val="500"/>
              </a:spcAft>
              <a:buClr>
                <a:schemeClr val="accent1"/>
              </a:buClr>
              <a:buFont typeface="Arial" panose="020B0604020202020204" pitchFamily="34" charset="0"/>
              <a:buChar char="•"/>
            </a:pPr>
            <a:r>
              <a:rPr lang="en-US" sz="1600" dirty="0"/>
              <a:t>Nicotine Inhaler (</a:t>
            </a:r>
            <a:r>
              <a:rPr lang="en-US" sz="1600" dirty="0" err="1"/>
              <a:t>Nictorol</a:t>
            </a:r>
            <a:r>
              <a:rPr lang="en-US" sz="1600" dirty="0"/>
              <a:t>® Inhaler) – used as directed</a:t>
            </a:r>
          </a:p>
          <a:p>
            <a:pPr marL="285750" indent="-285750">
              <a:spcBef>
                <a:spcPct val="0"/>
              </a:spcBef>
              <a:spcAft>
                <a:spcPts val="500"/>
              </a:spcAft>
              <a:buClr>
                <a:schemeClr val="accent1"/>
              </a:buClr>
              <a:buFont typeface="Arial" panose="020B0604020202020204" pitchFamily="34" charset="0"/>
              <a:buChar char="•"/>
            </a:pPr>
            <a:r>
              <a:rPr lang="en-US" sz="1600" dirty="0"/>
              <a:t>Nicotine Nasal Spray (</a:t>
            </a:r>
            <a:r>
              <a:rPr lang="en-US" sz="1600" dirty="0" err="1"/>
              <a:t>Nictorol</a:t>
            </a:r>
            <a:r>
              <a:rPr lang="en-US" sz="1600" dirty="0"/>
              <a:t>®) – used as directed</a:t>
            </a:r>
          </a:p>
          <a:p>
            <a:pPr marL="285750" indent="-285750">
              <a:spcBef>
                <a:spcPct val="0"/>
              </a:spcBef>
              <a:spcAft>
                <a:spcPts val="500"/>
              </a:spcAft>
              <a:buClr>
                <a:schemeClr val="accent1"/>
              </a:buClr>
              <a:buFont typeface="Arial" panose="020B0604020202020204" pitchFamily="34" charset="0"/>
              <a:buChar char="•"/>
            </a:pPr>
            <a:r>
              <a:rPr lang="en-US" sz="1600" dirty="0"/>
              <a:t>Bupropion SR (</a:t>
            </a:r>
            <a:r>
              <a:rPr lang="en-US" sz="1600" dirty="0" err="1"/>
              <a:t>Wllbutrin</a:t>
            </a:r>
            <a:r>
              <a:rPr lang="en-US" sz="1600" dirty="0"/>
              <a:t>® or Zyban®) – used as directed</a:t>
            </a:r>
          </a:p>
          <a:p>
            <a:pPr marL="285750" indent="-285750">
              <a:spcBef>
                <a:spcPct val="0"/>
              </a:spcBef>
              <a:spcAft>
                <a:spcPts val="500"/>
              </a:spcAft>
              <a:buClr>
                <a:schemeClr val="accent1"/>
              </a:buClr>
              <a:buFont typeface="Arial" panose="020B0604020202020204" pitchFamily="34" charset="0"/>
              <a:buChar char="•"/>
            </a:pPr>
            <a:r>
              <a:rPr lang="en-US" sz="1600" dirty="0"/>
              <a:t>In-person counseling and support</a:t>
            </a:r>
          </a:p>
          <a:p>
            <a:pPr marL="285750" indent="-285750">
              <a:spcBef>
                <a:spcPct val="0"/>
              </a:spcBef>
              <a:spcAft>
                <a:spcPts val="500"/>
              </a:spcAft>
              <a:buClr>
                <a:schemeClr val="accent1"/>
              </a:buClr>
              <a:buFont typeface="Arial" panose="020B0604020202020204" pitchFamily="34" charset="0"/>
              <a:buChar char="•"/>
            </a:pPr>
            <a:r>
              <a:rPr lang="en-US" sz="1600" dirty="0"/>
              <a:t>Telephone counseling and support</a:t>
            </a:r>
          </a:p>
          <a:p>
            <a:pPr marL="285750" indent="-285750">
              <a:spcBef>
                <a:spcPct val="0"/>
              </a:spcBef>
              <a:spcAft>
                <a:spcPts val="500"/>
              </a:spcAft>
              <a:buClr>
                <a:schemeClr val="accent1"/>
              </a:buClr>
              <a:buFont typeface="Arial" panose="020B0604020202020204" pitchFamily="34" charset="0"/>
              <a:buChar char="•"/>
            </a:pPr>
            <a:r>
              <a:rPr lang="en-US" sz="1600" dirty="0"/>
              <a:t>Combined medications – used as directed</a:t>
            </a:r>
          </a:p>
          <a:p>
            <a:pPr marL="285750" indent="-285750">
              <a:spcBef>
                <a:spcPct val="0"/>
              </a:spcBef>
              <a:spcAft>
                <a:spcPts val="500"/>
              </a:spcAft>
              <a:buClr>
                <a:schemeClr val="accent1"/>
              </a:buClr>
              <a:buFont typeface="Arial" panose="020B0604020202020204" pitchFamily="34" charset="0"/>
              <a:buChar char="•"/>
            </a:pPr>
            <a:r>
              <a:rPr lang="en-US" sz="1600" dirty="0"/>
              <a:t>Self-help guides and other materials</a:t>
            </a:r>
          </a:p>
          <a:p>
            <a:pPr marL="285750" indent="-285750">
              <a:spcBef>
                <a:spcPct val="0"/>
              </a:spcBef>
              <a:spcAft>
                <a:spcPts val="500"/>
              </a:spcAft>
              <a:buClr>
                <a:schemeClr val="accent1"/>
              </a:buClr>
              <a:buFont typeface="Arial" panose="020B0604020202020204" pitchFamily="34" charset="0"/>
              <a:buChar char="•"/>
            </a:pPr>
            <a:r>
              <a:rPr lang="en-US" sz="1600" dirty="0"/>
              <a:t>Online programs</a:t>
            </a:r>
          </a:p>
          <a:p>
            <a:pPr marL="285750" indent="-285750">
              <a:spcBef>
                <a:spcPct val="0"/>
              </a:spcBef>
              <a:spcAft>
                <a:spcPts val="500"/>
              </a:spcAft>
              <a:buClr>
                <a:schemeClr val="accent1"/>
              </a:buClr>
              <a:buFont typeface="Arial" panose="020B0604020202020204" pitchFamily="34" charset="0"/>
              <a:buChar char="•"/>
            </a:pPr>
            <a:r>
              <a:rPr lang="en-US" sz="1600" dirty="0"/>
              <a:t>Hypnosis – little proof of effectiveness</a:t>
            </a:r>
          </a:p>
          <a:p>
            <a:pPr marL="285750" indent="-285750">
              <a:spcBef>
                <a:spcPct val="0"/>
              </a:spcBef>
              <a:spcAft>
                <a:spcPts val="500"/>
              </a:spcAft>
              <a:buClr>
                <a:schemeClr val="accent1"/>
              </a:buClr>
              <a:buFont typeface="Arial" panose="020B0604020202020204" pitchFamily="34" charset="0"/>
              <a:buChar char="•"/>
            </a:pPr>
            <a:r>
              <a:rPr lang="en-US" sz="1600" dirty="0"/>
              <a:t>Laser therapy – no proof of effectiveness</a:t>
            </a:r>
          </a:p>
          <a:p>
            <a:pPr marL="285750" indent="-285750">
              <a:spcBef>
                <a:spcPct val="0"/>
              </a:spcBef>
              <a:spcAft>
                <a:spcPts val="500"/>
              </a:spcAft>
              <a:buClr>
                <a:schemeClr val="accent1"/>
              </a:buClr>
              <a:buFont typeface="Arial" panose="020B0604020202020204" pitchFamily="34" charset="0"/>
              <a:buChar char="•"/>
            </a:pPr>
            <a:r>
              <a:rPr lang="en-US" sz="1600" dirty="0"/>
              <a:t>Acupuncture – no proof of effectiveness</a:t>
            </a:r>
          </a:p>
        </p:txBody>
      </p:sp>
    </p:spTree>
    <p:extLst>
      <p:ext uri="{BB962C8B-B14F-4D97-AF65-F5344CB8AC3E}">
        <p14:creationId xmlns:p14="http://schemas.microsoft.com/office/powerpoint/2010/main" val="4096479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dirty="0"/>
              <a:t>Learning Points</a:t>
            </a:r>
          </a:p>
        </p:txBody>
      </p:sp>
      <p:sp>
        <p:nvSpPr>
          <p:cNvPr id="15" name="Text Placeholder 5"/>
          <p:cNvSpPr txBox="1">
            <a:spLocks noChangeArrowheads="1"/>
          </p:cNvSpPr>
          <p:nvPr/>
        </p:nvSpPr>
        <p:spPr bwMode="gray">
          <a:xfrm>
            <a:off x="460375" y="1970088"/>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dirty="0">
                <a:latin typeface="Arial" charset="0"/>
                <a:ea typeface="ＭＳ Ｐゴシック" pitchFamily="34" charset="-128"/>
              </a:rPr>
              <a:t>Participants will:</a:t>
            </a:r>
          </a:p>
        </p:txBody>
      </p:sp>
      <p:sp>
        <p:nvSpPr>
          <p:cNvPr id="16" name="Text Placeholder 6"/>
          <p:cNvSpPr txBox="1">
            <a:spLocks/>
          </p:cNvSpPr>
          <p:nvPr/>
        </p:nvSpPr>
        <p:spPr bwMode="auto">
          <a:xfrm>
            <a:off x="460375" y="27729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Compare their own lifestyle to a healthy lifestyle</a:t>
            </a:r>
            <a:r>
              <a:rPr lang="en-US" altLang="en-US" dirty="0">
                <a:cs typeface="Arial"/>
              </a:rPr>
              <a:t>.</a:t>
            </a:r>
            <a:endParaRPr lang="en-US" altLang="en-US" dirty="0"/>
          </a:p>
        </p:txBody>
      </p:sp>
      <p:sp>
        <p:nvSpPr>
          <p:cNvPr id="17" name="Text Placeholder 6"/>
          <p:cNvSpPr txBox="1">
            <a:spLocks/>
          </p:cNvSpPr>
          <p:nvPr/>
        </p:nvSpPr>
        <p:spPr bwMode="auto">
          <a:xfrm>
            <a:off x="460375" y="3570046"/>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Recognize the short- and long-term benefits of a healthy lifestyle</a:t>
            </a:r>
            <a:r>
              <a:rPr lang="en-US" altLang="en-US" dirty="0">
                <a:cs typeface="Arial"/>
              </a:rPr>
              <a:t>.</a:t>
            </a:r>
            <a:endParaRPr lang="en-US" altLang="en-US" dirty="0"/>
          </a:p>
        </p:txBody>
      </p:sp>
      <p:sp>
        <p:nvSpPr>
          <p:cNvPr id="18" name="Text Placeholder 6"/>
          <p:cNvSpPr txBox="1">
            <a:spLocks/>
          </p:cNvSpPr>
          <p:nvPr/>
        </p:nvSpPr>
        <p:spPr bwMode="auto">
          <a:xfrm>
            <a:off x="460375" y="4367149"/>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Examine barriers to living healthier</a:t>
            </a:r>
            <a:r>
              <a:rPr lang="en-US" altLang="en-US" dirty="0">
                <a:cs typeface="Arial"/>
              </a:rPr>
              <a:t>.</a:t>
            </a:r>
            <a:endParaRPr lang="en-US" altLang="en-US" dirty="0"/>
          </a:p>
        </p:txBody>
      </p:sp>
      <p:sp>
        <p:nvSpPr>
          <p:cNvPr id="20" name="Text Placeholder 6"/>
          <p:cNvSpPr txBox="1">
            <a:spLocks/>
          </p:cNvSpPr>
          <p:nvPr/>
        </p:nvSpPr>
        <p:spPr bwMode="auto">
          <a:xfrm>
            <a:off x="460375" y="5164252"/>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Identify exercise’s benefits and how much is needed to get (and stay) fit</a:t>
            </a:r>
            <a:r>
              <a:rPr lang="en-US" altLang="en-US" dirty="0">
                <a:cs typeface="Arial"/>
              </a:rPr>
              <a:t>.</a:t>
            </a:r>
            <a:endParaRPr lang="en-US" altLang="en-US" dirty="0"/>
          </a:p>
        </p:txBody>
      </p:sp>
      <p:sp>
        <p:nvSpPr>
          <p:cNvPr id="21" name="Text Placeholder 6"/>
          <p:cNvSpPr txBox="1">
            <a:spLocks/>
          </p:cNvSpPr>
          <p:nvPr/>
        </p:nvSpPr>
        <p:spPr bwMode="auto">
          <a:xfrm>
            <a:off x="460375" y="5961355"/>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Discuss health risks associated with tobacco, alcohol and excess stress</a:t>
            </a:r>
            <a:r>
              <a:rPr lang="en-US" altLang="en-US" dirty="0">
                <a:cs typeface="Arial"/>
              </a:rPr>
              <a:t>.</a:t>
            </a:r>
            <a:endParaRPr lang="en-US" altLang="en-US" dirty="0"/>
          </a:p>
        </p:txBody>
      </p:sp>
      <p:sp>
        <p:nvSpPr>
          <p:cNvPr id="22" name="Text Placeholder 6"/>
          <p:cNvSpPr txBox="1">
            <a:spLocks/>
          </p:cNvSpPr>
          <p:nvPr/>
        </p:nvSpPr>
        <p:spPr bwMode="auto">
          <a:xfrm>
            <a:off x="460375" y="6758458"/>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Apply the MyPlate guidelines to his or her lifestyle</a:t>
            </a:r>
            <a:r>
              <a:rPr lang="en-US" altLang="en-US" dirty="0">
                <a:cs typeface="Arial"/>
              </a:rPr>
              <a:t>.</a:t>
            </a:r>
            <a:endParaRPr lang="en-US" altLang="en-US" dirty="0"/>
          </a:p>
        </p:txBody>
      </p:sp>
      <p:sp>
        <p:nvSpPr>
          <p:cNvPr id="23" name="Text Placeholder 6"/>
          <p:cNvSpPr txBox="1">
            <a:spLocks/>
          </p:cNvSpPr>
          <p:nvPr/>
        </p:nvSpPr>
        <p:spPr bwMode="auto">
          <a:xfrm>
            <a:off x="460375" y="7555561"/>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Create an action plan to facilitate change</a:t>
            </a:r>
            <a:r>
              <a:rPr lang="en-US" altLang="en-US" dirty="0">
                <a:cs typeface="Arial"/>
              </a:rPr>
              <a:t>.</a:t>
            </a:r>
            <a:endParaRPr lang="en-US" altLang="en-US" dirty="0"/>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2276921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6"/>
          <p:cNvSpPr>
            <a:spLocks noChangeArrowheads="1"/>
          </p:cNvSpPr>
          <p:nvPr/>
        </p:nvSpPr>
        <p:spPr bwMode="auto">
          <a:xfrm>
            <a:off x="460375" y="2102820"/>
            <a:ext cx="685165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200" b="1" dirty="0"/>
              <a:t>Healthy habits:</a:t>
            </a:r>
          </a:p>
          <a:p>
            <a:endParaRPr lang="en-US" sz="1200" dirty="0"/>
          </a:p>
          <a:p>
            <a:pPr marL="228600" indent="-228600">
              <a:buFont typeface="+mj-lt"/>
              <a:buAutoNum type="arabicPeriod"/>
            </a:pPr>
            <a:r>
              <a:rPr lang="en-US" sz="1200" dirty="0"/>
              <a:t>Healthy diet.</a:t>
            </a:r>
          </a:p>
          <a:p>
            <a:pPr marL="228600" indent="-228600">
              <a:buFont typeface="+mj-lt"/>
              <a:buAutoNum type="arabicPeriod"/>
            </a:pPr>
            <a:endParaRPr lang="en-US" sz="1200" dirty="0"/>
          </a:p>
          <a:p>
            <a:pPr marL="228600" indent="-228600">
              <a:buFont typeface="+mj-lt"/>
              <a:buAutoNum type="arabicPeriod"/>
            </a:pPr>
            <a:r>
              <a:rPr lang="en-US" sz="1200" dirty="0"/>
              <a:t>Healthy physical activity level.</a:t>
            </a:r>
          </a:p>
          <a:p>
            <a:pPr marL="228600" indent="-228600">
              <a:buFont typeface="+mj-lt"/>
              <a:buAutoNum type="arabicPeriod"/>
            </a:pPr>
            <a:endParaRPr lang="en-US" sz="1200" dirty="0"/>
          </a:p>
          <a:p>
            <a:pPr marL="228600" indent="-228600">
              <a:buFont typeface="+mj-lt"/>
              <a:buAutoNum type="arabicPeriod"/>
            </a:pPr>
            <a:r>
              <a:rPr lang="en-US" sz="1200" dirty="0"/>
              <a:t> Healthy body weight.</a:t>
            </a:r>
          </a:p>
          <a:p>
            <a:pPr marL="228600" indent="-228600">
              <a:buFont typeface="+mj-lt"/>
              <a:buAutoNum type="arabicPeriod"/>
            </a:pPr>
            <a:endParaRPr lang="en-US" sz="1200" dirty="0"/>
          </a:p>
          <a:p>
            <a:pPr marL="228600" indent="-228600">
              <a:buFont typeface="+mj-lt"/>
              <a:buAutoNum type="arabicPeriod"/>
            </a:pPr>
            <a:r>
              <a:rPr lang="en-US" sz="1200" dirty="0"/>
              <a:t>Non-Smoking/Quit Smoking.</a:t>
            </a:r>
          </a:p>
          <a:p>
            <a:pPr marL="228600" indent="-228600">
              <a:buFont typeface="+mj-lt"/>
              <a:buAutoNum type="arabicPeriod"/>
            </a:pPr>
            <a:endParaRPr lang="en-US" sz="1200" dirty="0"/>
          </a:p>
          <a:p>
            <a:pPr marL="228600" indent="-228600">
              <a:buFont typeface="+mj-lt"/>
              <a:buAutoNum type="arabicPeriod"/>
            </a:pPr>
            <a:r>
              <a:rPr lang="en-US" sz="1200" dirty="0"/>
              <a:t>Moderate alcohol intake.</a:t>
            </a:r>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r>
              <a:rPr lang="en-US" sz="1200" b="1" dirty="0"/>
              <a:t>Seven heart healthy strategies:</a:t>
            </a:r>
          </a:p>
          <a:p>
            <a:endParaRPr lang="en-US" sz="1200" dirty="0"/>
          </a:p>
          <a:p>
            <a:pPr marL="228600" indent="-228600">
              <a:buFont typeface="+mj-lt"/>
              <a:buAutoNum type="arabicPeriod"/>
            </a:pPr>
            <a:r>
              <a:rPr lang="en-US" sz="1200" dirty="0"/>
              <a:t>Learn your risks and health history.</a:t>
            </a:r>
          </a:p>
          <a:p>
            <a:pPr marL="228600" indent="-228600">
              <a:buFont typeface="+mj-lt"/>
              <a:buAutoNum type="arabicPeriod"/>
            </a:pPr>
            <a:endParaRPr lang="en-US" sz="1200" dirty="0"/>
          </a:p>
          <a:p>
            <a:pPr marL="228600" indent="-228600">
              <a:buFont typeface="+mj-lt"/>
              <a:buAutoNum type="arabicPeriod"/>
            </a:pPr>
            <a:r>
              <a:rPr lang="en-US" sz="1200" dirty="0"/>
              <a:t>Make healthy food choices.</a:t>
            </a:r>
          </a:p>
          <a:p>
            <a:pPr marL="228600" indent="-228600">
              <a:buFont typeface="+mj-lt"/>
              <a:buAutoNum type="arabicPeriod"/>
            </a:pPr>
            <a:endParaRPr lang="en-US" sz="1200" dirty="0"/>
          </a:p>
          <a:p>
            <a:pPr marL="228600" indent="-228600">
              <a:buFont typeface="+mj-lt"/>
              <a:buAutoNum type="arabicPeriod"/>
            </a:pPr>
            <a:r>
              <a:rPr lang="en-US" sz="1200" dirty="0"/>
              <a:t>Exercise at least 150 minutes of aerobic activity and at least 2 days of muscle-strengthening activities.</a:t>
            </a:r>
          </a:p>
          <a:p>
            <a:pPr marL="228600" indent="-228600">
              <a:buFont typeface="+mj-lt"/>
              <a:buAutoNum type="arabicPeriod"/>
            </a:pPr>
            <a:endParaRPr lang="en-US" sz="1200" dirty="0"/>
          </a:p>
          <a:p>
            <a:pPr marL="228600" indent="-228600">
              <a:buFont typeface="+mj-lt"/>
              <a:buAutoNum type="arabicPeriod"/>
            </a:pPr>
            <a:r>
              <a:rPr lang="en-US" sz="1200" dirty="0"/>
              <a:t>Don’t smoke or quit smoking.</a:t>
            </a:r>
          </a:p>
          <a:p>
            <a:pPr marL="228600" indent="-228600">
              <a:buFont typeface="+mj-lt"/>
              <a:buAutoNum type="arabicPeriod"/>
            </a:pPr>
            <a:endParaRPr lang="en-US" sz="1200" dirty="0"/>
          </a:p>
          <a:p>
            <a:pPr marL="228600" indent="-228600">
              <a:buFont typeface="+mj-lt"/>
              <a:buAutoNum type="arabicPeriod"/>
            </a:pPr>
            <a:r>
              <a:rPr lang="en-US" sz="1200" dirty="0"/>
              <a:t>Take medications as instructed.</a:t>
            </a:r>
          </a:p>
          <a:p>
            <a:pPr marL="228600" indent="-228600">
              <a:buFont typeface="+mj-lt"/>
              <a:buAutoNum type="arabicPeriod"/>
            </a:pPr>
            <a:endParaRPr lang="en-US" sz="1200" dirty="0"/>
          </a:p>
          <a:p>
            <a:pPr marL="228600" indent="-228600">
              <a:buFont typeface="+mj-lt"/>
              <a:buAutoNum type="arabicPeriod"/>
            </a:pPr>
            <a:r>
              <a:rPr lang="en-US" sz="1200" dirty="0"/>
              <a:t>Consider your drink options limiting alcohol and sugary drinks.</a:t>
            </a:r>
          </a:p>
          <a:p>
            <a:pPr marL="228600" indent="-228600">
              <a:buFont typeface="+mj-lt"/>
              <a:buAutoNum type="arabicPeriod"/>
            </a:pPr>
            <a:endParaRPr lang="en-US" sz="1200" dirty="0"/>
          </a:p>
          <a:p>
            <a:pPr marL="228600" indent="-228600">
              <a:buFont typeface="+mj-lt"/>
              <a:buAutoNum type="arabicPeriod"/>
            </a:pPr>
            <a:r>
              <a:rPr lang="en-US" sz="1200" dirty="0"/>
              <a:t>Monitor blood pressure.</a:t>
            </a:r>
          </a:p>
        </p:txBody>
      </p:sp>
      <p:sp>
        <p:nvSpPr>
          <p:cNvPr id="3" name="Title 2"/>
          <p:cNvSpPr>
            <a:spLocks noGrp="1"/>
          </p:cNvSpPr>
          <p:nvPr>
            <p:ph type="title"/>
          </p:nvPr>
        </p:nvSpPr>
        <p:spPr>
          <a:xfrm>
            <a:off x="752475" y="1012380"/>
            <a:ext cx="4114800" cy="276999"/>
          </a:xfrm>
        </p:spPr>
        <p:txBody>
          <a:bodyPr/>
          <a:lstStyle/>
          <a:p>
            <a:r>
              <a:rPr lang="en-US" dirty="0"/>
              <a:t>Healthy Lifestyle</a:t>
            </a:r>
          </a:p>
        </p:txBody>
      </p:sp>
      <p:sp>
        <p:nvSpPr>
          <p:cNvPr id="4" name="Footer Placeholder 3"/>
          <p:cNvSpPr>
            <a:spLocks noGrp="1"/>
          </p:cNvSpPr>
          <p:nvPr>
            <p:ph type="ftr" sz="quarter" idx="3"/>
          </p:nvPr>
        </p:nvSpPr>
        <p:spPr>
          <a:xfrm>
            <a:off x="758825" y="9738111"/>
            <a:ext cx="4841875" cy="184666"/>
          </a:xfrm>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2635317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6"/>
          <p:cNvSpPr>
            <a:spLocks noChangeArrowheads="1"/>
          </p:cNvSpPr>
          <p:nvPr/>
        </p:nvSpPr>
        <p:spPr bwMode="auto">
          <a:xfrm>
            <a:off x="460375" y="2102820"/>
            <a:ext cx="6851650"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400" b="1" dirty="0"/>
              <a:t>1. Stress affects everyone.</a:t>
            </a:r>
          </a:p>
          <a:p>
            <a:endParaRPr lang="en-US" sz="1400" b="1" dirty="0"/>
          </a:p>
          <a:p>
            <a:endParaRPr lang="en-US" sz="1400" b="1" dirty="0"/>
          </a:p>
          <a:p>
            <a:endParaRPr lang="en-US" sz="1400" b="1" dirty="0"/>
          </a:p>
          <a:p>
            <a:r>
              <a:rPr lang="en-US" sz="1400" b="1" dirty="0"/>
              <a:t>2. Not all stress is bad.</a:t>
            </a:r>
          </a:p>
          <a:p>
            <a:endParaRPr lang="en-US" sz="1400" dirty="0"/>
          </a:p>
          <a:p>
            <a:endParaRPr lang="en-US" sz="1400" dirty="0"/>
          </a:p>
          <a:p>
            <a:endParaRPr lang="en-US" sz="1400" b="1" dirty="0"/>
          </a:p>
          <a:p>
            <a:r>
              <a:rPr lang="en-US" sz="1400" b="1" dirty="0"/>
              <a:t>3. Long-term stress can harm your health.</a:t>
            </a:r>
          </a:p>
          <a:p>
            <a:endParaRPr lang="en-US" sz="1400" dirty="0"/>
          </a:p>
          <a:p>
            <a:endParaRPr lang="en-US" sz="1400" dirty="0"/>
          </a:p>
          <a:p>
            <a:endParaRPr lang="en-US" sz="1400" b="1" dirty="0"/>
          </a:p>
          <a:p>
            <a:r>
              <a:rPr lang="en-US" sz="1400" b="1" dirty="0"/>
              <a:t>4. There are ways to manage stress.</a:t>
            </a:r>
          </a:p>
          <a:p>
            <a:endParaRPr lang="en-US" sz="1400" dirty="0"/>
          </a:p>
          <a:p>
            <a:endParaRPr lang="en-US" sz="1400" dirty="0"/>
          </a:p>
          <a:p>
            <a:endParaRPr lang="en-US" sz="1400" b="1" dirty="0"/>
          </a:p>
          <a:p>
            <a:r>
              <a:rPr lang="en-US" sz="1400" b="1" dirty="0"/>
              <a:t>5. If you’re overwhelmed by stress, ask for help from a health professional.</a:t>
            </a:r>
          </a:p>
          <a:p>
            <a:endParaRPr lang="en-US" sz="1400" b="1" dirty="0"/>
          </a:p>
          <a:p>
            <a:endParaRPr lang="en-US" sz="1400" b="1" dirty="0"/>
          </a:p>
          <a:p>
            <a:endParaRPr lang="en-US" sz="1400" b="1" dirty="0"/>
          </a:p>
          <a:p>
            <a:endParaRPr lang="en-US" sz="1400" b="1" dirty="0"/>
          </a:p>
          <a:p>
            <a:endParaRPr lang="en-US" sz="1400" b="1" dirty="0"/>
          </a:p>
          <a:p>
            <a:r>
              <a:rPr lang="en-US" sz="1400" dirty="0"/>
              <a:t>You should immediately seek professional help if you have suicidal thoughts, are overwhelmed, feel you cannot cope, or are using drugs or alcohol more frequently as a result of stress. </a:t>
            </a:r>
          </a:p>
          <a:p>
            <a:endParaRPr lang="en-US" sz="1600" dirty="0"/>
          </a:p>
          <a:p>
            <a:r>
              <a:rPr lang="en-US" sz="1400" dirty="0"/>
              <a:t>*If you or someone you know have thoughts about suicide, seek help right away. To talk with a trained counselor, you may call the National Suicide Prevention Lifeline any time at 1-800-273-TALK (1-800-273-8255). If you or someone you know is in immediate danger, call 911 — or go to the closest emergency room. </a:t>
            </a:r>
          </a:p>
        </p:txBody>
      </p:sp>
      <p:sp>
        <p:nvSpPr>
          <p:cNvPr id="3" name="Title 2"/>
          <p:cNvSpPr>
            <a:spLocks noGrp="1"/>
          </p:cNvSpPr>
          <p:nvPr>
            <p:ph type="title"/>
          </p:nvPr>
        </p:nvSpPr>
        <p:spPr>
          <a:xfrm>
            <a:off x="752475" y="1012380"/>
            <a:ext cx="4114800" cy="276999"/>
          </a:xfrm>
        </p:spPr>
        <p:txBody>
          <a:bodyPr/>
          <a:lstStyle/>
          <a:p>
            <a:r>
              <a:rPr lang="en-US" dirty="0"/>
              <a:t>Reduce Stress</a:t>
            </a:r>
          </a:p>
        </p:txBody>
      </p:sp>
      <p:sp>
        <p:nvSpPr>
          <p:cNvPr id="4" name="Footer Placeholder 3"/>
          <p:cNvSpPr>
            <a:spLocks noGrp="1"/>
          </p:cNvSpPr>
          <p:nvPr>
            <p:ph type="ftr" sz="quarter" idx="3"/>
          </p:nvPr>
        </p:nvSpPr>
        <p:spPr>
          <a:xfrm>
            <a:off x="758825" y="9738111"/>
            <a:ext cx="4841875" cy="184666"/>
          </a:xfrm>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617974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8"/>
          <p:cNvSpPr txBox="1">
            <a:spLocks/>
          </p:cNvSpPr>
          <p:nvPr/>
        </p:nvSpPr>
        <p:spPr bwMode="auto">
          <a:xfrm>
            <a:off x="460375" y="2102820"/>
            <a:ext cx="6851650" cy="6283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00" dirty="0"/>
              <a:t>Stress is a normal part of life and sometimes it can be a positive experience; however chronic negative stress can impair our health, both physical and mental.</a:t>
            </a:r>
          </a:p>
          <a:p>
            <a:r>
              <a:rPr lang="en-US" altLang="en-US" sz="1400" dirty="0"/>
              <a:t>Some evidence-based tools which may help to counter negative effects of stress include the following:</a:t>
            </a:r>
          </a:p>
          <a:p>
            <a:pPr marL="285750" indent="-285750">
              <a:buFont typeface="Arial" panose="020B0604020202020204" pitchFamily="34" charset="0"/>
              <a:buChar char="•"/>
            </a:pPr>
            <a:r>
              <a:rPr lang="en-US" altLang="en-US" sz="1400" dirty="0"/>
              <a:t>Limit stressors – you may not be able to avoid stress but reducing the stress you are feeling may help. Try asking for help, relaxing standards and reducing responsibility.</a:t>
            </a:r>
          </a:p>
          <a:p>
            <a:pPr marL="285750" indent="-285750">
              <a:buFont typeface="Arial" panose="020B0604020202020204" pitchFamily="34" charset="0"/>
              <a:buChar char="•"/>
            </a:pPr>
            <a:r>
              <a:rPr lang="en-US" altLang="en-US" sz="1400" dirty="0"/>
              <a:t>Seek social support – Friends and family may offer a listening hear or offer practical support like helping with meals, childcare, etc. </a:t>
            </a:r>
          </a:p>
          <a:p>
            <a:pPr marL="285750" indent="-285750">
              <a:buFont typeface="Arial" panose="020B0604020202020204" pitchFamily="34" charset="0"/>
              <a:buChar char="•"/>
            </a:pPr>
            <a:r>
              <a:rPr lang="en-US" altLang="en-US" sz="1400" dirty="0"/>
              <a:t>Healthy nutrition – Stress can increase sugar and fat cravings. A diet with a variety of nutrients can help to protect your health and provide more energy, both of which can help to deal with challenges. Avoid substances such as alcohol since they do not solve the root of the problem and can have negative effects on your health.</a:t>
            </a:r>
          </a:p>
          <a:p>
            <a:pPr marL="285750" indent="-285750">
              <a:buFont typeface="Arial" panose="020B0604020202020204" pitchFamily="34" charset="0"/>
              <a:buChar char="•"/>
            </a:pPr>
            <a:r>
              <a:rPr lang="en-US" altLang="en-US" sz="1400" dirty="0"/>
              <a:t>Relax muscles – Stress can cause muscles to tense causing tension headaches, other body aches and fatigue. </a:t>
            </a:r>
          </a:p>
          <a:p>
            <a:pPr marL="285750" indent="-285750">
              <a:buFont typeface="Arial" panose="020B0604020202020204" pitchFamily="34" charset="0"/>
              <a:buChar char="•"/>
            </a:pPr>
            <a:r>
              <a:rPr lang="en-US" altLang="en-US" sz="1400" dirty="0"/>
              <a:t>Meditation – Mindful meditation may be able to reduce psych9ological stress and anxiety.</a:t>
            </a:r>
          </a:p>
          <a:p>
            <a:pPr marL="285750" indent="-285750">
              <a:buFont typeface="Arial" panose="020B0604020202020204" pitchFamily="34" charset="0"/>
              <a:buChar char="•"/>
            </a:pPr>
            <a:r>
              <a:rPr lang="en-US" altLang="en-US" sz="1400" dirty="0"/>
              <a:t>Exercise – Physical activity may help to improve sleep and fight stress.</a:t>
            </a:r>
          </a:p>
          <a:p>
            <a:pPr marL="285750" indent="-285750">
              <a:buFont typeface="Arial" panose="020B0604020202020204" pitchFamily="34" charset="0"/>
              <a:buChar char="•"/>
            </a:pPr>
            <a:r>
              <a:rPr lang="en-US" altLang="en-US" sz="1400" dirty="0"/>
              <a:t>Sleep – Having a consistent sleep routine can help you to sleep better. Loss of sleep can affect your mood and cognition.</a:t>
            </a:r>
          </a:p>
          <a:p>
            <a:pPr marL="285750" indent="-285750">
              <a:buFont typeface="Arial" panose="020B0604020202020204" pitchFamily="34" charset="0"/>
              <a:buChar char="•"/>
            </a:pPr>
            <a:r>
              <a:rPr lang="en-US" altLang="en-US" sz="1400" dirty="0"/>
              <a:t>Reframe thinking – Cognitive behavioral therapy (CBT) can help with the understanding of our thoughts which in turn influence our behaviors. Reframing thoughts around a stressor can help with managing emotions and reducing stress.</a:t>
            </a:r>
          </a:p>
          <a:p>
            <a:pPr marL="285750" indent="-285750">
              <a:buFont typeface="Arial" panose="020B0604020202020204" pitchFamily="34" charset="0"/>
              <a:buChar char="•"/>
            </a:pPr>
            <a:r>
              <a:rPr lang="en-US" altLang="en-US" sz="1400" dirty="0"/>
              <a:t>Seek help – A mental health professional can help you learn how to manage stress effectively and help to develop an action plan.</a:t>
            </a:r>
          </a:p>
        </p:txBody>
      </p:sp>
      <p:sp>
        <p:nvSpPr>
          <p:cNvPr id="9" name="Title 1"/>
          <p:cNvSpPr txBox="1">
            <a:spLocks noGrp="1"/>
          </p:cNvSpPr>
          <p:nvPr>
            <p:ph type="title"/>
          </p:nvPr>
        </p:nvSpPr>
        <p:spPr>
          <a:xfrm>
            <a:off x="752475" y="1012380"/>
            <a:ext cx="4114800" cy="276999"/>
          </a:xfrm>
        </p:spPr>
        <p:txBody>
          <a:bodyPr vert="horz" wrap="square" lIns="0" tIns="0" rIns="0" bIns="0" rtlCol="0" anchor="t" anchorCtr="0">
            <a:spAutoFit/>
          </a:bodyPr>
          <a:lstStyle/>
          <a:p>
            <a:r>
              <a:rPr lang="en-US" altLang="en-US" dirty="0"/>
              <a:t>Stress Management</a:t>
            </a:r>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6" name="TextBox 5">
            <a:extLst>
              <a:ext uri="{FF2B5EF4-FFF2-40B4-BE49-F238E27FC236}">
                <a16:creationId xmlns:a16="http://schemas.microsoft.com/office/drawing/2014/main" id="{9202AC1B-2B30-C64C-95BC-F35B5BC1DAB5}"/>
              </a:ext>
            </a:extLst>
          </p:cNvPr>
          <p:cNvSpPr txBox="1"/>
          <p:nvPr/>
        </p:nvSpPr>
        <p:spPr bwMode="gray">
          <a:xfrm>
            <a:off x="460375" y="9035884"/>
            <a:ext cx="5346065" cy="328295"/>
          </a:xfrm>
          <a:prstGeom prst="rect">
            <a:avLst/>
          </a:prstGeom>
          <a:noFill/>
        </p:spPr>
        <p:txBody>
          <a:bodyPr wrap="square" lIns="0" tIns="0" rIns="0" bIns="0" rtlCol="0">
            <a:spAutoFit/>
          </a:bodyPr>
          <a:lstStyle/>
          <a:p>
            <a:pPr lvl="0" defTabSz="1455542" fontAlgn="base">
              <a:defRPr/>
            </a:pPr>
            <a:r>
              <a:rPr lang="en-US" sz="800" dirty="0">
                <a:latin typeface="Arial" panose="020B0604020202020204" pitchFamily="34" charset="0"/>
              </a:rPr>
              <a:t>American Psychological Association. Healthy ways to handle life’s stressors. </a:t>
            </a:r>
            <a:r>
              <a:rPr lang="en-US" sz="800" dirty="0">
                <a:hlinkClick r:id="rId3"/>
              </a:rPr>
              <a:t>https://www.apa.org/topics/stress-tips</a:t>
            </a:r>
            <a:r>
              <a:rPr lang="en-US" sz="800" dirty="0"/>
              <a:t>; created November 1 2019. Accessed January 22 2021.</a:t>
            </a:r>
            <a:endParaRPr lang="en-US" sz="800" dirty="0">
              <a:latin typeface="Arial" panose="020B0604020202020204" pitchFamily="34" charset="0"/>
            </a:endParaRPr>
          </a:p>
          <a:p>
            <a:pPr fontAlgn="base"/>
            <a:endParaRPr lang="en-US" sz="800" baseline="30000" dirty="0">
              <a:latin typeface="Arial" panose="020B0604020202020204" pitchFamily="34" charset="0"/>
              <a:cs typeface="Arial"/>
            </a:endParaRPr>
          </a:p>
        </p:txBody>
      </p:sp>
    </p:spTree>
    <p:extLst>
      <p:ext uri="{BB962C8B-B14F-4D97-AF65-F5344CB8AC3E}">
        <p14:creationId xmlns:p14="http://schemas.microsoft.com/office/powerpoint/2010/main" val="852723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8"/>
          <p:cNvSpPr txBox="1">
            <a:spLocks/>
          </p:cNvSpPr>
          <p:nvPr/>
        </p:nvSpPr>
        <p:spPr bwMode="auto">
          <a:xfrm>
            <a:off x="460375" y="2102820"/>
            <a:ext cx="6851650" cy="6986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One possible way to help cope with stress is through meditation.</a:t>
            </a:r>
          </a:p>
          <a:p>
            <a:r>
              <a:rPr lang="en-US" altLang="en-US" dirty="0"/>
              <a:t>There a many different types of meditation with a broad variety of physical and mental techniques involved. </a:t>
            </a:r>
          </a:p>
          <a:p>
            <a:r>
              <a:rPr lang="en-US" dirty="0"/>
              <a:t>Four elements commonly associated with meditation are: </a:t>
            </a:r>
          </a:p>
          <a:p>
            <a:endParaRPr lang="en-US" dirty="0"/>
          </a:p>
          <a:p>
            <a:pPr lvl="1"/>
            <a:r>
              <a:rPr lang="en-US" dirty="0"/>
              <a:t>A quiet location with as few distractions as possible.</a:t>
            </a:r>
          </a:p>
          <a:p>
            <a:pPr lvl="1"/>
            <a:endParaRPr lang="en-US" dirty="0"/>
          </a:p>
          <a:p>
            <a:pPr lvl="1"/>
            <a:r>
              <a:rPr lang="en-US" dirty="0"/>
              <a:t>A specific, comfortable posture (sitting, lying down, walking, or in other positions).</a:t>
            </a:r>
          </a:p>
          <a:p>
            <a:pPr lvl="1"/>
            <a:endParaRPr lang="en-US" dirty="0"/>
          </a:p>
          <a:p>
            <a:pPr lvl="1"/>
            <a:r>
              <a:rPr lang="en-US" dirty="0"/>
              <a:t>A focus of attention (a specially chosen word or set of words, an object, or the sensations of the breath).</a:t>
            </a:r>
          </a:p>
          <a:p>
            <a:pPr lvl="1"/>
            <a:endParaRPr lang="en-US" dirty="0"/>
          </a:p>
          <a:p>
            <a:pPr lvl="1"/>
            <a:r>
              <a:rPr lang="en-US" dirty="0"/>
              <a:t>An open attitude (letting distractions come and go naturally without judging them).</a:t>
            </a:r>
          </a:p>
          <a:p>
            <a:pPr lvl="1"/>
            <a:endParaRPr lang="en-US" altLang="en-US" dirty="0"/>
          </a:p>
          <a:p>
            <a:pPr marL="0" lvl="1" indent="0">
              <a:buNone/>
            </a:pPr>
            <a:r>
              <a:rPr lang="en-US" altLang="en-US" dirty="0"/>
              <a:t>Most forms of m</a:t>
            </a:r>
            <a:r>
              <a:rPr lang="en-US" dirty="0"/>
              <a:t>editation are generally considered to be safe for healthy people. However, because the type of movements that can be involved, people with certain physical health conditions should speak with their health care providers before starting a meditative practice and make their meditation instructor aware of their condition. Additionally, people with existing mental health conditions, such as anxiety and depression, should speak with their health care providers before starting a meditative practice, and make their meditation instructor aware of their condition.</a:t>
            </a:r>
            <a:endParaRPr lang="en-US" altLang="en-US" dirty="0"/>
          </a:p>
        </p:txBody>
      </p:sp>
      <p:sp>
        <p:nvSpPr>
          <p:cNvPr id="9" name="Title 1"/>
          <p:cNvSpPr txBox="1">
            <a:spLocks noGrp="1"/>
          </p:cNvSpPr>
          <p:nvPr>
            <p:ph type="title"/>
          </p:nvPr>
        </p:nvSpPr>
        <p:spPr>
          <a:xfrm>
            <a:off x="752475" y="1012380"/>
            <a:ext cx="4114800" cy="276999"/>
          </a:xfrm>
        </p:spPr>
        <p:txBody>
          <a:bodyPr vert="horz" wrap="square" lIns="0" tIns="0" rIns="0" bIns="0" rtlCol="0" anchor="t" anchorCtr="0">
            <a:spAutoFit/>
          </a:bodyPr>
          <a:lstStyle/>
          <a:p>
            <a:r>
              <a:rPr lang="en-US" altLang="en-US" dirty="0"/>
              <a:t>Relaxation Techniques - Meditation</a:t>
            </a:r>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6" name="TextBox 5">
            <a:extLst>
              <a:ext uri="{FF2B5EF4-FFF2-40B4-BE49-F238E27FC236}">
                <a16:creationId xmlns:a16="http://schemas.microsoft.com/office/drawing/2014/main" id="{9202AC1B-2B30-C64C-95BC-F35B5BC1DAB5}"/>
              </a:ext>
            </a:extLst>
          </p:cNvPr>
          <p:cNvSpPr txBox="1"/>
          <p:nvPr/>
        </p:nvSpPr>
        <p:spPr bwMode="gray">
          <a:xfrm>
            <a:off x="460375" y="9264492"/>
            <a:ext cx="5346065" cy="328295"/>
          </a:xfrm>
          <a:prstGeom prst="rect">
            <a:avLst/>
          </a:prstGeom>
          <a:noFill/>
        </p:spPr>
        <p:txBody>
          <a:bodyPr wrap="square" lIns="0" tIns="0" rIns="0" bIns="0" rtlCol="0">
            <a:spAutoFit/>
          </a:bodyPr>
          <a:lstStyle/>
          <a:p>
            <a:pPr lvl="0" defTabSz="1455542" fontAlgn="base">
              <a:defRPr/>
            </a:pPr>
            <a:r>
              <a:rPr lang="en-US" sz="800" dirty="0">
                <a:latin typeface="Arial" panose="020B0604020202020204" pitchFamily="34" charset="0"/>
              </a:rPr>
              <a:t>National Institute of Health. National Center for Complementary and Integrative Health. Meditation: In Depth. </a:t>
            </a:r>
            <a:r>
              <a:rPr lang="en-US" sz="800" dirty="0">
                <a:latin typeface="Arial" panose="020B0604020202020204" pitchFamily="34" charset="0"/>
                <a:hlinkClick r:id="rId3"/>
              </a:rPr>
              <a:t>https://www.nccih.nih.gov/health/meditation-in-depth</a:t>
            </a:r>
            <a:r>
              <a:rPr lang="en-US" sz="800" dirty="0">
                <a:latin typeface="Arial" panose="020B0604020202020204" pitchFamily="34" charset="0"/>
              </a:rPr>
              <a:t>; last updated April 2016. Accessed December 23 2020 </a:t>
            </a:r>
          </a:p>
          <a:p>
            <a:pPr fontAlgn="base"/>
            <a:endParaRPr lang="en-US" sz="800" baseline="30000" dirty="0">
              <a:latin typeface="Arial" panose="020B0604020202020204" pitchFamily="34" charset="0"/>
              <a:cs typeface="Arial"/>
            </a:endParaRPr>
          </a:p>
        </p:txBody>
      </p:sp>
    </p:spTree>
    <p:extLst>
      <p:ext uri="{BB962C8B-B14F-4D97-AF65-F5344CB8AC3E}">
        <p14:creationId xmlns:p14="http://schemas.microsoft.com/office/powerpoint/2010/main" val="1462529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52475" y="1012380"/>
            <a:ext cx="4114800" cy="276999"/>
          </a:xfrm>
        </p:spPr>
        <p:txBody>
          <a:bodyPr/>
          <a:lstStyle/>
          <a:p>
            <a:r>
              <a:rPr lang="en-US" altLang="en-US" dirty="0"/>
              <a:t>Relaxation Techniques</a:t>
            </a:r>
          </a:p>
        </p:txBody>
      </p:sp>
      <p:sp>
        <p:nvSpPr>
          <p:cNvPr id="18438" name="Text Placeholder 8"/>
          <p:cNvSpPr txBox="1">
            <a:spLocks/>
          </p:cNvSpPr>
          <p:nvPr/>
        </p:nvSpPr>
        <p:spPr bwMode="auto">
          <a:xfrm>
            <a:off x="460375" y="2095454"/>
            <a:ext cx="6851650" cy="6745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1500" dirty="0"/>
              <a:t>A number of stress management programs include various relaxation techniques. </a:t>
            </a:r>
          </a:p>
          <a:p>
            <a:pPr lvl="1"/>
            <a:endParaRPr lang="en-US" sz="1500" dirty="0"/>
          </a:p>
          <a:p>
            <a:pPr marL="0" lvl="1" indent="0">
              <a:buNone/>
            </a:pPr>
            <a:r>
              <a:rPr lang="en-US" sz="1500" b="1" dirty="0"/>
              <a:t>Specific techniques include: </a:t>
            </a:r>
          </a:p>
          <a:p>
            <a:pPr marL="0" lvl="1" indent="0">
              <a:buNone/>
            </a:pPr>
            <a:endParaRPr lang="en-US" sz="1500" b="1" dirty="0"/>
          </a:p>
          <a:p>
            <a:pPr lvl="1"/>
            <a:r>
              <a:rPr lang="en-US" sz="1500" dirty="0"/>
              <a:t>Progressive relaxation.</a:t>
            </a:r>
          </a:p>
          <a:p>
            <a:pPr lvl="1"/>
            <a:endParaRPr lang="en-US" sz="1500" dirty="0"/>
          </a:p>
          <a:p>
            <a:pPr lvl="1"/>
            <a:r>
              <a:rPr lang="en-US" sz="1500" dirty="0"/>
              <a:t>Guided imagery.</a:t>
            </a:r>
          </a:p>
          <a:p>
            <a:pPr lvl="1"/>
            <a:endParaRPr lang="en-US" sz="1500" dirty="0"/>
          </a:p>
          <a:p>
            <a:pPr lvl="1"/>
            <a:r>
              <a:rPr lang="en-US" sz="1500" dirty="0"/>
              <a:t>Biofeedback.</a:t>
            </a:r>
          </a:p>
          <a:p>
            <a:pPr lvl="1"/>
            <a:endParaRPr lang="en-US" sz="1500" dirty="0"/>
          </a:p>
          <a:p>
            <a:pPr lvl="1"/>
            <a:r>
              <a:rPr lang="en-US" sz="1500" dirty="0"/>
              <a:t>Self-hypnosis.</a:t>
            </a:r>
          </a:p>
          <a:p>
            <a:pPr lvl="1"/>
            <a:endParaRPr lang="en-US" sz="1500" dirty="0"/>
          </a:p>
          <a:p>
            <a:pPr lvl="1"/>
            <a:r>
              <a:rPr lang="en-US" sz="1500" dirty="0"/>
              <a:t>Deep breathing exercises. </a:t>
            </a:r>
          </a:p>
          <a:p>
            <a:pPr lvl="1"/>
            <a:endParaRPr lang="en-US" altLang="en-US" sz="1500" dirty="0"/>
          </a:p>
          <a:p>
            <a:r>
              <a:rPr lang="en-US" sz="1500" dirty="0"/>
              <a:t>These techniques are generally considered to be safe for people in basic good health. But negative experiences such as increased anxiety, intrusive thoughts, or fear of losing control have occasionally been reported.</a:t>
            </a:r>
          </a:p>
          <a:p>
            <a:r>
              <a:rPr lang="en-US" sz="1500" dirty="0"/>
              <a:t>There have also been rare instances of relaxation techniques having a negative impact on individuals with epilepsy, certain psychiatric conditions, or with a history of abuse or trauma. </a:t>
            </a:r>
          </a:p>
          <a:p>
            <a:r>
              <a:rPr lang="en-US" sz="1500" dirty="0">
                <a:solidFill>
                  <a:schemeClr val="bg2">
                    <a:lumMod val="50000"/>
                  </a:schemeClr>
                </a:solidFill>
              </a:rPr>
              <a:t>People with heart disease, history of a psychiatric condition, seizure disorder or anxiety disorder, as well as other chronic conditions should talk to their health care provider before doing any form of progressive muscle relaxation.</a:t>
            </a:r>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6" name="TextBox 5">
            <a:extLst>
              <a:ext uri="{FF2B5EF4-FFF2-40B4-BE49-F238E27FC236}">
                <a16:creationId xmlns:a16="http://schemas.microsoft.com/office/drawing/2014/main" id="{86122DB2-7108-9647-A792-AD209D7A796E}"/>
              </a:ext>
            </a:extLst>
          </p:cNvPr>
          <p:cNvSpPr txBox="1"/>
          <p:nvPr/>
        </p:nvSpPr>
        <p:spPr bwMode="gray">
          <a:xfrm>
            <a:off x="419861" y="9046020"/>
            <a:ext cx="5519801" cy="369332"/>
          </a:xfrm>
          <a:prstGeom prst="rect">
            <a:avLst/>
          </a:prstGeom>
          <a:noFill/>
        </p:spPr>
        <p:txBody>
          <a:bodyPr wrap="square" lIns="0" tIns="0" rIns="0" bIns="0" rtlCol="0">
            <a:spAutoFit/>
          </a:bodyPr>
          <a:lstStyle/>
          <a:p>
            <a:pPr lvl="0" defTabSz="1455542" fontAlgn="base">
              <a:defRPr/>
            </a:pPr>
            <a:r>
              <a:rPr lang="en-US" sz="800" dirty="0">
                <a:latin typeface="Arial" panose="020B0604020202020204" pitchFamily="34" charset="0"/>
              </a:rPr>
              <a:t>National Institute of Health. National Center for Complementary and Integrative Health. </a:t>
            </a:r>
            <a:r>
              <a:rPr lang="en-US" sz="800" dirty="0">
                <a:latin typeface="Arial" panose="020B0604020202020204" pitchFamily="34" charset="0"/>
                <a:hlinkClick r:id="rId3"/>
              </a:rPr>
              <a:t>https://www.nccih.nih.gov/health/relaxation-techniques-for-health</a:t>
            </a:r>
            <a:r>
              <a:rPr lang="en-US" sz="800" dirty="0">
                <a:latin typeface="Arial" panose="020B0604020202020204" pitchFamily="34" charset="0"/>
              </a:rPr>
              <a:t>; last updated May 2016. Accessed December 23 2020</a:t>
            </a:r>
          </a:p>
          <a:p>
            <a:pPr fontAlgn="base"/>
            <a:endParaRPr lang="en-US" sz="800" dirty="0">
              <a:cs typeface="Arial"/>
            </a:endParaRPr>
          </a:p>
        </p:txBody>
      </p:sp>
    </p:spTree>
    <p:extLst>
      <p:ext uri="{BB962C8B-B14F-4D97-AF65-F5344CB8AC3E}">
        <p14:creationId xmlns:p14="http://schemas.microsoft.com/office/powerpoint/2010/main" val="3076254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7"/>
          <p:cNvSpPr>
            <a:spLocks noGrp="1"/>
          </p:cNvSpPr>
          <p:nvPr>
            <p:ph type="title"/>
          </p:nvPr>
        </p:nvSpPr>
        <p:spPr>
          <a:xfrm>
            <a:off x="752475" y="1012380"/>
            <a:ext cx="4114800" cy="553998"/>
          </a:xfrm>
        </p:spPr>
        <p:txBody>
          <a:bodyPr/>
          <a:lstStyle/>
          <a:p>
            <a:pPr eaLnBrk="1" hangingPunct="1"/>
            <a:r>
              <a:rPr lang="en-US" altLang="en-US" dirty="0"/>
              <a:t>Reduce Stress: Make Your Action Plan</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5123" name="Text Placeholder 10"/>
          <p:cNvSpPr txBox="1">
            <a:spLocks/>
          </p:cNvSpPr>
          <p:nvPr/>
        </p:nvSpPr>
        <p:spPr bwMode="auto">
          <a:xfrm>
            <a:off x="450366" y="2989580"/>
            <a:ext cx="6861660" cy="467995"/>
          </a:xfrm>
          <a:prstGeom prst="rect">
            <a:avLst/>
          </a:prstGeom>
          <a:solidFill>
            <a:schemeClr val="tx2"/>
          </a:solidFill>
          <a:ln w="9525">
            <a:solidFill>
              <a:schemeClr val="bg2"/>
            </a:solidFill>
            <a:miter lim="800000"/>
            <a:headEnd/>
            <a:tailEnd/>
          </a:ln>
        </p:spPr>
        <p:txBody>
          <a:bodyPr lIns="101882" tIns="101882" rIns="101882" bIns="101882"/>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669"/>
              </a:spcAft>
              <a:buClr>
                <a:schemeClr val="tx2"/>
              </a:buClr>
              <a:buSzTx/>
            </a:pPr>
            <a:r>
              <a:rPr lang="en-US" altLang="en-US" sz="1600" b="1" dirty="0">
                <a:solidFill>
                  <a:schemeClr val="bg1"/>
                </a:solidFill>
              </a:rPr>
              <a:t> Ideas/Behaviors                                         I will meet it by…</a:t>
            </a:r>
          </a:p>
        </p:txBody>
      </p:sp>
      <p:sp>
        <p:nvSpPr>
          <p:cNvPr id="5124" name="Text Placeholder 12"/>
          <p:cNvSpPr txBox="1">
            <a:spLocks/>
          </p:cNvSpPr>
          <p:nvPr/>
        </p:nvSpPr>
        <p:spPr bwMode="auto">
          <a:xfrm>
            <a:off x="450366" y="3457576"/>
            <a:ext cx="6861660" cy="5684837"/>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4234"/>
              </a:spcAft>
              <a:buClr>
                <a:schemeClr val="tx2"/>
              </a:buClr>
              <a:buSzTx/>
            </a:pPr>
            <a:endParaRPr lang="en-US" altLang="en-US" sz="1600" dirty="0">
              <a:solidFill>
                <a:srgbClr val="646D72"/>
              </a:solidFill>
            </a:endParaRPr>
          </a:p>
        </p:txBody>
      </p:sp>
      <p:sp>
        <p:nvSpPr>
          <p:cNvPr id="5125" name="Text Placeholder 8"/>
          <p:cNvSpPr txBox="1">
            <a:spLocks/>
          </p:cNvSpPr>
          <p:nvPr/>
        </p:nvSpPr>
        <p:spPr bwMode="auto">
          <a:xfrm>
            <a:off x="450364" y="1970087"/>
            <a:ext cx="6859903" cy="1019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1337"/>
              </a:spcAft>
              <a:buClr>
                <a:schemeClr val="tx2"/>
              </a:buClr>
              <a:buSzTx/>
            </a:pPr>
            <a:r>
              <a:rPr lang="en-US" altLang="en-US" sz="1600" b="1" dirty="0">
                <a:solidFill>
                  <a:srgbClr val="646D72"/>
                </a:solidFill>
              </a:rPr>
              <a:t>What ideas, behaviors, attitudes, feelings, techniques about reducing stress as part of creating a healthier lifestyle have you gained from this training? List them below. Who will you check in with to make sure you are making progress? </a:t>
            </a:r>
          </a:p>
        </p:txBody>
      </p:sp>
      <p:cxnSp>
        <p:nvCxnSpPr>
          <p:cNvPr id="20" name="Straight Connector 19"/>
          <p:cNvCxnSpPr/>
          <p:nvPr/>
        </p:nvCxnSpPr>
        <p:spPr>
          <a:xfrm>
            <a:off x="450364" y="4217194"/>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50364" y="5035720"/>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50364" y="5854246"/>
            <a:ext cx="685990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52164" y="6672772"/>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52164" y="7491298"/>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52164" y="8309824"/>
            <a:ext cx="685990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553590" y="3457576"/>
            <a:ext cx="0" cy="5684837"/>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98166719"/>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1_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273b457-660a-447b-8cda-a4882ac44999">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C545855E87924DB3247990127315F1" ma:contentTypeVersion="6" ma:contentTypeDescription="Create a new document." ma:contentTypeScope="" ma:versionID="456c557502309b6cd128780b2ad0eaea">
  <xsd:schema xmlns:xsd="http://www.w3.org/2001/XMLSchema" xmlns:xs="http://www.w3.org/2001/XMLSchema" xmlns:p="http://schemas.microsoft.com/office/2006/metadata/properties" xmlns:ns2="c273b457-660a-447b-8cda-a4882ac44999" xmlns:ns3="69ac14c1-3af8-4a5e-bfe5-3d8625b3835a" targetNamespace="http://schemas.microsoft.com/office/2006/metadata/properties" ma:root="true" ma:fieldsID="40862ad8856acaa6978f9d8b4f259c90" ns2:_="" ns3:_="">
    <xsd:import namespace="c273b457-660a-447b-8cda-a4882ac44999"/>
    <xsd:import namespace="69ac14c1-3af8-4a5e-bfe5-3d8625b383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73b457-660a-447b-8cda-a4882ac449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ac14c1-3af8-4a5e-bfe5-3d8625b3835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A06612-E0A0-4547-BDC8-26AE191B79F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273b457-660a-447b-8cda-a4882ac44999"/>
    <ds:schemaRef ds:uri="http://www.w3.org/XML/1998/namespace"/>
    <ds:schemaRef ds:uri="http://purl.org/dc/dcmitype/"/>
  </ds:schemaRefs>
</ds:datastoreItem>
</file>

<file path=customXml/itemProps2.xml><?xml version="1.0" encoding="utf-8"?>
<ds:datastoreItem xmlns:ds="http://schemas.openxmlformats.org/officeDocument/2006/customXml" ds:itemID="{8D1CB5A8-7EA2-4955-8BA1-202EBEF117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73b457-660a-447b-8cda-a4882ac44999"/>
    <ds:schemaRef ds:uri="69ac14c1-3af8-4a5e-bfe5-3d8625b38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D8FBC5-04B0-435C-B902-1FBC103CD9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OptumPortrait</Template>
  <TotalTime>0</TotalTime>
  <Words>6326</Words>
  <Application>Microsoft Office PowerPoint</Application>
  <PresentationFormat>Custom</PresentationFormat>
  <Paragraphs>486</Paragraphs>
  <Slides>29</Slides>
  <Notes>29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29</vt:i4>
      </vt:variant>
    </vt:vector>
  </HeadingPairs>
  <TitlesOfParts>
    <vt:vector size="36" baseType="lpstr">
      <vt:lpstr>ＭＳ Ｐゴシック</vt:lpstr>
      <vt:lpstr>Arial</vt:lpstr>
      <vt:lpstr>Calibri</vt:lpstr>
      <vt:lpstr>Times New Roman</vt:lpstr>
      <vt:lpstr>Verdana</vt:lpstr>
      <vt:lpstr>OptumPortrait</vt:lpstr>
      <vt:lpstr>1_OptumPortrait</vt:lpstr>
      <vt:lpstr>Creating a Healthier Lifestyle</vt:lpstr>
      <vt:lpstr>The Program</vt:lpstr>
      <vt:lpstr>Learning Points</vt:lpstr>
      <vt:lpstr>Healthy Lifestyle</vt:lpstr>
      <vt:lpstr>Reduce Stress</vt:lpstr>
      <vt:lpstr>Stress Management</vt:lpstr>
      <vt:lpstr>Relaxation Techniques - Meditation</vt:lpstr>
      <vt:lpstr>Relaxation Techniques</vt:lpstr>
      <vt:lpstr>Reduce Stress: Make Your Action Plan</vt:lpstr>
      <vt:lpstr>A Good Night’s Rest</vt:lpstr>
      <vt:lpstr>Exercise</vt:lpstr>
      <vt:lpstr>Exercise</vt:lpstr>
      <vt:lpstr>Exercise - Make Your Action Plan</vt:lpstr>
      <vt:lpstr>Food and Nutrition: ChooseMyPlate</vt:lpstr>
      <vt:lpstr>Food and Nutrition</vt:lpstr>
      <vt:lpstr>Food and Nutrition - Make Your Action Plan</vt:lpstr>
      <vt:lpstr>Alcohol</vt:lpstr>
      <vt:lpstr>Alcohol - Make Your Action Plan</vt:lpstr>
      <vt:lpstr>Quit Smoking</vt:lpstr>
      <vt:lpstr>Quit Smoking</vt:lpstr>
      <vt:lpstr>Quit Smoking - Make Your Action Plan</vt:lpstr>
      <vt:lpstr>Eliminating Health Risks </vt:lpstr>
      <vt:lpstr>Make Your Action Plan</vt:lpstr>
      <vt:lpstr>About Professional Support</vt:lpstr>
      <vt:lpstr>Appendix B: Exercise Apps (for Veterans and Service Members) </vt:lpstr>
      <vt:lpstr>Appendix C: Food and Nutrition Apps</vt:lpstr>
      <vt:lpstr>Appendix D: Checklist for Alcohol Use Disorder</vt:lpstr>
      <vt:lpstr>Appendix E: Help Your Kids Avoid Drugs and Alcohol</vt:lpstr>
      <vt:lpstr>Appendix F: Methods of Quitting Smoking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Healthier Lifestyle</dc:title>
  <dc:creator/>
  <cp:lastModifiedBy/>
  <cp:revision>5</cp:revision>
  <dcterms:created xsi:type="dcterms:W3CDTF">2018-11-19T11:04:24Z</dcterms:created>
  <dcterms:modified xsi:type="dcterms:W3CDTF">2024-10-22T19:40:50Z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0x010100BFC545855E87924DB3247990127315F1</vt:lpwstr>
  </property>
  <property fmtid="{D5CDD505-2E9C-101B-9397-08002B2CF9AE}" pid="3" name="Order">
    <vt:r8>77100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ies>
</file>