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7"/>
  </p:notesMasterIdLst>
  <p:handoutMasterIdLst>
    <p:handoutMasterId r:id="rId28"/>
  </p:handoutMasterIdLst>
  <p:sldIdLst>
    <p:sldId id="280" r:id="rId5"/>
    <p:sldId id="284" r:id="rId6"/>
    <p:sldId id="286" r:id="rId7"/>
    <p:sldId id="288" r:id="rId8"/>
    <p:sldId id="290" r:id="rId9"/>
    <p:sldId id="292" r:id="rId10"/>
    <p:sldId id="294" r:id="rId11"/>
    <p:sldId id="296" r:id="rId12"/>
    <p:sldId id="298" r:id="rId13"/>
    <p:sldId id="300" r:id="rId14"/>
    <p:sldId id="302" r:id="rId15"/>
    <p:sldId id="304" r:id="rId16"/>
    <p:sldId id="306" r:id="rId17"/>
    <p:sldId id="308" r:id="rId18"/>
    <p:sldId id="310" r:id="rId19"/>
    <p:sldId id="312" r:id="rId20"/>
    <p:sldId id="314" r:id="rId21"/>
    <p:sldId id="316" r:id="rId22"/>
    <p:sldId id="317" r:id="rId23"/>
    <p:sldId id="319" r:id="rId24"/>
    <p:sldId id="307" r:id="rId25"/>
    <p:sldId id="321" r:id="rId26"/>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autoAdjust="0"/>
    <p:restoredTop sz="86477" autoAdjust="0"/>
  </p:normalViewPr>
  <p:slideViewPr>
    <p:cSldViewPr snapToGrid="0">
      <p:cViewPr varScale="1">
        <p:scale>
          <a:sx n="39" d="100"/>
          <a:sy n="39" d="100"/>
        </p:scale>
        <p:origin x="2160" y="56"/>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9/28/2020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9/28/2020</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63D21C3-7BC5-4F5A-B8AD-374599CDEE3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59000" y="696913"/>
            <a:ext cx="2692400" cy="3486150"/>
          </a:xfrm>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68DB20D-9723-43D3-B808-B1A2E71C7A26}"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2159000" y="696913"/>
            <a:ext cx="2692400" cy="3486150"/>
          </a:xfrm>
          <a:ln/>
        </p:spPr>
      </p:sp>
      <p:sp>
        <p:nvSpPr>
          <p:cNvPr id="716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168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767622E-F1E9-4F81-87D2-93FC5015F381}"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2159000" y="696913"/>
            <a:ext cx="2692400" cy="3486150"/>
          </a:xfrm>
          <a:ln/>
        </p:spPr>
      </p:sp>
      <p:sp>
        <p:nvSpPr>
          <p:cNvPr id="737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373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CB30D20-CBA9-4799-877C-33363979C6EA}"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2159000" y="696913"/>
            <a:ext cx="2692400" cy="3486150"/>
          </a:xfrm>
          <a:ln/>
        </p:spPr>
      </p:sp>
      <p:sp>
        <p:nvSpPr>
          <p:cNvPr id="757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578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F38987D-DE35-45E7-ABA0-99652535F3F4}"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2159000" y="696913"/>
            <a:ext cx="2692400" cy="3486150"/>
          </a:xfrm>
          <a:ln/>
        </p:spPr>
      </p:sp>
      <p:sp>
        <p:nvSpPr>
          <p:cNvPr id="778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782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4D1729-BB15-4D57-88E2-3F42BA45956D}"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2159000" y="696913"/>
            <a:ext cx="2692400" cy="3486150"/>
          </a:xfrm>
          <a:ln/>
        </p:spPr>
      </p:sp>
      <p:sp>
        <p:nvSpPr>
          <p:cNvPr id="798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987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CF473DA-19A1-4A0B-8D1D-F61417AB8C10}"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2159000" y="696913"/>
            <a:ext cx="2692400" cy="3486150"/>
          </a:xfrm>
          <a:ln/>
        </p:spPr>
      </p:sp>
      <p:sp>
        <p:nvSpPr>
          <p:cNvPr id="819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192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F03892A-06AD-4E09-A6A0-F1445EB91517}"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2159000" y="696913"/>
            <a:ext cx="2692400" cy="3486150"/>
          </a:xfrm>
          <a:ln/>
        </p:spPr>
      </p:sp>
      <p:sp>
        <p:nvSpPr>
          <p:cNvPr id="83971" name="Notes Placeholder 2"/>
          <p:cNvSpPr>
            <a:spLocks noGrp="1" noChangeArrowheads="1"/>
          </p:cNvSpPr>
          <p:nvPr>
            <p:ph type="body" idx="1"/>
          </p:nvPr>
        </p:nvSpPr>
        <p:spPr>
          <a:noFill/>
        </p:spPr>
        <p:txBody>
          <a:bodyPr/>
          <a:lstStyle/>
          <a:p>
            <a:endParaRPr lang="en-US" dirty="0"/>
          </a:p>
        </p:txBody>
      </p:sp>
      <p:sp>
        <p:nvSpPr>
          <p:cNvPr id="8397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92CEEF9-08BA-4A5F-A28E-46B4401C7A37}"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2159000" y="696913"/>
            <a:ext cx="2692400" cy="3486150"/>
          </a:xfrm>
          <a:ln/>
        </p:spPr>
      </p:sp>
      <p:sp>
        <p:nvSpPr>
          <p:cNvPr id="84995" name="Notes Placeholder 2"/>
          <p:cNvSpPr>
            <a:spLocks noGrp="1" noChangeArrowheads="1"/>
          </p:cNvSpPr>
          <p:nvPr>
            <p:ph type="body" idx="1"/>
          </p:nvPr>
        </p:nvSpPr>
        <p:spPr>
          <a:noFill/>
        </p:spPr>
        <p:txBody>
          <a:bodyPr/>
          <a:lstStyle/>
          <a:p>
            <a:endParaRPr lang="en-US" dirty="0"/>
          </a:p>
        </p:txBody>
      </p:sp>
      <p:sp>
        <p:nvSpPr>
          <p:cNvPr id="8499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CC272E7-100C-4731-8458-0560881A4B29}" type="slidenum">
              <a:rPr lang="en-US" altLang="en-US">
                <a:solidFill>
                  <a:srgbClr val="646D72"/>
                </a:solidFill>
                <a:latin typeface="Calibri" pitchFamily="34" charset="0"/>
              </a:rPr>
              <a:pPr algn="r" eaLnBrk="1" hangingPunct="1">
                <a:spcBef>
                  <a:spcPct val="0"/>
                </a:spcBef>
              </a:pPr>
              <a:t>19</a:t>
            </a:fld>
            <a:endParaRPr lang="en-US" altLang="en-US">
              <a:solidFill>
                <a:srgbClr val="646D72"/>
              </a:solidFill>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2159000" y="696913"/>
            <a:ext cx="2692400" cy="3486150"/>
          </a:xfrm>
          <a:ln/>
        </p:spPr>
      </p:sp>
      <p:sp>
        <p:nvSpPr>
          <p:cNvPr id="87043" name="Notes Placeholder 2"/>
          <p:cNvSpPr>
            <a:spLocks noGrp="1" noChangeArrowheads="1"/>
          </p:cNvSpPr>
          <p:nvPr>
            <p:ph type="body" idx="1"/>
          </p:nvPr>
        </p:nvSpPr>
        <p:spPr>
          <a:noFill/>
        </p:spPr>
        <p:txBody>
          <a:bodyPr/>
          <a:lstStyle/>
          <a:p>
            <a:endParaRPr lang="en-US" dirty="0"/>
          </a:p>
        </p:txBody>
      </p:sp>
      <p:sp>
        <p:nvSpPr>
          <p:cNvPr id="8704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BDE27BF-DA16-4F31-BF5F-3EE7524A6E73}" type="slidenum">
              <a:rPr lang="en-US" altLang="en-US">
                <a:solidFill>
                  <a:srgbClr val="646D72"/>
                </a:solidFill>
                <a:latin typeface="Calibri" pitchFamily="34" charset="0"/>
              </a:rPr>
              <a:pPr algn="r" eaLnBrk="1" hangingPunct="1">
                <a:spcBef>
                  <a:spcPct val="0"/>
                </a:spcBef>
              </a:pPr>
              <a:t>20</a:t>
            </a:fld>
            <a:endParaRPr lang="en-US" altLang="en-US">
              <a:solidFill>
                <a:srgbClr val="646D72"/>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59000" y="696913"/>
            <a:ext cx="26924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40D6800-B89E-40B0-B3BC-4878D965766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21</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258415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10"/>
          </p:nvPr>
        </p:nvSpPr>
        <p:spPr/>
        <p:txBody>
          <a:bodyPr/>
          <a:lstStyle/>
          <a:p>
            <a:fld id="{FB8132A0-C946-4BCE-B355-3FB5DF19E0D3}" type="slidenum">
              <a:rPr lang="en-US" smtClean="0"/>
              <a:pPr/>
              <a:t>22</a:t>
            </a:fld>
            <a:endParaRPr lang="en-US" dirty="0"/>
          </a:p>
        </p:txBody>
      </p:sp>
    </p:spTree>
    <p:extLst>
      <p:ext uri="{BB962C8B-B14F-4D97-AF65-F5344CB8AC3E}">
        <p14:creationId xmlns:p14="http://schemas.microsoft.com/office/powerpoint/2010/main" val="386803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50923F1-6C00-42F8-B02C-BF9AE0BDA074}"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9695747-FF4C-48BE-98D9-62FD8D55FE83}"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464F9CA-FE87-461C-8C31-94137CF7C1B3}"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59000" y="696913"/>
            <a:ext cx="26924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59000" y="696913"/>
            <a:ext cx="26924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B89F839-82DA-4E7B-99A4-00F269B9A654}"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C8893BC-5443-4278-BB8B-FF5AE08B7361}"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2159000" y="696913"/>
            <a:ext cx="2692400" cy="3486150"/>
          </a:xfrm>
          <a:ln/>
        </p:spPr>
      </p:sp>
      <p:sp>
        <p:nvSpPr>
          <p:cNvPr id="675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758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1E7F64A-93CB-4B64-95D8-8FEF8AEB3D9D}"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448466901"/>
      </p:ext>
    </p:extLst>
  </p:cSld>
  <p:clrMapOvr>
    <a:masterClrMapping/>
  </p:clrMapOvr>
  <p:extLst>
    <p:ext uri="{DCECCB84-F9BA-43D5-87BE-67443E8EF086}">
      <p15:sldGuideLst xmlns:p15="http://schemas.microsoft.com/office/powerpoint/2012/main">
        <p15:guide id="1" orient="horz" pos="1792">
          <p15:clr>
            <a:srgbClr val="FBAE40"/>
          </p15:clr>
        </p15:guide>
        <p15:guide id="2" pos="1888">
          <p15:clr>
            <a:srgbClr val="FBAE40"/>
          </p15:clr>
        </p15:guide>
        <p15:guide id="3" pos="475">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www.optum.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7"/>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50" r:id="rId3"/>
    <p:sldLayoutId id="2147483731" r:id="rId4"/>
    <p:sldLayoutId id="2147483749" r:id="rId5"/>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pa.org/helpcenter/stress.aspx" TargetMode="External"/><Relationship Id="rId7" Type="http://schemas.openxmlformats.org/officeDocument/2006/relationships/hyperlink" Target="https://www.nimh.nih.gov/health/publications/stress/index.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www.helpguide.org/articles/stress/relaxation-techniques-for-stress-relief.htm" TargetMode="External"/><Relationship Id="rId5" Type="http://schemas.openxmlformats.org/officeDocument/2006/relationships/hyperlink" Target="https://www.helpguide.org/articles/stress/stress-symptoms-signs-and-causes.htm" TargetMode="External"/><Relationship Id="rId4" Type="http://schemas.openxmlformats.org/officeDocument/2006/relationships/hyperlink" Target="https://www.apa.org/helpcenter/workplace-stress.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p:txBody>
          <a:bodyPr/>
          <a:lstStyle/>
          <a:p>
            <a:r>
              <a:rPr lang="en-US" altLang="en-US"/>
              <a:t>Get the Best of Stress</a:t>
            </a:r>
          </a:p>
        </p:txBody>
      </p:sp>
      <p:sp>
        <p:nvSpPr>
          <p:cNvPr id="5123" name="Rectangle 11"/>
          <p:cNvSpPr>
            <a:spLocks noGrp="1"/>
          </p:cNvSpPr>
          <p:nvPr>
            <p:ph type="body" sz="quarter" idx="10"/>
          </p:nvPr>
        </p:nvSpPr>
        <p:spPr>
          <a:xfrm>
            <a:off x="1035050" y="3436327"/>
            <a:ext cx="5029200" cy="369332"/>
          </a:xfrm>
        </p:spPr>
        <p:txBody>
          <a:bodyPr/>
          <a:lstStyle/>
          <a:p>
            <a:r>
              <a:rPr lang="en-US" altLang="en-US" dirty="0"/>
              <a:t>Workbook</a:t>
            </a:r>
          </a:p>
          <a:p>
            <a:endParaRPr lang="en-US" altLang="en-US" dirty="0"/>
          </a:p>
        </p:txBody>
      </p:sp>
    </p:spTree>
    <p:extLst>
      <p:ext uri="{BB962C8B-B14F-4D97-AF65-F5344CB8AC3E}">
        <p14:creationId xmlns:p14="http://schemas.microsoft.com/office/powerpoint/2010/main" val="2603613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pPr eaLnBrk="1" hangingPunct="1"/>
            <a:r>
              <a:rPr lang="en-US" altLang="en-US" dirty="0"/>
              <a:t>Change the Situation: </a:t>
            </a:r>
            <a:br>
              <a:rPr lang="en-US" altLang="en-US" dirty="0"/>
            </a:br>
            <a:r>
              <a:rPr lang="en-US" altLang="en-US" dirty="0"/>
              <a:t>Time Management</a:t>
            </a:r>
          </a:p>
        </p:txBody>
      </p:sp>
      <p:sp>
        <p:nvSpPr>
          <p:cNvPr id="25603" name="Text Box 6"/>
          <p:cNvSpPr txBox="1">
            <a:spLocks noChangeArrowheads="1"/>
          </p:cNvSpPr>
          <p:nvPr/>
        </p:nvSpPr>
        <p:spPr bwMode="auto">
          <a:xfrm>
            <a:off x="4026535" y="542036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1018824">
              <a:spcBef>
                <a:spcPct val="0"/>
              </a:spcBef>
              <a:buClrTx/>
              <a:buSzTx/>
            </a:pPr>
            <a:endParaRPr lang="en-US" altLang="en-US" sz="1300">
              <a:solidFill>
                <a:srgbClr val="646D72"/>
              </a:solidFill>
            </a:endParaRPr>
          </a:p>
        </p:txBody>
      </p:sp>
      <p:sp>
        <p:nvSpPr>
          <p:cNvPr id="25604" name="Text Placeholder 5"/>
          <p:cNvSpPr txBox="1">
            <a:spLocks/>
          </p:cNvSpPr>
          <p:nvPr/>
        </p:nvSpPr>
        <p:spPr bwMode="auto">
          <a:xfrm>
            <a:off x="460374" y="1970088"/>
            <a:ext cx="6851651" cy="125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Decide what is important and stop doing what is not.</a:t>
            </a:r>
          </a:p>
          <a:p>
            <a:r>
              <a:rPr lang="en-US" altLang="en-US" dirty="0"/>
              <a:t>Know what it is you want more time for.</a:t>
            </a:r>
          </a:p>
          <a:p>
            <a:r>
              <a:rPr lang="en-US" altLang="en-US" dirty="0"/>
              <a:t>Sharpen your awareness of time — and value yours.</a:t>
            </a:r>
          </a:p>
          <a:p>
            <a:endParaRPr lang="en-US" altLang="en-US" dirty="0"/>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1" name="Text Placeholder 10"/>
          <p:cNvSpPr txBox="1">
            <a:spLocks/>
          </p:cNvSpPr>
          <p:nvPr/>
        </p:nvSpPr>
        <p:spPr bwMode="auto">
          <a:xfrm>
            <a:off x="460374" y="5801435"/>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dirty="0">
                <a:solidFill>
                  <a:schemeClr val="bg1"/>
                </a:solidFill>
              </a:rPr>
              <a:t>Notes:</a:t>
            </a:r>
          </a:p>
        </p:txBody>
      </p:sp>
      <p:sp>
        <p:nvSpPr>
          <p:cNvPr id="12" name="Text Placeholder 12"/>
          <p:cNvSpPr txBox="1">
            <a:spLocks/>
          </p:cNvSpPr>
          <p:nvPr/>
        </p:nvSpPr>
        <p:spPr bwMode="auto">
          <a:xfrm>
            <a:off x="2106825" y="5801435"/>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Tree>
    <p:extLst>
      <p:ext uri="{BB962C8B-B14F-4D97-AF65-F5344CB8AC3E}">
        <p14:creationId xmlns:p14="http://schemas.microsoft.com/office/powerpoint/2010/main" val="183309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pPr eaLnBrk="1" hangingPunct="1"/>
            <a:r>
              <a:rPr lang="en-US" altLang="en-US"/>
              <a:t>Change the Situation: Communication Skills</a:t>
            </a:r>
          </a:p>
        </p:txBody>
      </p:sp>
      <p:sp>
        <p:nvSpPr>
          <p:cNvPr id="27654" name="Rounded Rectangle 8"/>
          <p:cNvSpPr>
            <a:spLocks noChangeArrowheads="1"/>
          </p:cNvSpPr>
          <p:nvPr/>
        </p:nvSpPr>
        <p:spPr bwMode="auto">
          <a:xfrm>
            <a:off x="460375" y="2780029"/>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600" b="1">
                <a:solidFill>
                  <a:schemeClr val="bg1"/>
                </a:solidFill>
              </a:rPr>
              <a:t>Share</a:t>
            </a:r>
            <a:endParaRPr lang="en-AU" altLang="en-US" sz="1600">
              <a:solidFill>
                <a:schemeClr val="bg1"/>
              </a:solidFill>
            </a:endParaRPr>
          </a:p>
        </p:txBody>
      </p:sp>
      <p:sp>
        <p:nvSpPr>
          <p:cNvPr id="27655" name="Title 1"/>
          <p:cNvSpPr>
            <a:spLocks/>
          </p:cNvSpPr>
          <p:nvPr/>
        </p:nvSpPr>
        <p:spPr bwMode="auto">
          <a:xfrm>
            <a:off x="460375" y="1970088"/>
            <a:ext cx="686583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Stress and anxiety can result when there is conflict or communication isn’t clear.</a:t>
            </a:r>
          </a:p>
        </p:txBody>
      </p:sp>
      <p:sp>
        <p:nvSpPr>
          <p:cNvPr id="27656" name="Rounded Rectangle 8"/>
          <p:cNvSpPr>
            <a:spLocks noChangeArrowheads="1"/>
          </p:cNvSpPr>
          <p:nvPr/>
        </p:nvSpPr>
        <p:spPr bwMode="auto">
          <a:xfrm>
            <a:off x="3893291" y="2780029"/>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600" b="1">
                <a:solidFill>
                  <a:schemeClr val="bg1"/>
                </a:solidFill>
              </a:rPr>
              <a:t>Acknowledge</a:t>
            </a:r>
            <a:endParaRPr lang="en-AU" altLang="en-US" sz="1600">
              <a:solidFill>
                <a:schemeClr val="bg1"/>
              </a:solidFill>
            </a:endParaRPr>
          </a:p>
        </p:txBody>
      </p:sp>
      <p:sp>
        <p:nvSpPr>
          <p:cNvPr id="27658" name="Rounded Rectangle 8"/>
          <p:cNvSpPr>
            <a:spLocks noChangeArrowheads="1"/>
          </p:cNvSpPr>
          <p:nvPr/>
        </p:nvSpPr>
        <p:spPr bwMode="auto">
          <a:xfrm>
            <a:off x="460375" y="3686334"/>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600" b="1" dirty="0">
                <a:solidFill>
                  <a:schemeClr val="bg1"/>
                </a:solidFill>
              </a:rPr>
              <a:t>Problem Solve</a:t>
            </a:r>
            <a:endParaRPr lang="en-AU" altLang="en-US" sz="1600" dirty="0">
              <a:solidFill>
                <a:schemeClr val="bg1"/>
              </a:solidFill>
            </a:endParaRPr>
          </a:p>
        </p:txBody>
      </p:sp>
      <p:sp>
        <p:nvSpPr>
          <p:cNvPr id="27659" name="Rounded Rectangle 8"/>
          <p:cNvSpPr>
            <a:spLocks noChangeArrowheads="1"/>
          </p:cNvSpPr>
          <p:nvPr/>
        </p:nvSpPr>
        <p:spPr bwMode="auto">
          <a:xfrm>
            <a:off x="3893291" y="3686334"/>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600" b="1">
                <a:solidFill>
                  <a:schemeClr val="bg1"/>
                </a:solidFill>
              </a:rPr>
              <a:t>Solutions</a:t>
            </a:r>
            <a:endParaRPr lang="en-AU" altLang="en-US" sz="1600">
              <a:solidFill>
                <a:schemeClr val="bg1"/>
              </a:solidFill>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6" name="Text Placeholder 10"/>
          <p:cNvSpPr txBox="1">
            <a:spLocks/>
          </p:cNvSpPr>
          <p:nvPr/>
        </p:nvSpPr>
        <p:spPr bwMode="auto">
          <a:xfrm>
            <a:off x="460374" y="5801435"/>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17" name="Text Placeholder 12"/>
          <p:cNvSpPr txBox="1">
            <a:spLocks/>
          </p:cNvSpPr>
          <p:nvPr/>
        </p:nvSpPr>
        <p:spPr bwMode="auto">
          <a:xfrm>
            <a:off x="2106825" y="5801435"/>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18" name="AutoShape 10"/>
          <p:cNvSpPr>
            <a:spLocks noChangeArrowheads="1"/>
          </p:cNvSpPr>
          <p:nvPr/>
        </p:nvSpPr>
        <p:spPr bwMode="auto">
          <a:xfrm rot="5400000">
            <a:off x="3381295" y="2871469"/>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3100">
              <a:solidFill>
                <a:srgbClr val="646D72"/>
              </a:solidFill>
            </a:endParaRPr>
          </a:p>
        </p:txBody>
      </p:sp>
      <p:sp>
        <p:nvSpPr>
          <p:cNvPr id="19" name="AutoShape 10"/>
          <p:cNvSpPr>
            <a:spLocks noChangeArrowheads="1"/>
          </p:cNvSpPr>
          <p:nvPr/>
        </p:nvSpPr>
        <p:spPr bwMode="auto">
          <a:xfrm rot="5400000">
            <a:off x="3381295" y="3777774"/>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3100">
              <a:solidFill>
                <a:srgbClr val="646D72"/>
              </a:solidFill>
            </a:endParaRPr>
          </a:p>
        </p:txBody>
      </p:sp>
    </p:spTree>
    <p:extLst>
      <p:ext uri="{BB962C8B-B14F-4D97-AF65-F5344CB8AC3E}">
        <p14:creationId xmlns:p14="http://schemas.microsoft.com/office/powerpoint/2010/main" val="2406732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pPr eaLnBrk="1" hangingPunct="1"/>
            <a:r>
              <a:rPr lang="en-US" altLang="en-US"/>
              <a:t>Change the Situation:</a:t>
            </a:r>
            <a:br>
              <a:rPr lang="en-US" altLang="en-US"/>
            </a:br>
            <a:r>
              <a:rPr lang="en-US" altLang="en-US"/>
              <a:t>Communication Skills</a:t>
            </a:r>
          </a:p>
        </p:txBody>
      </p:sp>
      <p:sp>
        <p:nvSpPr>
          <p:cNvPr id="29701" name="Title 1"/>
          <p:cNvSpPr>
            <a:spLocks/>
          </p:cNvSpPr>
          <p:nvPr/>
        </p:nvSpPr>
        <p:spPr bwMode="auto">
          <a:xfrm>
            <a:off x="460374" y="2846706"/>
            <a:ext cx="2134023" cy="101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dirty="0">
                <a:solidFill>
                  <a:srgbClr val="646D72"/>
                </a:solidFill>
                <a:latin typeface="Arial" charset="0"/>
                <a:ea typeface="ＭＳ Ｐゴシック" pitchFamily="34" charset="-128"/>
                <a:cs typeface="Times New Roman" pitchFamily="18" charset="0"/>
              </a:rPr>
              <a:t>In conflict, determine who owns the problem, and use appropriate communication skills.</a:t>
            </a:r>
          </a:p>
        </p:txBody>
      </p:sp>
      <p:sp>
        <p:nvSpPr>
          <p:cNvPr id="29702" name="Text Placeholder 19"/>
          <p:cNvSpPr txBox="1">
            <a:spLocks/>
          </p:cNvSpPr>
          <p:nvPr/>
        </p:nvSpPr>
        <p:spPr bwMode="auto">
          <a:xfrm>
            <a:off x="2698750" y="1973581"/>
            <a:ext cx="2108623" cy="2762568"/>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916942" rIns="101882"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They own</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I own</a:t>
            </a:r>
          </a:p>
          <a:p>
            <a:pPr marL="285750" lvl="1">
              <a:spcBef>
                <a:spcPct val="0"/>
              </a:spcBef>
              <a:spcAft>
                <a:spcPts val="669"/>
              </a:spcAft>
              <a:buClr>
                <a:schemeClr val="accent1"/>
              </a:buClr>
              <a:buSzTx/>
              <a:buFont typeface="Arial" panose="020B0604020202020204" pitchFamily="34" charset="0"/>
              <a:buChar char="•"/>
            </a:pPr>
            <a:r>
              <a:rPr lang="en-US" altLang="en-US" sz="1600" dirty="0">
                <a:solidFill>
                  <a:srgbClr val="646D72"/>
                </a:solidFill>
                <a:cs typeface="Times New Roman" pitchFamily="18" charset="0"/>
              </a:rPr>
              <a:t>We both own</a:t>
            </a:r>
          </a:p>
        </p:txBody>
      </p:sp>
      <p:sp>
        <p:nvSpPr>
          <p:cNvPr id="29703" name="Text Placeholder 18"/>
          <p:cNvSpPr txBox="1">
            <a:spLocks/>
          </p:cNvSpPr>
          <p:nvPr/>
        </p:nvSpPr>
        <p:spPr bwMode="auto">
          <a:xfrm>
            <a:off x="2698750" y="1970088"/>
            <a:ext cx="2108623" cy="688023"/>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Who Owns:</a:t>
            </a:r>
          </a:p>
        </p:txBody>
      </p:sp>
      <p:sp>
        <p:nvSpPr>
          <p:cNvPr id="19" name="Text Placeholder 19"/>
          <p:cNvSpPr txBox="1">
            <a:spLocks/>
          </p:cNvSpPr>
          <p:nvPr/>
        </p:nvSpPr>
        <p:spPr bwMode="auto">
          <a:xfrm>
            <a:off x="5030471" y="1980566"/>
            <a:ext cx="2250758" cy="2755583"/>
          </a:xfrm>
          <a:prstGeom prst="rect">
            <a:avLst/>
          </a:prstGeom>
          <a:noFill/>
          <a:ln w="12700">
            <a:solidFill>
              <a:schemeClr val="bg2"/>
            </a:solidFill>
            <a:miter lim="800000"/>
            <a:headEnd/>
            <a:tailEnd/>
          </a:ln>
        </p:spPr>
        <p:txBody>
          <a:bodyPr lIns="101882" tIns="916942" rIns="101882" bIns="0"/>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indent="-285750" defTabSz="1018879" eaLnBrk="1" hangingPunct="1">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Active listening</a:t>
            </a:r>
          </a:p>
          <a:p>
            <a:pPr marL="285750" lvl="1" indent="-285750" defTabSz="1018879" eaLnBrk="1" hangingPunct="1">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“I” messages</a:t>
            </a:r>
          </a:p>
          <a:p>
            <a:pPr marL="285750" lvl="1" indent="-285750" defTabSz="1018879" eaLnBrk="1" hangingPunct="1">
              <a:spcAft>
                <a:spcPts val="669"/>
              </a:spcAft>
              <a:buClr>
                <a:schemeClr val="accent1"/>
              </a:buClr>
              <a:buFont typeface="Arial" panose="020B0604020202020204" pitchFamily="34" charset="0"/>
              <a:buChar char="•"/>
              <a:defRPr/>
            </a:pPr>
            <a:r>
              <a:rPr lang="en-US" sz="1600" dirty="0">
                <a:solidFill>
                  <a:srgbClr val="646D72"/>
                </a:solidFill>
                <a:latin typeface="Arial" charset="0"/>
                <a:ea typeface="ＭＳ Ｐゴシック" pitchFamily="34" charset="-128"/>
                <a:cs typeface="Times New Roman" pitchFamily="18" charset="0"/>
              </a:rPr>
              <a:t>Problem-solving/ Negotiation</a:t>
            </a:r>
          </a:p>
        </p:txBody>
      </p:sp>
      <p:sp>
        <p:nvSpPr>
          <p:cNvPr id="29705" name="Text Placeholder 18"/>
          <p:cNvSpPr txBox="1">
            <a:spLocks/>
          </p:cNvSpPr>
          <p:nvPr/>
        </p:nvSpPr>
        <p:spPr bwMode="auto">
          <a:xfrm>
            <a:off x="5030471" y="1980565"/>
            <a:ext cx="2250758" cy="684530"/>
          </a:xfrm>
          <a:prstGeom prst="rect">
            <a:avLst/>
          </a:prstGeom>
          <a:solidFill>
            <a:schemeClr val="bg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Skills:</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5" name="Text Placeholder 10"/>
          <p:cNvSpPr txBox="1">
            <a:spLocks/>
          </p:cNvSpPr>
          <p:nvPr/>
        </p:nvSpPr>
        <p:spPr bwMode="auto">
          <a:xfrm>
            <a:off x="460374" y="5801435"/>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dirty="0">
                <a:solidFill>
                  <a:schemeClr val="bg1"/>
                </a:solidFill>
              </a:rPr>
              <a:t>Notes:</a:t>
            </a:r>
          </a:p>
        </p:txBody>
      </p:sp>
      <p:sp>
        <p:nvSpPr>
          <p:cNvPr id="16" name="Text Placeholder 12"/>
          <p:cNvSpPr txBox="1">
            <a:spLocks/>
          </p:cNvSpPr>
          <p:nvPr/>
        </p:nvSpPr>
        <p:spPr bwMode="auto">
          <a:xfrm>
            <a:off x="2106825" y="5801435"/>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Tree>
    <p:extLst>
      <p:ext uri="{BB962C8B-B14F-4D97-AF65-F5344CB8AC3E}">
        <p14:creationId xmlns:p14="http://schemas.microsoft.com/office/powerpoint/2010/main" val="3726887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5"/>
          <p:cNvSpPr txBox="1">
            <a:spLocks/>
          </p:cNvSpPr>
          <p:nvPr/>
        </p:nvSpPr>
        <p:spPr bwMode="auto">
          <a:xfrm>
            <a:off x="460375" y="1970088"/>
            <a:ext cx="6851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You can reduce stress by changing your outlook on a situation:</a:t>
            </a:r>
          </a:p>
        </p:txBody>
      </p:sp>
      <p:sp>
        <p:nvSpPr>
          <p:cNvPr id="31749" name="AutoShape 10"/>
          <p:cNvSpPr>
            <a:spLocks noChangeArrowheads="1"/>
          </p:cNvSpPr>
          <p:nvPr/>
        </p:nvSpPr>
        <p:spPr bwMode="auto">
          <a:xfrm rot="5400000">
            <a:off x="3360658" y="2645331"/>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1400">
              <a:solidFill>
                <a:srgbClr val="646D72"/>
              </a:solidFill>
            </a:endParaRPr>
          </a:p>
        </p:txBody>
      </p:sp>
      <p:sp>
        <p:nvSpPr>
          <p:cNvPr id="31750" name="Rounded Rectangle 8"/>
          <p:cNvSpPr>
            <a:spLocks noChangeArrowheads="1"/>
          </p:cNvSpPr>
          <p:nvPr/>
        </p:nvSpPr>
        <p:spPr bwMode="auto">
          <a:xfrm>
            <a:off x="460375" y="2553891"/>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dirty="0">
                <a:solidFill>
                  <a:schemeClr val="bg1"/>
                </a:solidFill>
              </a:rPr>
              <a:t>“It’s overwhelming.”</a:t>
            </a:r>
            <a:endParaRPr lang="en-AU" altLang="en-US" sz="1400" dirty="0">
              <a:solidFill>
                <a:schemeClr val="bg1"/>
              </a:solidFill>
            </a:endParaRPr>
          </a:p>
        </p:txBody>
      </p:sp>
      <p:sp>
        <p:nvSpPr>
          <p:cNvPr id="31751" name="Rounded Rectangle 8"/>
          <p:cNvSpPr>
            <a:spLocks noChangeArrowheads="1"/>
          </p:cNvSpPr>
          <p:nvPr/>
        </p:nvSpPr>
        <p:spPr bwMode="auto">
          <a:xfrm>
            <a:off x="3886200" y="2553891"/>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dirty="0">
                <a:solidFill>
                  <a:schemeClr val="bg1"/>
                </a:solidFill>
              </a:rPr>
              <a:t>“I’ll take it step by step.”</a:t>
            </a:r>
            <a:endParaRPr lang="en-AU" altLang="en-US" sz="1400" dirty="0">
              <a:solidFill>
                <a:schemeClr val="bg1"/>
              </a:solidFill>
            </a:endParaRPr>
          </a:p>
        </p:txBody>
      </p:sp>
      <p:sp>
        <p:nvSpPr>
          <p:cNvPr id="31752" name="Rounded Rectangle 8"/>
          <p:cNvSpPr>
            <a:spLocks noChangeArrowheads="1"/>
          </p:cNvSpPr>
          <p:nvPr/>
        </p:nvSpPr>
        <p:spPr bwMode="auto">
          <a:xfrm>
            <a:off x="460375" y="3259376"/>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a:solidFill>
                  <a:schemeClr val="bg1"/>
                </a:solidFill>
              </a:rPr>
              <a:t>“Here we go again.”</a:t>
            </a:r>
            <a:endParaRPr lang="en-AU" altLang="en-US" sz="1400">
              <a:solidFill>
                <a:schemeClr val="bg1"/>
              </a:solidFill>
            </a:endParaRPr>
          </a:p>
        </p:txBody>
      </p:sp>
      <p:sp>
        <p:nvSpPr>
          <p:cNvPr id="31753" name="Rounded Rectangle 8"/>
          <p:cNvSpPr>
            <a:spLocks noChangeArrowheads="1"/>
          </p:cNvSpPr>
          <p:nvPr/>
        </p:nvSpPr>
        <p:spPr bwMode="auto">
          <a:xfrm>
            <a:off x="3886200" y="3259376"/>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a:solidFill>
                  <a:schemeClr val="bg1"/>
                </a:solidFill>
              </a:rPr>
              <a:t>“This time things </a:t>
            </a:r>
            <a:br>
              <a:rPr lang="en-AU" altLang="en-US" sz="1400" b="1">
                <a:solidFill>
                  <a:schemeClr val="bg1"/>
                </a:solidFill>
              </a:rPr>
            </a:br>
            <a:r>
              <a:rPr lang="en-AU" altLang="en-US" sz="1400" b="1">
                <a:solidFill>
                  <a:schemeClr val="bg1"/>
                </a:solidFill>
              </a:rPr>
              <a:t>can be different.”</a:t>
            </a:r>
            <a:endParaRPr lang="en-AU" altLang="en-US" sz="1400">
              <a:solidFill>
                <a:schemeClr val="bg1"/>
              </a:solidFill>
            </a:endParaRPr>
          </a:p>
        </p:txBody>
      </p:sp>
      <p:sp>
        <p:nvSpPr>
          <p:cNvPr id="31754" name="Rounded Rectangle 8"/>
          <p:cNvSpPr>
            <a:spLocks noChangeArrowheads="1"/>
          </p:cNvSpPr>
          <p:nvPr/>
        </p:nvSpPr>
        <p:spPr bwMode="auto">
          <a:xfrm>
            <a:off x="460375" y="3964861"/>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a:solidFill>
                  <a:schemeClr val="bg1"/>
                </a:solidFill>
              </a:rPr>
              <a:t>“This won’t work.”</a:t>
            </a:r>
            <a:endParaRPr lang="en-AU" altLang="en-US" sz="1400">
              <a:solidFill>
                <a:schemeClr val="bg1"/>
              </a:solidFill>
            </a:endParaRPr>
          </a:p>
        </p:txBody>
      </p:sp>
      <p:sp>
        <p:nvSpPr>
          <p:cNvPr id="31755" name="Rounded Rectangle 8"/>
          <p:cNvSpPr>
            <a:spLocks noChangeArrowheads="1"/>
          </p:cNvSpPr>
          <p:nvPr/>
        </p:nvSpPr>
        <p:spPr bwMode="auto">
          <a:xfrm>
            <a:off x="3886200" y="3964861"/>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a:solidFill>
                  <a:schemeClr val="bg1"/>
                </a:solidFill>
              </a:rPr>
              <a:t>“I’ll give it another try.”</a:t>
            </a:r>
            <a:endParaRPr lang="en-AU" altLang="en-US" sz="1400">
              <a:solidFill>
                <a:schemeClr val="bg1"/>
              </a:solidFill>
            </a:endParaRPr>
          </a:p>
        </p:txBody>
      </p:sp>
      <p:sp>
        <p:nvSpPr>
          <p:cNvPr id="31756" name="Rounded Rectangle 8"/>
          <p:cNvSpPr>
            <a:spLocks noChangeArrowheads="1"/>
          </p:cNvSpPr>
          <p:nvPr/>
        </p:nvSpPr>
        <p:spPr bwMode="auto">
          <a:xfrm>
            <a:off x="460375" y="4670346"/>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a:solidFill>
                  <a:schemeClr val="bg1"/>
                </a:solidFill>
              </a:rPr>
              <a:t>“I should help out in my child’s classroom.”</a:t>
            </a:r>
            <a:endParaRPr lang="en-AU" altLang="en-US" sz="1400">
              <a:solidFill>
                <a:schemeClr val="bg1"/>
              </a:solidFill>
            </a:endParaRPr>
          </a:p>
        </p:txBody>
      </p:sp>
      <p:sp>
        <p:nvSpPr>
          <p:cNvPr id="31757" name="Rounded Rectangle 8"/>
          <p:cNvSpPr>
            <a:spLocks noChangeArrowheads="1"/>
          </p:cNvSpPr>
          <p:nvPr/>
        </p:nvSpPr>
        <p:spPr bwMode="auto">
          <a:xfrm>
            <a:off x="3886200" y="4670346"/>
            <a:ext cx="2743200" cy="548640"/>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0941" tIns="50941" rIns="50941"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400" b="1" dirty="0">
                <a:solidFill>
                  <a:schemeClr val="bg1"/>
                </a:solidFill>
              </a:rPr>
              <a:t>“It’s okay to say ‘no’ sometimes.”</a:t>
            </a:r>
            <a:endParaRPr lang="en-AU" altLang="en-US" sz="1400" dirty="0">
              <a:solidFill>
                <a:schemeClr val="bg1"/>
              </a:solidFill>
            </a:endParaRPr>
          </a:p>
        </p:txBody>
      </p:sp>
      <p:sp>
        <p:nvSpPr>
          <p:cNvPr id="31758" name="AutoShape 10"/>
          <p:cNvSpPr>
            <a:spLocks noChangeArrowheads="1"/>
          </p:cNvSpPr>
          <p:nvPr/>
        </p:nvSpPr>
        <p:spPr bwMode="auto">
          <a:xfrm rot="5400000">
            <a:off x="3360658" y="3350816"/>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1400">
              <a:solidFill>
                <a:srgbClr val="646D72"/>
              </a:solidFill>
            </a:endParaRPr>
          </a:p>
        </p:txBody>
      </p:sp>
      <p:sp>
        <p:nvSpPr>
          <p:cNvPr id="31759" name="AutoShape 10"/>
          <p:cNvSpPr>
            <a:spLocks noChangeArrowheads="1"/>
          </p:cNvSpPr>
          <p:nvPr/>
        </p:nvSpPr>
        <p:spPr bwMode="auto">
          <a:xfrm rot="5400000">
            <a:off x="3360658" y="4056301"/>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1400">
              <a:solidFill>
                <a:srgbClr val="646D72"/>
              </a:solidFill>
            </a:endParaRPr>
          </a:p>
        </p:txBody>
      </p:sp>
      <p:sp>
        <p:nvSpPr>
          <p:cNvPr id="31760" name="AutoShape 10"/>
          <p:cNvSpPr>
            <a:spLocks noChangeArrowheads="1"/>
          </p:cNvSpPr>
          <p:nvPr/>
        </p:nvSpPr>
        <p:spPr bwMode="auto">
          <a:xfrm rot="5400000">
            <a:off x="3360658" y="4761786"/>
            <a:ext cx="368458" cy="365760"/>
          </a:xfrm>
          <a:prstGeom prst="flowChartExtra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lIns="101882" tIns="50941" rIns="101882" bIns="50941"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Tx/>
              <a:buSzTx/>
            </a:pPr>
            <a:endParaRPr lang="en-US" altLang="en-US" sz="1400">
              <a:solidFill>
                <a:srgbClr val="646D72"/>
              </a:solidFill>
            </a:endParaRPr>
          </a:p>
        </p:txBody>
      </p:sp>
      <p:sp>
        <p:nvSpPr>
          <p:cNvPr id="2" name="Title 1"/>
          <p:cNvSpPr>
            <a:spLocks noGrp="1"/>
          </p:cNvSpPr>
          <p:nvPr>
            <p:ph type="title"/>
          </p:nvPr>
        </p:nvSpPr>
        <p:spPr/>
        <p:txBody>
          <a:bodyPr/>
          <a:lstStyle/>
          <a:p>
            <a:r>
              <a:rPr lang="en-US" dirty="0"/>
              <a:t>Change Your Thoughts Strategy: Rewrite Self-Talk</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23" name="Text Placeholder 10"/>
          <p:cNvSpPr txBox="1">
            <a:spLocks/>
          </p:cNvSpPr>
          <p:nvPr/>
        </p:nvSpPr>
        <p:spPr bwMode="auto">
          <a:xfrm>
            <a:off x="460374" y="5801435"/>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24" name="Text Placeholder 12"/>
          <p:cNvSpPr txBox="1">
            <a:spLocks/>
          </p:cNvSpPr>
          <p:nvPr/>
        </p:nvSpPr>
        <p:spPr bwMode="auto">
          <a:xfrm>
            <a:off x="2106825" y="5801435"/>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Tree>
    <p:extLst>
      <p:ext uri="{BB962C8B-B14F-4D97-AF65-F5344CB8AC3E}">
        <p14:creationId xmlns:p14="http://schemas.microsoft.com/office/powerpoint/2010/main" val="427836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5"/>
          <p:cNvSpPr txBox="1">
            <a:spLocks/>
          </p:cNvSpPr>
          <p:nvPr/>
        </p:nvSpPr>
        <p:spPr bwMode="auto">
          <a:xfrm>
            <a:off x="460376" y="1970088"/>
            <a:ext cx="685165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Revise unspoken rules and regulations:</a:t>
            </a:r>
          </a:p>
          <a:p>
            <a:pPr marL="342900" lvl="1" indent="-342900">
              <a:buFont typeface="+mj-lt"/>
              <a:buAutoNum type="arabicPeriod"/>
            </a:pPr>
            <a:r>
              <a:rPr lang="en-US" altLang="en-US" dirty="0"/>
              <a:t>I can’t stand …</a:t>
            </a:r>
          </a:p>
          <a:p>
            <a:pPr marL="342900" lvl="1" indent="-342900">
              <a:buFont typeface="+mj-lt"/>
              <a:buAutoNum type="arabicPeriod"/>
            </a:pPr>
            <a:r>
              <a:rPr lang="en-US" altLang="en-US" dirty="0"/>
              <a:t>I have to be …</a:t>
            </a:r>
          </a:p>
          <a:p>
            <a:pPr marL="342900" lvl="1" indent="-342900">
              <a:buFont typeface="+mj-lt"/>
              <a:buAutoNum type="arabicPeriod"/>
            </a:pPr>
            <a:r>
              <a:rPr lang="en-US" altLang="en-US" dirty="0"/>
              <a:t>People should be …</a:t>
            </a:r>
          </a:p>
          <a:p>
            <a:pPr marL="342900" lvl="1" indent="-342900">
              <a:buFont typeface="+mj-lt"/>
              <a:buAutoNum type="arabicPeriod"/>
            </a:pPr>
            <a:r>
              <a:rPr lang="en-US" altLang="en-US" dirty="0"/>
              <a:t>It’s always or never …</a:t>
            </a:r>
          </a:p>
          <a:p>
            <a:endParaRPr lang="en-US" altLang="en-US" dirty="0"/>
          </a:p>
          <a:p>
            <a:endParaRPr lang="en-US" altLang="en-US" dirty="0"/>
          </a:p>
          <a:p>
            <a:r>
              <a:rPr lang="en-US" altLang="en-US" dirty="0"/>
              <a:t>Learn to reframe the situation in a positive light.</a:t>
            </a:r>
          </a:p>
          <a:p>
            <a:endParaRPr lang="en-US" altLang="en-US" dirty="0"/>
          </a:p>
          <a:p>
            <a:endParaRPr lang="en-US" altLang="en-US" dirty="0"/>
          </a:p>
          <a:p>
            <a:endParaRPr lang="en-US" altLang="en-US" dirty="0"/>
          </a:p>
          <a:p>
            <a:endParaRPr lang="en-US" altLang="en-US" dirty="0"/>
          </a:p>
          <a:p>
            <a:r>
              <a:rPr lang="en-US" altLang="en-US" dirty="0"/>
              <a:t>Stop worrying; focus on what you can control.</a:t>
            </a:r>
          </a:p>
        </p:txBody>
      </p:sp>
      <p:sp>
        <p:nvSpPr>
          <p:cNvPr id="2" name="Title 1"/>
          <p:cNvSpPr>
            <a:spLocks noGrp="1"/>
          </p:cNvSpPr>
          <p:nvPr>
            <p:ph type="title"/>
          </p:nvPr>
        </p:nvSpPr>
        <p:spPr/>
        <p:txBody>
          <a:bodyPr/>
          <a:lstStyle/>
          <a:p>
            <a:r>
              <a:rPr lang="en-US" dirty="0"/>
              <a:t>Change Your Thoughts Strategy: Rewrite Self-Talk</a:t>
            </a:r>
          </a:p>
        </p:txBody>
      </p:sp>
      <p:sp>
        <p:nvSpPr>
          <p:cNvPr id="9" name="Footer Placeholder 8"/>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996492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altLang="en-US"/>
              <a:t>Change Your Response</a:t>
            </a:r>
          </a:p>
        </p:txBody>
      </p:sp>
      <p:sp>
        <p:nvSpPr>
          <p:cNvPr id="35843" name="Text Placeholder 5"/>
          <p:cNvSpPr txBox="1">
            <a:spLocks/>
          </p:cNvSpPr>
          <p:nvPr/>
        </p:nvSpPr>
        <p:spPr bwMode="auto">
          <a:xfrm>
            <a:off x="460376" y="1970088"/>
            <a:ext cx="6851650" cy="439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Learn relaxation techniques.</a:t>
            </a:r>
          </a:p>
          <a:p>
            <a:endParaRPr lang="en-US" altLang="en-US" dirty="0"/>
          </a:p>
          <a:p>
            <a:r>
              <a:rPr lang="en-US" altLang="en-US" dirty="0"/>
              <a:t>Practice visualization.</a:t>
            </a:r>
          </a:p>
          <a:p>
            <a:endParaRPr lang="en-US" altLang="en-US" dirty="0"/>
          </a:p>
          <a:p>
            <a:r>
              <a:rPr lang="en-US" altLang="en-US" dirty="0"/>
              <a:t>Become stress-hardy by:</a:t>
            </a:r>
          </a:p>
          <a:p>
            <a:r>
              <a:rPr lang="en-US" altLang="en-US" dirty="0"/>
              <a:t>	</a:t>
            </a:r>
          </a:p>
          <a:p>
            <a:pPr lvl="1"/>
            <a:r>
              <a:rPr lang="en-US" altLang="en-US" dirty="0"/>
              <a:t>Challenge</a:t>
            </a:r>
          </a:p>
          <a:p>
            <a:pPr lvl="1"/>
            <a:endParaRPr lang="en-US" altLang="en-US" dirty="0"/>
          </a:p>
          <a:p>
            <a:pPr lvl="1"/>
            <a:r>
              <a:rPr lang="en-US" altLang="en-US" dirty="0"/>
              <a:t>Commitment</a:t>
            </a:r>
          </a:p>
          <a:p>
            <a:endParaRPr lang="en-US" altLang="en-US" dirty="0"/>
          </a:p>
          <a:p>
            <a:pPr lvl="1"/>
            <a:r>
              <a:rPr lang="en-US" altLang="en-US" dirty="0"/>
              <a:t>Control</a:t>
            </a:r>
          </a:p>
          <a:p>
            <a:endParaRPr lang="en-US" altLang="en-US" dirty="0"/>
          </a:p>
          <a:p>
            <a:r>
              <a:rPr lang="en-US" altLang="en-US" dirty="0"/>
              <a:t>Maintain your physical reserves.</a:t>
            </a:r>
          </a:p>
        </p:txBody>
      </p:sp>
      <p:sp>
        <p:nvSpPr>
          <p:cNvPr id="6" name="Footer Placeholder 5"/>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26255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a:xfrm>
            <a:off x="752475" y="1012380"/>
            <a:ext cx="4114800" cy="276999"/>
          </a:xfrm>
        </p:spPr>
        <p:txBody>
          <a:bodyPr/>
          <a:lstStyle/>
          <a:p>
            <a:r>
              <a:rPr lang="en-US" altLang="en-US" dirty="0"/>
              <a:t>Stress Management Skills</a:t>
            </a:r>
          </a:p>
        </p:txBody>
      </p:sp>
      <p:sp>
        <p:nvSpPr>
          <p:cNvPr id="37891" name="Text Placeholder 5"/>
          <p:cNvSpPr txBox="1">
            <a:spLocks/>
          </p:cNvSpPr>
          <p:nvPr/>
        </p:nvSpPr>
        <p:spPr bwMode="auto">
          <a:xfrm>
            <a:off x="460375" y="1970088"/>
            <a:ext cx="6851650" cy="159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Control distractions that waste time and disrupt your flow.</a:t>
            </a:r>
          </a:p>
          <a:p>
            <a:pPr lvl="1"/>
            <a:r>
              <a:rPr lang="en-US" altLang="en-US" dirty="0"/>
              <a:t>Determine what is truly important for you to do.</a:t>
            </a:r>
          </a:p>
          <a:p>
            <a:pPr lvl="1"/>
            <a:r>
              <a:rPr lang="en-US" altLang="en-US" dirty="0"/>
              <a:t>Enhance relationships at home and at work.</a:t>
            </a:r>
          </a:p>
          <a:p>
            <a:pPr lvl="1"/>
            <a:r>
              <a:rPr lang="en-US" altLang="en-US" dirty="0"/>
              <a:t>Increase effectiveness at work by focusing on the task at hand.</a:t>
            </a:r>
          </a:p>
          <a:p>
            <a:pPr lvl="1"/>
            <a:r>
              <a:rPr lang="en-US" altLang="en-US" dirty="0"/>
              <a:t>Take things in stride.</a:t>
            </a:r>
          </a:p>
        </p:txBody>
      </p:sp>
      <p:sp>
        <p:nvSpPr>
          <p:cNvPr id="6" name="Footer Placeholder 5"/>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2" name="Text Placeholder 10"/>
          <p:cNvSpPr txBox="1">
            <a:spLocks/>
          </p:cNvSpPr>
          <p:nvPr/>
        </p:nvSpPr>
        <p:spPr bwMode="auto">
          <a:xfrm>
            <a:off x="460374" y="4648517"/>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13" name="Text Placeholder 12"/>
          <p:cNvSpPr txBox="1">
            <a:spLocks/>
          </p:cNvSpPr>
          <p:nvPr/>
        </p:nvSpPr>
        <p:spPr bwMode="auto">
          <a:xfrm>
            <a:off x="2106825" y="4648517"/>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endParaRPr lang="en-US" altLang="en-US" sz="1600">
              <a:solidFill>
                <a:srgbClr val="646D72"/>
              </a:solidFill>
            </a:endParaRPr>
          </a:p>
        </p:txBody>
      </p:sp>
    </p:spTree>
    <p:extLst>
      <p:ext uri="{BB962C8B-B14F-4D97-AF65-F5344CB8AC3E}">
        <p14:creationId xmlns:p14="http://schemas.microsoft.com/office/powerpoint/2010/main" val="3167410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5"/>
          <p:cNvSpPr txBox="1">
            <a:spLocks/>
          </p:cNvSpPr>
          <p:nvPr/>
        </p:nvSpPr>
        <p:spPr bwMode="auto">
          <a:xfrm>
            <a:off x="460375" y="1970088"/>
            <a:ext cx="6820854" cy="125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Assume Control</a:t>
            </a:r>
          </a:p>
          <a:p>
            <a:pPr lvl="1"/>
            <a:r>
              <a:rPr lang="en-US" altLang="en-US" dirty="0"/>
              <a:t>Adopt attitude of responsibility.</a:t>
            </a:r>
          </a:p>
          <a:p>
            <a:pPr lvl="1"/>
            <a:r>
              <a:rPr lang="en-US" altLang="en-US" dirty="0"/>
              <a:t>Do something specific.</a:t>
            </a:r>
          </a:p>
          <a:p>
            <a:pPr lvl="1"/>
            <a:r>
              <a:rPr lang="en-US" altLang="en-US" dirty="0"/>
              <a:t>Seek information and ask for help.</a:t>
            </a:r>
          </a:p>
        </p:txBody>
      </p:sp>
      <p:sp>
        <p:nvSpPr>
          <p:cNvPr id="39939" name="Text Placeholder 10"/>
          <p:cNvSpPr txBox="1">
            <a:spLocks/>
          </p:cNvSpPr>
          <p:nvPr/>
        </p:nvSpPr>
        <p:spPr bwMode="auto">
          <a:xfrm>
            <a:off x="460374" y="4648517"/>
            <a:ext cx="1574483"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39940" name="Text Placeholder 12"/>
          <p:cNvSpPr txBox="1">
            <a:spLocks/>
          </p:cNvSpPr>
          <p:nvPr/>
        </p:nvSpPr>
        <p:spPr bwMode="auto">
          <a:xfrm>
            <a:off x="2106825" y="4648517"/>
            <a:ext cx="5174403" cy="32812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endParaRPr lang="en-US" altLang="en-US" sz="1600">
              <a:solidFill>
                <a:srgbClr val="646D72"/>
              </a:solidFill>
            </a:endParaRPr>
          </a:p>
        </p:txBody>
      </p:sp>
      <p:sp>
        <p:nvSpPr>
          <p:cNvPr id="2" name="Title 1"/>
          <p:cNvSpPr>
            <a:spLocks noGrp="1"/>
          </p:cNvSpPr>
          <p:nvPr>
            <p:ph type="title"/>
          </p:nvPr>
        </p:nvSpPr>
        <p:spPr>
          <a:xfrm>
            <a:off x="752475" y="1012380"/>
            <a:ext cx="4114800" cy="276999"/>
          </a:xfrm>
        </p:spPr>
        <p:txBody>
          <a:bodyPr/>
          <a:lstStyle/>
          <a:p>
            <a:r>
              <a:rPr lang="en-US"/>
              <a:t>Keys </a:t>
            </a:r>
            <a:r>
              <a:rPr lang="en-US" dirty="0"/>
              <a:t>To</a:t>
            </a:r>
            <a:r>
              <a:rPr lang="en-US"/>
              <a:t> Managing It</a:t>
            </a:r>
            <a:endParaRPr lang="en-US" dirty="0"/>
          </a:p>
        </p:txBody>
      </p:sp>
      <p:sp>
        <p:nvSpPr>
          <p:cNvPr id="7" name="Footer Placeholder 6"/>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83098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pPr eaLnBrk="1" hangingPunct="1"/>
            <a:r>
              <a:rPr lang="en-US" altLang="en-US"/>
              <a:t>Stress Management Exercises</a:t>
            </a:r>
          </a:p>
        </p:txBody>
      </p:sp>
      <p:sp>
        <p:nvSpPr>
          <p:cNvPr id="41987" name="Text Placeholder 8"/>
          <p:cNvSpPr txBox="1">
            <a:spLocks/>
          </p:cNvSpPr>
          <p:nvPr/>
        </p:nvSpPr>
        <p:spPr bwMode="auto">
          <a:xfrm>
            <a:off x="460375" y="1970088"/>
            <a:ext cx="6986376" cy="7078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There are five simple things you can do to get instant relief from tension:</a:t>
            </a:r>
          </a:p>
          <a:p>
            <a:pPr marL="342900" lvl="1" indent="-342900">
              <a:buFont typeface="+mj-lt"/>
              <a:buAutoNum type="arabicPeriod"/>
            </a:pPr>
            <a:r>
              <a:rPr lang="en-US" altLang="en-US" b="1" dirty="0"/>
              <a:t>Pause</a:t>
            </a:r>
            <a:r>
              <a:rPr lang="en-US" altLang="en-US" dirty="0"/>
              <a:t> — Pausing changes the state you're in. It can help break tension. Preoccupation with a problem locks you into a process that reinforces your tension. Pausing can unlock the process.</a:t>
            </a:r>
          </a:p>
          <a:p>
            <a:pPr marL="342900" lvl="1" indent="-342900">
              <a:buFont typeface="+mj-lt"/>
              <a:buAutoNum type="arabicPeriod"/>
            </a:pPr>
            <a:r>
              <a:rPr lang="en-US" altLang="en-US" b="1" dirty="0"/>
              <a:t>Breathe</a:t>
            </a:r>
            <a:r>
              <a:rPr lang="en-US" altLang="en-US" dirty="0"/>
              <a:t> — Concentrate on breathing slowly and deeply. When you breathe, focus on its four phases: </a:t>
            </a:r>
          </a:p>
          <a:p>
            <a:pPr marL="800100" lvl="1"/>
            <a:r>
              <a:rPr lang="en-US" altLang="en-US" sz="1400" dirty="0"/>
              <a:t>Inhale. Pause. Exhale. And pause again.</a:t>
            </a:r>
          </a:p>
          <a:p>
            <a:r>
              <a:rPr lang="en-US" altLang="en-US" dirty="0"/>
              <a:t>Next, practice belly breathing. Sitting in a chair, put your hands on your belly. As you inhale, note whether your belly is rising or falling. It should be rising, but often isn't because, when you're tense, you may tighten stomach muscles. Relax your muscles and continue monitoring your breathing for at least a minute by feeling the rise and fall of your belly.</a:t>
            </a:r>
          </a:p>
          <a:p>
            <a:pPr marL="342900" lvl="1" indent="-342900">
              <a:buFont typeface="+mj-lt"/>
              <a:buAutoNum type="arabicPeriod" startAt="3"/>
            </a:pPr>
            <a:r>
              <a:rPr lang="en-US" altLang="en-US" b="1" dirty="0"/>
              <a:t>Move</a:t>
            </a:r>
            <a:r>
              <a:rPr lang="en-US" altLang="en-US" dirty="0"/>
              <a:t> — Stretching, walking and even yawning — help reduce tension.</a:t>
            </a:r>
          </a:p>
          <a:p>
            <a:pPr marL="342900" lvl="1" indent="-342900">
              <a:buFont typeface="+mj-lt"/>
              <a:buAutoNum type="arabicPeriod" startAt="3"/>
            </a:pPr>
            <a:r>
              <a:rPr lang="en-US" altLang="en-US" b="1" dirty="0"/>
              <a:t>Take a break </a:t>
            </a:r>
            <a:r>
              <a:rPr lang="en-US" altLang="en-US" dirty="0"/>
              <a:t>— The best thing you can do when tense is to take a break. While you're on a break, check for tension spots in your body:</a:t>
            </a:r>
          </a:p>
          <a:p>
            <a:pPr marL="800100" lvl="1"/>
            <a:r>
              <a:rPr lang="en-US" altLang="en-US" sz="1400" dirty="0"/>
              <a:t>Biting the inside of your mouth?</a:t>
            </a:r>
          </a:p>
          <a:p>
            <a:pPr marL="800100" lvl="1"/>
            <a:r>
              <a:rPr lang="en-US" altLang="en-US" sz="1400" dirty="0"/>
              <a:t>Eyebrows arched? </a:t>
            </a:r>
          </a:p>
          <a:p>
            <a:pPr marL="800100" lvl="1"/>
            <a:r>
              <a:rPr lang="en-US" altLang="en-US" sz="1400" dirty="0"/>
              <a:t>Neck tight? </a:t>
            </a:r>
          </a:p>
          <a:p>
            <a:pPr marL="800100" lvl="1"/>
            <a:r>
              <a:rPr lang="en-US" altLang="en-US" sz="1400" dirty="0"/>
              <a:t>Shoulders hunched?</a:t>
            </a:r>
          </a:p>
          <a:p>
            <a:pPr marL="800100" lvl="1"/>
            <a:r>
              <a:rPr lang="en-US" altLang="en-US" sz="1400" dirty="0"/>
              <a:t>Teeth clenched?</a:t>
            </a:r>
            <a:r>
              <a:rPr lang="en-US" altLang="en-US" dirty="0"/>
              <a:t>	</a:t>
            </a:r>
          </a:p>
          <a:p>
            <a:pPr marL="342900" lvl="1" indent="-342900">
              <a:buFont typeface="+mj-lt"/>
              <a:buAutoNum type="arabicPeriod" startAt="5"/>
            </a:pPr>
            <a:r>
              <a:rPr lang="en-US" altLang="en-US" b="1" dirty="0"/>
              <a:t>Progressive Relaxation </a:t>
            </a:r>
            <a:r>
              <a:rPr lang="en-US" altLang="en-US" dirty="0"/>
              <a:t>— Go down your body from head to toe, focusing on each body part. Tense each part, hold for a count of three, then relax for a three-count. Practice deep breathing throughout the exercise. Do this several times throughout the day.</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798864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pPr eaLnBrk="1" hangingPunct="1"/>
            <a:r>
              <a:rPr lang="en-US" altLang="en-US"/>
              <a:t>Imagery Exercise</a:t>
            </a:r>
          </a:p>
        </p:txBody>
      </p:sp>
      <p:sp>
        <p:nvSpPr>
          <p:cNvPr id="43011" name="Text Placeholder 8"/>
          <p:cNvSpPr txBox="1">
            <a:spLocks/>
          </p:cNvSpPr>
          <p:nvPr/>
        </p:nvSpPr>
        <p:spPr bwMode="auto">
          <a:xfrm>
            <a:off x="460376" y="1970089"/>
            <a:ext cx="6851650" cy="6111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Let’s do an exercise that focuses your mind on something relaxing. What you learn from the group exercise can also be used on an individual basis when you need to relax.</a:t>
            </a:r>
          </a:p>
          <a:p>
            <a:r>
              <a:rPr lang="en-US" altLang="en-US" dirty="0"/>
              <a:t>Say we’re at the beach. What do you see? What are you doing there? Who’s with you? What do you hear? What do you feel physically? What do you smell and taste? How do you feel?</a:t>
            </a:r>
          </a:p>
          <a:p>
            <a:r>
              <a:rPr lang="en-US" altLang="en-US" dirty="0"/>
              <a:t>To do this on your own, think of a place that you find relaxing and enjoyable. It could be a place that’s special to you or from a happy time in your life — perhaps a personal achievement or the birth of your child.</a:t>
            </a:r>
          </a:p>
          <a:p>
            <a:r>
              <a:rPr lang="en-US" altLang="en-US" dirty="0"/>
              <a:t>Draw a circle. In the middle of it, write a few words that describe the place or event. Around the circle, write what you’re doing, who’s with you, what you see and hear, what you feel physically, what you taste and smell, what you’re feeling emotionally and any other pleasant associations you have with that time or place. Close your eyes and imagine you’re there.</a:t>
            </a:r>
          </a:p>
          <a:p>
            <a:r>
              <a:rPr lang="en-US" altLang="en-US" dirty="0"/>
              <a:t>The purpose of this exercise is to free associate with something that makes you feel good. Because you write it in a non-linear way, it helps you think of the details and remember them. By writing your responses around the circle, you’re not using the “logical” part of your brain; you’re using the creative part. You can see what elements go into making you feel good. Use this exercise when you need to take a break.</a:t>
            </a:r>
          </a:p>
          <a:p>
            <a:r>
              <a:rPr lang="en-US" altLang="en-US" dirty="0"/>
              <a:t>As we do a guided imagery, follow the suggested images. If you don’t like the ones presented, substitute your own. Just remember to come back with the rest of us when it’s over.</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696746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a:cs typeface="Arial"/>
              </a:rPr>
              <a:t>The Program</a:t>
            </a:r>
          </a:p>
        </p:txBody>
      </p:sp>
      <p:sp>
        <p:nvSpPr>
          <p:cNvPr id="9219" name="Text Placeholder 8"/>
          <p:cNvSpPr>
            <a:spLocks noGrp="1" noChangeArrowheads="1"/>
          </p:cNvSpPr>
          <p:nvPr>
            <p:ph type="body" sz="quarter" idx="4294967295"/>
          </p:nvPr>
        </p:nvSpPr>
        <p:spPr>
          <a:xfrm>
            <a:off x="460375" y="1970087"/>
            <a:ext cx="6851650" cy="54938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Welcome</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Definition and Sources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Reactions</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Physical</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Emotional</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Behavioral</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The Stress Response</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Options for Change</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Stress Management Skills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Keys To Managing It</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Exercises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Closing</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94529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Placeholder 8"/>
          <p:cNvSpPr txBox="1">
            <a:spLocks/>
          </p:cNvSpPr>
          <p:nvPr/>
        </p:nvSpPr>
        <p:spPr bwMode="auto">
          <a:xfrm>
            <a:off x="460376" y="1970088"/>
            <a:ext cx="6851650" cy="720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Take a minute to focus on your breathing. Inhale deeply through your nose and exhale through your mouth. Take another deep breath and exhale.</a:t>
            </a:r>
          </a:p>
          <a:p>
            <a:r>
              <a:rPr lang="en-US" altLang="en-US" dirty="0"/>
              <a:t>Imagine you’re at the beach. You look forward to being here.</a:t>
            </a:r>
          </a:p>
          <a:p>
            <a:r>
              <a:rPr lang="en-US" altLang="en-US" dirty="0"/>
              <a:t>Notice how warm the day is, how brightly the sun shines. Smell the ocean. As you stand on the beach, feel yourself starting to relax.</a:t>
            </a:r>
          </a:p>
          <a:p>
            <a:r>
              <a:rPr lang="en-US" altLang="en-US" dirty="0"/>
              <a:t>Begin to take a walk on the sand. Feel it under your feet. Pay attention to the texture of the sand, its color and warmth. Notice the other people on the beach. Hear them laughing and talking, hear the sea gulls and the sounds the ocean is making. Smell the scent of suntan lotion, food, salt and fish. As you continue walking on the beach, you feel calm and energized. It feels good to be here.</a:t>
            </a:r>
          </a:p>
          <a:p>
            <a:r>
              <a:rPr lang="en-US" altLang="en-US" dirty="0"/>
              <a:t>Finally, you reach a comfortable spot and sit down. Close your eyes and let the sounds of the surf wash over you. With every wave that comes in you feel more peaceful and serene, and your energy continues to grow.</a:t>
            </a:r>
          </a:p>
          <a:p>
            <a:r>
              <a:rPr lang="en-US" altLang="en-US" dirty="0"/>
              <a:t>If you want to, get up and go into the water. Feel the water against your skin. Notice what color it is and the sounds it makes. Look at how high the tide is. Watch the waves coming in.</a:t>
            </a:r>
          </a:p>
          <a:p>
            <a:r>
              <a:rPr lang="en-US" altLang="en-US" dirty="0"/>
              <a:t>As you come out of the water, feel how warm the sun is and how quickly it dries you.</a:t>
            </a:r>
          </a:p>
          <a:p>
            <a:r>
              <a:rPr lang="en-US" altLang="en-US" dirty="0"/>
              <a:t>Sit on the sand and watch the sunset. Notice the brilliant colors in the sky. Feel the air becoming cooler against your skin. Notice how relaxed and alive you feel. As the sun sets, notice the stars begin to shine and the moon rise.</a:t>
            </a:r>
          </a:p>
          <a:p>
            <a:r>
              <a:rPr lang="en-US" altLang="en-US" dirty="0"/>
              <a:t>You feel relaxed, peaceful, calm and happy.</a:t>
            </a:r>
          </a:p>
          <a:p>
            <a:r>
              <a:rPr lang="en-US" altLang="en-US" dirty="0"/>
              <a:t>Return your attention to this room. Remember where you are and who’s around you. When you’re ready, open your eyes.</a:t>
            </a:r>
          </a:p>
        </p:txBody>
      </p:sp>
      <p:sp>
        <p:nvSpPr>
          <p:cNvPr id="2" name="Title 1"/>
          <p:cNvSpPr>
            <a:spLocks noGrp="1"/>
          </p:cNvSpPr>
          <p:nvPr>
            <p:ph type="title"/>
          </p:nvPr>
        </p:nvSpPr>
        <p:spPr>
          <a:xfrm>
            <a:off x="752475" y="1012380"/>
            <a:ext cx="4114800" cy="276999"/>
          </a:xfrm>
        </p:spPr>
        <p:txBody>
          <a:bodyPr/>
          <a:lstStyle/>
          <a:p>
            <a:r>
              <a:rPr lang="en-US" dirty="0"/>
              <a:t>Imagery Exercise</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956682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194787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752475" y="1012380"/>
            <a:ext cx="4114800" cy="307777"/>
          </a:xfrm>
        </p:spPr>
        <p:txBody>
          <a:bodyPr/>
          <a:lstStyle/>
          <a:p>
            <a:pPr eaLnBrk="1" hangingPunct="1"/>
            <a:r>
              <a:rPr lang="en-US" altLang="en-US" dirty="0"/>
              <a:t>Citations</a:t>
            </a:r>
          </a:p>
        </p:txBody>
      </p:sp>
      <p:sp>
        <p:nvSpPr>
          <p:cNvPr id="5" name="Footer Placeholder 4"/>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36867"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6" name="Text Placeholder 8"/>
          <p:cNvSpPr txBox="1">
            <a:spLocks/>
          </p:cNvSpPr>
          <p:nvPr/>
        </p:nvSpPr>
        <p:spPr bwMode="auto">
          <a:xfrm>
            <a:off x="460376" y="1970088"/>
            <a:ext cx="6851650" cy="284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a:lnSpc>
                <a:spcPct val="95000"/>
              </a:lnSpc>
              <a:spcBef>
                <a:spcPct val="0"/>
              </a:spcBef>
              <a:spcAft>
                <a:spcPts val="600"/>
              </a:spcAft>
              <a:buClr>
                <a:schemeClr val="tx2"/>
              </a:buClr>
              <a:defRPr sz="1200">
                <a:solidFill>
                  <a:srgbClr val="646D72"/>
                </a:solidFill>
                <a:latin typeface="Arial" charset="0"/>
                <a:ea typeface="ＭＳ Ｐゴシック" pitchFamily="34" charset="-128"/>
                <a:cs typeface="Times New Roman" pitchFamily="18" charset="0"/>
              </a:defRPr>
            </a:lvl1pPr>
          </a:lstStyle>
          <a:p>
            <a:r>
              <a:rPr lang="en-US" sz="1400" dirty="0"/>
              <a:t>American Psychological Association. How Stress Affects Your Health.</a:t>
            </a:r>
            <a:br>
              <a:rPr lang="en-US" sz="1400" dirty="0"/>
            </a:br>
            <a:r>
              <a:rPr lang="en-US" sz="1400" u="sng" dirty="0">
                <a:hlinkClick r:id="rId3"/>
              </a:rPr>
              <a:t>https://www.apa.org/helpcenter/stress.aspx</a:t>
            </a:r>
            <a:r>
              <a:rPr lang="en-US" sz="1400" dirty="0"/>
              <a:t>.</a:t>
            </a:r>
          </a:p>
          <a:p>
            <a:r>
              <a:rPr lang="en-US" sz="1400" dirty="0"/>
              <a:t>American Psychological Association. Stress in the Workplace.</a:t>
            </a:r>
            <a:br>
              <a:rPr lang="en-US" sz="1400" dirty="0"/>
            </a:br>
            <a:r>
              <a:rPr lang="en-US" sz="1400" u="sng" dirty="0">
                <a:hlinkClick r:id="rId4"/>
              </a:rPr>
              <a:t>https://www.apa.org/helpcenter/workplace-stress.aspx</a:t>
            </a:r>
            <a:endParaRPr lang="en-US" sz="1400" dirty="0"/>
          </a:p>
          <a:p>
            <a:r>
              <a:rPr lang="en-US" sz="1400" dirty="0"/>
              <a:t>HelpGuide.org. Stress Symptoms, Signs, and Causes. </a:t>
            </a:r>
            <a:br>
              <a:rPr lang="en-US" sz="1400" dirty="0"/>
            </a:br>
            <a:r>
              <a:rPr lang="en-US" sz="1400" u="sng" dirty="0">
                <a:hlinkClick r:id="rId5"/>
              </a:rPr>
              <a:t>https://www.helpguide.org/articles/stress/stress-symptoms-signs-and-causes.htm</a:t>
            </a:r>
            <a:endParaRPr lang="en-US" sz="1400" dirty="0"/>
          </a:p>
          <a:p>
            <a:r>
              <a:rPr lang="en-US" sz="1400" dirty="0"/>
              <a:t>HelpGuide.org. Using the Relaxation Response to Relieve Stress. </a:t>
            </a:r>
            <a:br>
              <a:rPr lang="en-US" sz="1400" dirty="0"/>
            </a:br>
            <a:r>
              <a:rPr lang="en-US" sz="1400" u="sng" dirty="0">
                <a:hlinkClick r:id="rId6"/>
              </a:rPr>
              <a:t>https://www.helpguide.org/articles/stress/relaxation-techniques-for-stress-relief.htm </a:t>
            </a:r>
            <a:endParaRPr lang="en-US" sz="1400" dirty="0"/>
          </a:p>
          <a:p>
            <a:r>
              <a:rPr lang="en-US" sz="1400" dirty="0"/>
              <a:t>National Institute of Mental Health. 5 Things You Should Know about Stress. </a:t>
            </a:r>
            <a:br>
              <a:rPr lang="en-US" sz="1400" dirty="0"/>
            </a:br>
            <a:r>
              <a:rPr lang="en-US" sz="1400" u="sng" dirty="0">
                <a:hlinkClick r:id="rId7"/>
              </a:rPr>
              <a:t>https://www.nimh.nih.gov/health/publications/stress/index.shtml</a:t>
            </a:r>
            <a:r>
              <a:rPr lang="en-US" sz="1400" dirty="0"/>
              <a:t>. </a:t>
            </a:r>
          </a:p>
          <a:p>
            <a:r>
              <a:rPr lang="en-US" sz="1400" dirty="0"/>
              <a:t>National Institute of Mental Health. 5 Things You Should Know About Health. </a:t>
            </a:r>
            <a:br>
              <a:rPr lang="en-US" sz="1400" dirty="0"/>
            </a:br>
            <a:r>
              <a:rPr lang="en-US" sz="1400" u="sng" dirty="0">
                <a:hlinkClick r:id="rId7"/>
              </a:rPr>
              <a:t>https://www.nimh.nih.gov/health/publications/stress/index.shtml</a:t>
            </a:r>
            <a:r>
              <a:rPr lang="en-US" sz="1400" dirty="0"/>
              <a:t>. </a:t>
            </a:r>
          </a:p>
        </p:txBody>
      </p:sp>
    </p:spTree>
    <p:extLst>
      <p:ext uri="{BB962C8B-B14F-4D97-AF65-F5344CB8AC3E}">
        <p14:creationId xmlns:p14="http://schemas.microsoft.com/office/powerpoint/2010/main" val="3692147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a:t>Learning Points</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1"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2"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common sources of stress and our reactions to it</a:t>
            </a:r>
            <a:r>
              <a:rPr lang="en-US" altLang="en-US" dirty="0">
                <a:cs typeface="Arial"/>
              </a:rPr>
              <a:t>.</a:t>
            </a:r>
            <a:endParaRPr lang="en-US" altLang="en-US" dirty="0"/>
          </a:p>
        </p:txBody>
      </p:sp>
      <p:sp>
        <p:nvSpPr>
          <p:cNvPr id="13" name="Text Placeholder 6"/>
          <p:cNvSpPr txBox="1">
            <a:spLocks/>
          </p:cNvSpPr>
          <p:nvPr/>
        </p:nvSpPr>
        <p:spPr bwMode="auto">
          <a:xfrm>
            <a:off x="460375" y="3496361"/>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Learn ways to respond to stress differently.</a:t>
            </a:r>
          </a:p>
        </p:txBody>
      </p:sp>
      <p:sp>
        <p:nvSpPr>
          <p:cNvPr id="14" name="Text Placeholder 6"/>
          <p:cNvSpPr txBox="1">
            <a:spLocks/>
          </p:cNvSpPr>
          <p:nvPr/>
        </p:nvSpPr>
        <p:spPr bwMode="auto">
          <a:xfrm>
            <a:off x="460375" y="421977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Apply several stress management techniques</a:t>
            </a:r>
            <a:r>
              <a:rPr lang="en-US" altLang="en-US" dirty="0">
                <a:cs typeface="Arial"/>
              </a:rPr>
              <a:t>.</a:t>
            </a:r>
            <a:endParaRPr lang="en-US" altLang="en-US" dirty="0"/>
          </a:p>
        </p:txBody>
      </p:sp>
    </p:spTree>
    <p:extLst>
      <p:ext uri="{BB962C8B-B14F-4D97-AF65-F5344CB8AC3E}">
        <p14:creationId xmlns:p14="http://schemas.microsoft.com/office/powerpoint/2010/main" val="366036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5"/>
          <p:cNvSpPr txBox="1">
            <a:spLocks/>
          </p:cNvSpPr>
          <p:nvPr/>
        </p:nvSpPr>
        <p:spPr bwMode="auto">
          <a:xfrm>
            <a:off x="460375" y="1970088"/>
            <a:ext cx="68208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a:t>Stress is an internal alarm system that prepares your body to act in response to any real or perceived threat or fear. </a:t>
            </a:r>
            <a:r>
              <a:rPr lang="en-US" altLang="en-US" dirty="0"/>
              <a:t>In moderation, stress is natural, normal and necessary.</a:t>
            </a:r>
          </a:p>
        </p:txBody>
      </p:sp>
      <p:sp>
        <p:nvSpPr>
          <p:cNvPr id="13315" name="Text Placeholder 10"/>
          <p:cNvSpPr txBox="1">
            <a:spLocks/>
          </p:cNvSpPr>
          <p:nvPr/>
        </p:nvSpPr>
        <p:spPr bwMode="auto">
          <a:xfrm>
            <a:off x="460375" y="3817302"/>
            <a:ext cx="1446484" cy="1810862"/>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13316" name="Text Placeholder 12"/>
          <p:cNvSpPr txBox="1">
            <a:spLocks/>
          </p:cNvSpPr>
          <p:nvPr/>
        </p:nvSpPr>
        <p:spPr bwMode="auto">
          <a:xfrm>
            <a:off x="2106825" y="3817302"/>
            <a:ext cx="5174403" cy="32829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r>
              <a:rPr lang="en-US" altLang="en-US" sz="1600">
                <a:solidFill>
                  <a:srgbClr val="646D72"/>
                </a:solidFill>
              </a:rPr>
              <a:t>____________________________________________</a:t>
            </a:r>
          </a:p>
          <a:p>
            <a:pPr>
              <a:spcBef>
                <a:spcPct val="0"/>
              </a:spcBef>
              <a:spcAft>
                <a:spcPts val="891"/>
              </a:spcAft>
              <a:buClr>
                <a:schemeClr val="tx2"/>
              </a:buClr>
              <a:buSzTx/>
            </a:pPr>
            <a:endParaRPr lang="en-US" altLang="en-US" sz="1600">
              <a:solidFill>
                <a:srgbClr val="646D72"/>
              </a:solidFill>
            </a:endParaRPr>
          </a:p>
        </p:txBody>
      </p:sp>
      <p:sp>
        <p:nvSpPr>
          <p:cNvPr id="2" name="Title 1"/>
          <p:cNvSpPr>
            <a:spLocks noGrp="1"/>
          </p:cNvSpPr>
          <p:nvPr>
            <p:ph type="title"/>
          </p:nvPr>
        </p:nvSpPr>
        <p:spPr>
          <a:xfrm>
            <a:off x="752475" y="1012380"/>
            <a:ext cx="4114800" cy="276999"/>
          </a:xfrm>
        </p:spPr>
        <p:txBody>
          <a:bodyPr/>
          <a:lstStyle/>
          <a:p>
            <a:r>
              <a:rPr lang="en-US" dirty="0"/>
              <a:t>Definition and Sources</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00705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Physical Reactions</a:t>
            </a:r>
          </a:p>
        </p:txBody>
      </p:sp>
      <p:sp>
        <p:nvSpPr>
          <p:cNvPr id="15363" name="Text Placeholder 5"/>
          <p:cNvSpPr txBox="1">
            <a:spLocks/>
          </p:cNvSpPr>
          <p:nvPr/>
        </p:nvSpPr>
        <p:spPr bwMode="auto">
          <a:xfrm>
            <a:off x="460376" y="1970088"/>
            <a:ext cx="6820852" cy="233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Difficulty breathing</a:t>
            </a:r>
            <a:r>
              <a:rPr lang="en-US" altLang="en-US" dirty="0">
                <a:cs typeface="Arial"/>
              </a:rPr>
              <a:t>.</a:t>
            </a:r>
            <a:endParaRPr lang="en-US" altLang="en-US" dirty="0"/>
          </a:p>
          <a:p>
            <a:pPr lvl="1"/>
            <a:r>
              <a:rPr lang="en-US" altLang="en-US" dirty="0"/>
              <a:t>Excessive sweating</a:t>
            </a:r>
            <a:r>
              <a:rPr lang="en-US" altLang="en-US" dirty="0">
                <a:cs typeface="Arial"/>
              </a:rPr>
              <a:t>.</a:t>
            </a:r>
          </a:p>
          <a:p>
            <a:pPr lvl="1"/>
            <a:r>
              <a:rPr lang="en-US" altLang="en-US" dirty="0"/>
              <a:t>Fatigue</a:t>
            </a:r>
            <a:r>
              <a:rPr lang="en-US" altLang="en-US" dirty="0">
                <a:cs typeface="Arial"/>
              </a:rPr>
              <a:t>.</a:t>
            </a:r>
          </a:p>
          <a:p>
            <a:pPr lvl="1"/>
            <a:r>
              <a:rPr lang="en-US" altLang="en-US" dirty="0"/>
              <a:t>Heart pounding</a:t>
            </a:r>
            <a:r>
              <a:rPr lang="en-US" altLang="en-US" dirty="0">
                <a:cs typeface="Arial"/>
              </a:rPr>
              <a:t>.</a:t>
            </a:r>
          </a:p>
          <a:p>
            <a:pPr lvl="1"/>
            <a:r>
              <a:rPr lang="en-US" altLang="en-US" dirty="0"/>
              <a:t>Muscle aches/headaches</a:t>
            </a:r>
            <a:r>
              <a:rPr lang="en-US" altLang="en-US" dirty="0">
                <a:cs typeface="Arial"/>
              </a:rPr>
              <a:t>.</a:t>
            </a:r>
          </a:p>
          <a:p>
            <a:pPr lvl="1"/>
            <a:r>
              <a:rPr lang="en-US" altLang="en-US" dirty="0"/>
              <a:t>Nervous habits</a:t>
            </a:r>
            <a:r>
              <a:rPr lang="en-US" altLang="en-US" dirty="0">
                <a:cs typeface="Arial"/>
              </a:rPr>
              <a:t>.</a:t>
            </a:r>
          </a:p>
          <a:p>
            <a:endParaRPr lang="en-US" altLang="en-US" dirty="0"/>
          </a:p>
        </p:txBody>
      </p:sp>
      <p:sp>
        <p:nvSpPr>
          <p:cNvPr id="15364" name="Text Placeholder 10"/>
          <p:cNvSpPr txBox="1">
            <a:spLocks/>
          </p:cNvSpPr>
          <p:nvPr/>
        </p:nvSpPr>
        <p:spPr bwMode="auto">
          <a:xfrm>
            <a:off x="460375" y="4741070"/>
            <a:ext cx="1748790" cy="1810861"/>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800" b="1" dirty="0">
                <a:solidFill>
                  <a:schemeClr val="bg1"/>
                </a:solidFill>
              </a:rPr>
              <a:t>How does stress impact you physically?</a:t>
            </a:r>
          </a:p>
        </p:txBody>
      </p:sp>
      <p:sp>
        <p:nvSpPr>
          <p:cNvPr id="15365" name="Text Placeholder 12"/>
          <p:cNvSpPr txBox="1">
            <a:spLocks/>
          </p:cNvSpPr>
          <p:nvPr/>
        </p:nvSpPr>
        <p:spPr bwMode="auto">
          <a:xfrm>
            <a:off x="2281133" y="4755039"/>
            <a:ext cx="5000096" cy="328120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11295"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4234"/>
              </a:spcAft>
              <a:buClr>
                <a:schemeClr val="tx2"/>
              </a:buClr>
              <a:buSzTx/>
            </a:pPr>
            <a:r>
              <a:rPr lang="en-US" altLang="en-US" sz="1600" dirty="0">
                <a:solidFill>
                  <a:srgbClr val="646D72"/>
                </a:solidFill>
              </a:rPr>
              <a:t>1. ________________________________________</a:t>
            </a:r>
          </a:p>
          <a:p>
            <a:pPr algn="ctr">
              <a:spcBef>
                <a:spcPct val="0"/>
              </a:spcBef>
              <a:spcAft>
                <a:spcPts val="4234"/>
              </a:spcAft>
              <a:buClr>
                <a:schemeClr val="tx2"/>
              </a:buClr>
              <a:buSzTx/>
            </a:pPr>
            <a:r>
              <a:rPr lang="en-US" altLang="en-US" sz="1600" dirty="0">
                <a:solidFill>
                  <a:srgbClr val="646D72"/>
                </a:solidFill>
              </a:rPr>
              <a:t>2. ________________________________________</a:t>
            </a:r>
          </a:p>
          <a:p>
            <a:pPr algn="ctr">
              <a:spcBef>
                <a:spcPct val="0"/>
              </a:spcBef>
              <a:spcAft>
                <a:spcPts val="4234"/>
              </a:spcAft>
              <a:buClr>
                <a:schemeClr val="tx2"/>
              </a:buClr>
              <a:buSzTx/>
            </a:pPr>
            <a:r>
              <a:rPr lang="en-US" altLang="en-US" sz="1600" dirty="0">
                <a:solidFill>
                  <a:srgbClr val="646D72"/>
                </a:solidFill>
              </a:rPr>
              <a:t>3. ________________________________________</a:t>
            </a:r>
          </a:p>
          <a:p>
            <a:pPr algn="ctr">
              <a:spcBef>
                <a:spcPct val="0"/>
              </a:spcBef>
              <a:spcAft>
                <a:spcPts val="891"/>
              </a:spcAft>
              <a:buClr>
                <a:schemeClr val="tx2"/>
              </a:buClr>
              <a:buSzTx/>
            </a:pPr>
            <a:endParaRPr lang="en-US" altLang="en-US" sz="1600" dirty="0">
              <a:solidFill>
                <a:srgbClr val="646D72"/>
              </a:solidFill>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06517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pPr eaLnBrk="1" hangingPunct="1"/>
            <a:r>
              <a:rPr lang="en-US" altLang="en-US"/>
              <a:t>Emotional Reactions</a:t>
            </a:r>
          </a:p>
        </p:txBody>
      </p:sp>
      <p:sp>
        <p:nvSpPr>
          <p:cNvPr id="17411" name="Text Placeholder 5"/>
          <p:cNvSpPr txBox="1">
            <a:spLocks/>
          </p:cNvSpPr>
          <p:nvPr/>
        </p:nvSpPr>
        <p:spPr bwMode="auto">
          <a:xfrm>
            <a:off x="460375" y="1970088"/>
            <a:ext cx="6864033" cy="1926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Being forgetful and distracted</a:t>
            </a:r>
            <a:r>
              <a:rPr lang="en-US" altLang="en-US" dirty="0">
                <a:cs typeface="Arial"/>
              </a:rPr>
              <a:t>.</a:t>
            </a:r>
            <a:endParaRPr lang="en-US" altLang="en-US" dirty="0"/>
          </a:p>
          <a:p>
            <a:pPr lvl="1"/>
            <a:r>
              <a:rPr lang="en-US" altLang="en-US" dirty="0"/>
              <a:t>Difficulty concentrating</a:t>
            </a:r>
            <a:r>
              <a:rPr lang="en-US" altLang="en-US" dirty="0">
                <a:cs typeface="Arial"/>
              </a:rPr>
              <a:t>.</a:t>
            </a:r>
          </a:p>
          <a:p>
            <a:pPr lvl="1"/>
            <a:r>
              <a:rPr lang="en-US" altLang="en-US" dirty="0"/>
              <a:t>Getting angry easily</a:t>
            </a:r>
            <a:r>
              <a:rPr lang="en-US" altLang="en-US" dirty="0">
                <a:cs typeface="Arial"/>
              </a:rPr>
              <a:t>.</a:t>
            </a:r>
          </a:p>
          <a:p>
            <a:pPr lvl="1"/>
            <a:r>
              <a:rPr lang="en-US" altLang="en-US" dirty="0"/>
              <a:t>Fear and anxiety</a:t>
            </a:r>
            <a:r>
              <a:rPr lang="en-US" altLang="en-US" dirty="0">
                <a:cs typeface="Arial"/>
              </a:rPr>
              <a:t>.</a:t>
            </a:r>
          </a:p>
          <a:p>
            <a:pPr lvl="1"/>
            <a:r>
              <a:rPr lang="en-US" altLang="en-US" dirty="0"/>
              <a:t>Feeling fragile, crying</a:t>
            </a:r>
            <a:r>
              <a:rPr lang="en-US" altLang="en-US" dirty="0">
                <a:cs typeface="Arial"/>
              </a:rPr>
              <a:t>.</a:t>
            </a:r>
          </a:p>
          <a:p>
            <a:pPr lvl="1"/>
            <a:r>
              <a:rPr lang="en-US" altLang="en-US" dirty="0"/>
              <a:t>Feeling tired</a:t>
            </a:r>
            <a:r>
              <a:rPr lang="en-US" altLang="en-US" dirty="0">
                <a:cs typeface="Arial"/>
              </a:rPr>
              <a:t>.</a:t>
            </a:r>
          </a:p>
        </p:txBody>
      </p:sp>
      <p:sp>
        <p:nvSpPr>
          <p:cNvPr id="17412" name="Text Placeholder 10"/>
          <p:cNvSpPr txBox="1">
            <a:spLocks/>
          </p:cNvSpPr>
          <p:nvPr/>
        </p:nvSpPr>
        <p:spPr bwMode="auto">
          <a:xfrm>
            <a:off x="460375" y="4720115"/>
            <a:ext cx="1856740" cy="1810861"/>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How does stress impact you emotionally?</a:t>
            </a:r>
          </a:p>
        </p:txBody>
      </p:sp>
      <p:sp>
        <p:nvSpPr>
          <p:cNvPr id="17413" name="Text Placeholder 12"/>
          <p:cNvSpPr txBox="1">
            <a:spLocks/>
          </p:cNvSpPr>
          <p:nvPr/>
        </p:nvSpPr>
        <p:spPr bwMode="auto">
          <a:xfrm>
            <a:off x="2381885" y="4734084"/>
            <a:ext cx="4930140" cy="328120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11295"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4234"/>
              </a:spcAft>
              <a:buClr>
                <a:schemeClr val="tx2"/>
              </a:buClr>
              <a:buSzTx/>
            </a:pPr>
            <a:r>
              <a:rPr lang="en-US" altLang="en-US" sz="1600" dirty="0">
                <a:solidFill>
                  <a:srgbClr val="646D72"/>
                </a:solidFill>
              </a:rPr>
              <a:t>1. _______________________________________</a:t>
            </a:r>
          </a:p>
          <a:p>
            <a:pPr algn="ctr">
              <a:spcBef>
                <a:spcPct val="0"/>
              </a:spcBef>
              <a:spcAft>
                <a:spcPts val="4234"/>
              </a:spcAft>
              <a:buClr>
                <a:schemeClr val="tx2"/>
              </a:buClr>
              <a:buSzTx/>
            </a:pPr>
            <a:r>
              <a:rPr lang="en-US" altLang="en-US" sz="1600" dirty="0">
                <a:solidFill>
                  <a:srgbClr val="646D72"/>
                </a:solidFill>
              </a:rPr>
              <a:t>2. _______________________________________</a:t>
            </a:r>
          </a:p>
          <a:p>
            <a:pPr algn="ctr">
              <a:spcBef>
                <a:spcPct val="0"/>
              </a:spcBef>
              <a:spcAft>
                <a:spcPts val="4234"/>
              </a:spcAft>
              <a:buClr>
                <a:schemeClr val="tx2"/>
              </a:buClr>
              <a:buSzTx/>
            </a:pPr>
            <a:r>
              <a:rPr lang="en-US" altLang="en-US" sz="1600" dirty="0">
                <a:solidFill>
                  <a:srgbClr val="646D72"/>
                </a:solidFill>
              </a:rPr>
              <a:t>3. _______________________________________</a:t>
            </a:r>
          </a:p>
          <a:p>
            <a:pPr algn="ctr">
              <a:spcBef>
                <a:spcPct val="0"/>
              </a:spcBef>
              <a:spcAft>
                <a:spcPts val="891"/>
              </a:spcAft>
              <a:buClr>
                <a:schemeClr val="tx2"/>
              </a:buClr>
              <a:buSzTx/>
            </a:pPr>
            <a:endParaRPr lang="en-US" altLang="en-US" sz="1600" dirty="0">
              <a:solidFill>
                <a:srgbClr val="646D72"/>
              </a:solidFill>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83008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9"/>
          <p:cNvSpPr>
            <a:spLocks noGrp="1"/>
          </p:cNvSpPr>
          <p:nvPr>
            <p:ph type="title"/>
          </p:nvPr>
        </p:nvSpPr>
        <p:spPr/>
        <p:txBody>
          <a:bodyPr/>
          <a:lstStyle/>
          <a:p>
            <a:pPr eaLnBrk="1" hangingPunct="1"/>
            <a:r>
              <a:rPr lang="en-US" altLang="en-US"/>
              <a:t>Behavioral Reactions</a:t>
            </a:r>
          </a:p>
        </p:txBody>
      </p:sp>
      <p:sp>
        <p:nvSpPr>
          <p:cNvPr id="19459" name="Text Placeholder 5"/>
          <p:cNvSpPr txBox="1">
            <a:spLocks/>
          </p:cNvSpPr>
          <p:nvPr/>
        </p:nvSpPr>
        <p:spPr bwMode="auto">
          <a:xfrm>
            <a:off x="460376" y="1970088"/>
            <a:ext cx="6851649" cy="159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Avoiding family and friends</a:t>
            </a:r>
            <a:r>
              <a:rPr lang="en-US" altLang="en-US" dirty="0">
                <a:cs typeface="Arial"/>
              </a:rPr>
              <a:t>.</a:t>
            </a:r>
            <a:endParaRPr lang="en-US" altLang="en-US" dirty="0"/>
          </a:p>
          <a:p>
            <a:pPr lvl="1"/>
            <a:r>
              <a:rPr lang="en-US" altLang="en-US" dirty="0"/>
              <a:t>Easily agitated</a:t>
            </a:r>
            <a:r>
              <a:rPr lang="en-US" altLang="en-US" dirty="0">
                <a:cs typeface="Arial"/>
              </a:rPr>
              <a:t>.</a:t>
            </a:r>
          </a:p>
          <a:p>
            <a:pPr lvl="1"/>
            <a:r>
              <a:rPr lang="en-US" altLang="en-US" dirty="0"/>
              <a:t>Feeling irritable</a:t>
            </a:r>
            <a:r>
              <a:rPr lang="en-US" altLang="en-US" dirty="0">
                <a:cs typeface="Arial"/>
              </a:rPr>
              <a:t>.</a:t>
            </a:r>
          </a:p>
          <a:p>
            <a:pPr lvl="1"/>
            <a:r>
              <a:rPr lang="en-US" altLang="en-US" dirty="0"/>
              <a:t>Lashing out</a:t>
            </a:r>
            <a:r>
              <a:rPr lang="en-US" altLang="en-US" dirty="0">
                <a:cs typeface="Arial"/>
              </a:rPr>
              <a:t>.</a:t>
            </a:r>
          </a:p>
          <a:p>
            <a:pPr lvl="1"/>
            <a:r>
              <a:rPr lang="en-US" altLang="en-US" dirty="0"/>
              <a:t>Turning to cigarettes, alcohol and drugs</a:t>
            </a:r>
            <a:r>
              <a:rPr lang="en-US" altLang="en-US" dirty="0">
                <a:cs typeface="Arial"/>
              </a:rPr>
              <a:t>.</a:t>
            </a:r>
          </a:p>
        </p:txBody>
      </p:sp>
      <p:sp>
        <p:nvSpPr>
          <p:cNvPr id="19460" name="Text Placeholder 10"/>
          <p:cNvSpPr txBox="1">
            <a:spLocks/>
          </p:cNvSpPr>
          <p:nvPr/>
        </p:nvSpPr>
        <p:spPr bwMode="auto">
          <a:xfrm>
            <a:off x="460375" y="4741070"/>
            <a:ext cx="1856740" cy="1810861"/>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How does stress impact your behavior?</a:t>
            </a:r>
          </a:p>
        </p:txBody>
      </p:sp>
      <p:sp>
        <p:nvSpPr>
          <p:cNvPr id="19461" name="Text Placeholder 12"/>
          <p:cNvSpPr txBox="1">
            <a:spLocks/>
          </p:cNvSpPr>
          <p:nvPr/>
        </p:nvSpPr>
        <p:spPr bwMode="auto">
          <a:xfrm>
            <a:off x="2381885" y="4755039"/>
            <a:ext cx="4930140" cy="328120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611295"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4234"/>
              </a:spcAft>
              <a:buClr>
                <a:schemeClr val="tx2"/>
              </a:buClr>
              <a:buSzTx/>
            </a:pPr>
            <a:r>
              <a:rPr lang="en-US" altLang="en-US" sz="1600" dirty="0">
                <a:solidFill>
                  <a:srgbClr val="646D72"/>
                </a:solidFill>
              </a:rPr>
              <a:t>1. _______________________________________</a:t>
            </a:r>
          </a:p>
          <a:p>
            <a:pPr algn="ctr">
              <a:spcBef>
                <a:spcPct val="0"/>
              </a:spcBef>
              <a:spcAft>
                <a:spcPts val="4234"/>
              </a:spcAft>
              <a:buClr>
                <a:schemeClr val="tx2"/>
              </a:buClr>
              <a:buSzTx/>
            </a:pPr>
            <a:r>
              <a:rPr lang="en-US" altLang="en-US" sz="1600" dirty="0">
                <a:solidFill>
                  <a:srgbClr val="646D72"/>
                </a:solidFill>
              </a:rPr>
              <a:t>2. _______________________________________</a:t>
            </a:r>
          </a:p>
          <a:p>
            <a:pPr algn="ctr">
              <a:spcBef>
                <a:spcPct val="0"/>
              </a:spcBef>
              <a:spcAft>
                <a:spcPts val="4234"/>
              </a:spcAft>
              <a:buClr>
                <a:schemeClr val="tx2"/>
              </a:buClr>
              <a:buSzTx/>
            </a:pPr>
            <a:r>
              <a:rPr lang="en-US" altLang="en-US" sz="1600" dirty="0">
                <a:solidFill>
                  <a:srgbClr val="646D72"/>
                </a:solidFill>
              </a:rPr>
              <a:t>3. _______________________________________</a:t>
            </a:r>
          </a:p>
          <a:p>
            <a:pPr algn="ctr">
              <a:spcBef>
                <a:spcPct val="0"/>
              </a:spcBef>
              <a:spcAft>
                <a:spcPts val="891"/>
              </a:spcAft>
              <a:buClr>
                <a:schemeClr val="tx2"/>
              </a:buClr>
              <a:buSzTx/>
            </a:pPr>
            <a:endParaRPr lang="en-US" altLang="en-US" sz="1600" dirty="0">
              <a:solidFill>
                <a:srgbClr val="646D72"/>
              </a:solidFill>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441980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pPr eaLnBrk="1" hangingPunct="1"/>
            <a:r>
              <a:rPr lang="en-US" altLang="en-US"/>
              <a:t>Stress Response</a:t>
            </a:r>
          </a:p>
        </p:txBody>
      </p:sp>
      <p:sp>
        <p:nvSpPr>
          <p:cNvPr id="21507" name="Text Box 6"/>
          <p:cNvSpPr txBox="1">
            <a:spLocks noChangeArrowheads="1"/>
          </p:cNvSpPr>
          <p:nvPr/>
        </p:nvSpPr>
        <p:spPr bwMode="auto">
          <a:xfrm>
            <a:off x="4026535" y="5195095"/>
            <a:ext cx="208703" cy="30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21508" name="Text Placeholder 10"/>
          <p:cNvSpPr txBox="1">
            <a:spLocks/>
          </p:cNvSpPr>
          <p:nvPr/>
        </p:nvSpPr>
        <p:spPr bwMode="auto">
          <a:xfrm>
            <a:off x="460374" y="5704999"/>
            <a:ext cx="1574483" cy="1809115"/>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b="1">
                <a:solidFill>
                  <a:schemeClr val="bg1"/>
                </a:solidFill>
              </a:rPr>
              <a:t>Notes:</a:t>
            </a:r>
          </a:p>
        </p:txBody>
      </p:sp>
      <p:sp>
        <p:nvSpPr>
          <p:cNvPr id="21509" name="Text Placeholder 12"/>
          <p:cNvSpPr txBox="1">
            <a:spLocks/>
          </p:cNvSpPr>
          <p:nvPr/>
        </p:nvSpPr>
        <p:spPr bwMode="auto">
          <a:xfrm>
            <a:off x="2106825" y="5718970"/>
            <a:ext cx="5174403" cy="327945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r>
              <a:rPr lang="en-US" altLang="en-US" sz="1600">
                <a:solidFill>
                  <a:srgbClr val="646D72"/>
                </a:solidFill>
              </a:rPr>
              <a:t>____________________________________________</a:t>
            </a:r>
          </a:p>
          <a:p>
            <a:pPr algn="ctr">
              <a:spcBef>
                <a:spcPct val="0"/>
              </a:spcBef>
              <a:spcAft>
                <a:spcPts val="891"/>
              </a:spcAft>
              <a:buClr>
                <a:schemeClr val="tx2"/>
              </a:buClr>
              <a:buSzTx/>
            </a:pPr>
            <a:endParaRPr lang="en-US" altLang="en-US" sz="1600">
              <a:solidFill>
                <a:srgbClr val="646D72"/>
              </a:solidFill>
            </a:endParaRPr>
          </a:p>
        </p:txBody>
      </p:sp>
      <p:sp>
        <p:nvSpPr>
          <p:cNvPr id="9" name="Isosceles Triangle 8"/>
          <p:cNvSpPr/>
          <p:nvPr/>
        </p:nvSpPr>
        <p:spPr>
          <a:xfrm>
            <a:off x="2672080" y="2540795"/>
            <a:ext cx="2430040" cy="1791653"/>
          </a:xfrm>
          <a:prstGeom prst="triangle">
            <a:avLst>
              <a:gd name="adj" fmla="val 49574"/>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lIns="101882" tIns="50941" rIns="101882" bIns="50941" anchor="ctr"/>
          <a:lstStyle/>
          <a:p>
            <a:pPr algn="ctr" eaLnBrk="1" hangingPunct="1">
              <a:defRPr/>
            </a:pPr>
            <a:endParaRPr lang="en-US" dirty="0"/>
          </a:p>
        </p:txBody>
      </p:sp>
      <p:sp>
        <p:nvSpPr>
          <p:cNvPr id="21511" name="TextBox 9"/>
          <p:cNvSpPr txBox="1">
            <a:spLocks noChangeArrowheads="1"/>
          </p:cNvSpPr>
          <p:nvPr/>
        </p:nvSpPr>
        <p:spPr bwMode="auto">
          <a:xfrm>
            <a:off x="2455864" y="1970088"/>
            <a:ext cx="28606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b="1" dirty="0"/>
              <a:t>Situation</a:t>
            </a:r>
            <a:br>
              <a:rPr lang="en-US" altLang="en-US" b="1" dirty="0"/>
            </a:br>
            <a:r>
              <a:rPr lang="en-US" altLang="en-US" b="1" dirty="0"/>
              <a:t>(Circumstances or Persons)</a:t>
            </a:r>
          </a:p>
        </p:txBody>
      </p:sp>
      <p:sp>
        <p:nvSpPr>
          <p:cNvPr id="21512" name="TextBox 10"/>
          <p:cNvSpPr txBox="1">
            <a:spLocks noChangeArrowheads="1"/>
          </p:cNvSpPr>
          <p:nvPr/>
        </p:nvSpPr>
        <p:spPr bwMode="auto">
          <a:xfrm>
            <a:off x="1223434" y="4466907"/>
            <a:ext cx="240188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b="1" dirty="0"/>
              <a:t>Thoughts</a:t>
            </a:r>
            <a:br>
              <a:rPr lang="en-US" altLang="en-US" b="1" dirty="0"/>
            </a:br>
            <a:r>
              <a:rPr lang="en-US" altLang="en-US" b="1" dirty="0"/>
              <a:t>(Beliefs or Expectations)</a:t>
            </a:r>
          </a:p>
        </p:txBody>
      </p:sp>
      <p:sp>
        <p:nvSpPr>
          <p:cNvPr id="21513" name="TextBox 11"/>
          <p:cNvSpPr txBox="1">
            <a:spLocks noChangeArrowheads="1"/>
          </p:cNvSpPr>
          <p:nvPr/>
        </p:nvSpPr>
        <p:spPr bwMode="auto">
          <a:xfrm>
            <a:off x="4328796" y="4466907"/>
            <a:ext cx="216439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b="1" dirty="0"/>
              <a:t>Response</a:t>
            </a:r>
            <a:br>
              <a:rPr lang="en-US" altLang="en-US" b="1" dirty="0"/>
            </a:br>
            <a:r>
              <a:rPr lang="en-US" altLang="en-US" b="1" dirty="0"/>
              <a:t>(Actions or Feelings)</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23350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23555" name="Text Placeholder 5"/>
          <p:cNvSpPr txBox="1">
            <a:spLocks/>
          </p:cNvSpPr>
          <p:nvPr/>
        </p:nvSpPr>
        <p:spPr bwMode="auto">
          <a:xfrm>
            <a:off x="460374" y="1970088"/>
            <a:ext cx="6851651" cy="6439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What have you done to change various stressful times? Use specific examples. Was it successful?</a:t>
            </a:r>
          </a:p>
          <a:p>
            <a:endParaRPr lang="en-US" altLang="en-US" dirty="0"/>
          </a:p>
          <a:p>
            <a:endParaRPr lang="en-US" altLang="en-US" dirty="0"/>
          </a:p>
          <a:p>
            <a:pPr lvl="1"/>
            <a:r>
              <a:rPr lang="en-US" altLang="en-US" dirty="0"/>
              <a:t>Change the situation: </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pPr lvl="1"/>
            <a:r>
              <a:rPr lang="en-US" altLang="en-US" dirty="0"/>
              <a:t>Change your thinking: </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pPr lvl="1"/>
            <a:r>
              <a:rPr lang="en-US" altLang="en-US" dirty="0"/>
              <a:t>Change your response:</a:t>
            </a:r>
          </a:p>
        </p:txBody>
      </p:sp>
      <p:sp>
        <p:nvSpPr>
          <p:cNvPr id="2" name="Title 1"/>
          <p:cNvSpPr>
            <a:spLocks noGrp="1"/>
          </p:cNvSpPr>
          <p:nvPr>
            <p:ph type="title"/>
          </p:nvPr>
        </p:nvSpPr>
        <p:spPr>
          <a:xfrm>
            <a:off x="752475" y="1012380"/>
            <a:ext cx="4114800" cy="276999"/>
          </a:xfrm>
        </p:spPr>
        <p:txBody>
          <a:bodyPr/>
          <a:lstStyle/>
          <a:p>
            <a:r>
              <a:rPr lang="en-US" dirty="0"/>
              <a:t>A Change Would Do You Good</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3581859160"/>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631269-1788-4309-AF4D-1B36C9C46855}"/>
</file>

<file path=customXml/itemProps2.xml><?xml version="1.0" encoding="utf-8"?>
<ds:datastoreItem xmlns:ds="http://schemas.openxmlformats.org/officeDocument/2006/customXml" ds:itemID="{B4A06612-E0A0-4547-BDC8-26AE191B79F0}">
  <ds:schemaRefs>
    <ds:schemaRef ds:uri="8521867a-bdbc-4ac9-a562-0c4ec40f535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772BC7E-90A5-431D-AD48-4566346428DE}"/>
</file>

<file path=docProps/app.xml><?xml version="1.0" encoding="utf-8"?>
<Properties xmlns="http://schemas.openxmlformats.org/officeDocument/2006/extended-properties" xmlns:vt="http://schemas.openxmlformats.org/officeDocument/2006/docPropsVTypes">
  <Template>OptumPortrait</Template>
  <TotalTime>0</TotalTime>
  <Words>2337</Words>
  <Application>Microsoft Office PowerPoint</Application>
  <PresentationFormat>Custom</PresentationFormat>
  <Paragraphs>329</Paragraphs>
  <Slides>22</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OptumPortrait</vt:lpstr>
      <vt:lpstr>Get the Best of Stress</vt:lpstr>
      <vt:lpstr>The Program</vt:lpstr>
      <vt:lpstr>Learning Points</vt:lpstr>
      <vt:lpstr>Definition and Sources</vt:lpstr>
      <vt:lpstr>Physical Reactions</vt:lpstr>
      <vt:lpstr>Emotional Reactions</vt:lpstr>
      <vt:lpstr>Behavioral Reactions</vt:lpstr>
      <vt:lpstr>Stress Response</vt:lpstr>
      <vt:lpstr>A Change Would Do You Good</vt:lpstr>
      <vt:lpstr>Change the Situation:  Time Management</vt:lpstr>
      <vt:lpstr>Change the Situation: Communication Skills</vt:lpstr>
      <vt:lpstr>Change the Situation: Communication Skills</vt:lpstr>
      <vt:lpstr>Change Your Thoughts Strategy: Rewrite Self-Talk</vt:lpstr>
      <vt:lpstr>Change Your Thoughts Strategy: Rewrite Self-Talk</vt:lpstr>
      <vt:lpstr>Change Your Response</vt:lpstr>
      <vt:lpstr>Stress Management Skills</vt:lpstr>
      <vt:lpstr>Keys To Managing It</vt:lpstr>
      <vt:lpstr>Stress Management Exercises</vt:lpstr>
      <vt:lpstr>Imagery Exercise</vt:lpstr>
      <vt:lpstr>Imagery Exercise</vt:lpstr>
      <vt:lpstr>About Professional Support</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GetTheBestofStress</dc:title>
  <dc:creator/>
  <cp:lastModifiedBy/>
  <cp:revision>2</cp:revision>
  <dcterms:created xsi:type="dcterms:W3CDTF">2018-11-15T21:06:59Z</dcterms:created>
  <dcterms:modified xsi:type="dcterms:W3CDTF">2020-09-28T19:36:40Z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88200</vt:r8>
  </property>
</Properties>
</file>