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4"/>
  </p:notesMasterIdLst>
  <p:handoutMasterIdLst>
    <p:handoutMasterId r:id="rId25"/>
  </p:handoutMasterIdLst>
  <p:sldIdLst>
    <p:sldId id="280" r:id="rId5"/>
    <p:sldId id="284" r:id="rId6"/>
    <p:sldId id="286" r:id="rId7"/>
    <p:sldId id="288" r:id="rId8"/>
    <p:sldId id="290" r:id="rId9"/>
    <p:sldId id="292" r:id="rId10"/>
    <p:sldId id="294" r:id="rId11"/>
    <p:sldId id="296" r:id="rId12"/>
    <p:sldId id="298" r:id="rId13"/>
    <p:sldId id="300" r:id="rId14"/>
    <p:sldId id="302" r:id="rId15"/>
    <p:sldId id="303" r:id="rId16"/>
    <p:sldId id="312" r:id="rId17"/>
    <p:sldId id="305" r:id="rId18"/>
    <p:sldId id="306" r:id="rId19"/>
    <p:sldId id="307" r:id="rId20"/>
    <p:sldId id="308" r:id="rId21"/>
    <p:sldId id="309" r:id="rId22"/>
    <p:sldId id="310" r:id="rId23"/>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1" autoAdjust="0"/>
    <p:restoredTop sz="86517" autoAdjust="0"/>
  </p:normalViewPr>
  <p:slideViewPr>
    <p:cSldViewPr snapToGrid="0">
      <p:cViewPr varScale="1">
        <p:scale>
          <a:sx n="40" d="100"/>
          <a:sy n="40" d="100"/>
        </p:scale>
        <p:origin x="2432" y="36"/>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10/1/2020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10/1/2020</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2159000" y="696913"/>
            <a:ext cx="2692400" cy="3486150"/>
          </a:xfrm>
          <a:ln/>
        </p:spPr>
      </p:sp>
      <p:sp>
        <p:nvSpPr>
          <p:cNvPr id="389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3891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7F7F13B-38A1-498D-A83C-0B6CC9068B1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AD6A8B6-6161-47EA-9430-87FACD362221}"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lvl1pPr defTabSz="464637">
              <a:spcBef>
                <a:spcPct val="30000"/>
              </a:spcBef>
              <a:defRPr sz="1200">
                <a:solidFill>
                  <a:schemeClr val="tx1"/>
                </a:solidFill>
                <a:latin typeface="Arial" charset="0"/>
                <a:ea typeface="ＭＳ Ｐゴシック" pitchFamily="34" charset="-128"/>
              </a:defRPr>
            </a:lvl1pPr>
            <a:lvl2pPr marL="715792" indent="-273131" defTabSz="464637">
              <a:spcBef>
                <a:spcPct val="30000"/>
              </a:spcBef>
              <a:defRPr sz="1200">
                <a:solidFill>
                  <a:schemeClr val="tx1"/>
                </a:solidFill>
                <a:latin typeface="Arial" charset="0"/>
                <a:ea typeface="ＭＳ Ｐゴシック" pitchFamily="34" charset="-128"/>
              </a:defRPr>
            </a:lvl2pPr>
            <a:lvl3pPr marL="1100374" indent="-218192" defTabSz="464637">
              <a:spcBef>
                <a:spcPct val="30000"/>
              </a:spcBef>
              <a:defRPr sz="1200">
                <a:solidFill>
                  <a:schemeClr val="tx1"/>
                </a:solidFill>
                <a:latin typeface="Arial" charset="0"/>
                <a:ea typeface="ＭＳ Ｐゴシック" pitchFamily="34" charset="-128"/>
              </a:defRPr>
            </a:lvl3pPr>
            <a:lvl4pPr marL="1539896" indent="-218192" defTabSz="464637">
              <a:spcBef>
                <a:spcPct val="30000"/>
              </a:spcBef>
              <a:defRPr sz="1200">
                <a:solidFill>
                  <a:schemeClr val="tx1"/>
                </a:solidFill>
                <a:latin typeface="Arial" charset="0"/>
                <a:ea typeface="ＭＳ Ｐゴシック" pitchFamily="34" charset="-128"/>
              </a:defRPr>
            </a:lvl4pPr>
            <a:lvl5pPr marL="1980987" indent="-218192" defTabSz="464637">
              <a:spcBef>
                <a:spcPct val="30000"/>
              </a:spcBef>
              <a:defRPr sz="1200">
                <a:solidFill>
                  <a:schemeClr val="tx1"/>
                </a:solidFill>
                <a:latin typeface="Arial" charset="0"/>
                <a:ea typeface="ＭＳ Ｐゴシック" pitchFamily="34" charset="-128"/>
              </a:defRPr>
            </a:lvl5pPr>
            <a:lvl6pPr marL="2433066"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6pPr>
            <a:lvl7pPr marL="288514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7pPr>
            <a:lvl8pPr marL="3337225"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8pPr>
            <a:lvl9pPr marL="3789304" indent="-218192" defTabSz="464637"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3F83A692-C197-43EE-B564-19DBCFCC36D6}" type="slidenum">
              <a:rPr lang="en-US" altLang="en-US" sz="1300"/>
              <a:pPr>
                <a:spcBef>
                  <a:spcPct val="0"/>
                </a:spcBef>
              </a:pPr>
              <a:t>12</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13</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202147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59000" y="696913"/>
            <a:ext cx="26924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1E94393-9EC6-4D8C-8EC7-6BF51E038C50}"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59000" y="696913"/>
            <a:ext cx="2692400" cy="3486150"/>
          </a:xfrm>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FF91581-2B9E-44C7-B893-CDA01C1DBB76}"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159000" y="696913"/>
            <a:ext cx="2692400" cy="348615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1AB66CF-0CF1-43C1-B9A3-62AC218C01D2}"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26B6007-8489-46E3-84ED-32AD69B03376}"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59000" y="696913"/>
            <a:ext cx="26924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4649C41-F759-4C9F-A948-55DBD19E77FD}"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2159000" y="696913"/>
            <a:ext cx="2692400" cy="3486150"/>
          </a:xfrm>
          <a:ln/>
        </p:spPr>
      </p:sp>
      <p:sp>
        <p:nvSpPr>
          <p:cNvPr id="409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09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0B1AA0A-7220-459A-A931-A9585B1BDD4A}"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2159000" y="696913"/>
            <a:ext cx="2692400" cy="3486150"/>
          </a:xfrm>
          <a:ln/>
        </p:spPr>
      </p:sp>
      <p:sp>
        <p:nvSpPr>
          <p:cNvPr id="430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30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4E8F134-9CA4-48C8-80DE-30FCD33855DD}"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2159000" y="696913"/>
            <a:ext cx="2692400" cy="3486150"/>
          </a:xfrm>
          <a:ln/>
        </p:spPr>
      </p:sp>
      <p:sp>
        <p:nvSpPr>
          <p:cNvPr id="450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50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EA0BFEC-E6F2-4654-A8B2-B2DD07E6A5CB}"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2159000" y="696913"/>
            <a:ext cx="2692400" cy="3486150"/>
          </a:xfrm>
          <a:ln/>
        </p:spPr>
      </p:sp>
      <p:sp>
        <p:nvSpPr>
          <p:cNvPr id="471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710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8D082CE-4564-405E-9637-B9DD7B315930}"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2159000" y="696913"/>
            <a:ext cx="2692400" cy="3486150"/>
          </a:xfrm>
          <a:ln/>
        </p:spPr>
      </p:sp>
      <p:sp>
        <p:nvSpPr>
          <p:cNvPr id="491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915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E6DE053-BD0B-4102-9820-7D96496C1CC2}"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0EF9E07-FCA9-40FC-8C37-FFC05F2C2B85}"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159000" y="696913"/>
            <a:ext cx="2692400" cy="348615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A49FE9B-3AD6-49F0-8263-214952D62671}"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lstStyle/>
          <a:p>
            <a:endParaRPr lang="en-US" dirty="0"/>
          </a:p>
        </p:txBody>
      </p:sp>
      <p:sp>
        <p:nvSpPr>
          <p:cNvPr id="553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C4D6B22-2214-4877-A507-FB42DFB58ECA}"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962123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221298" y="9319737"/>
            <a:ext cx="510963" cy="536098"/>
          </a:xfrm>
          <a:prstGeom prst="rect">
            <a:avLst/>
          </a:prstGeom>
          <a:ln/>
        </p:spPr>
        <p:txBody>
          <a:bodyPr lIns="101882" tIns="50941" rIns="101882" bIns="50941"/>
          <a:lstStyle>
            <a:lvl1pPr>
              <a:defRPr/>
            </a:lvl1pPr>
          </a:lstStyle>
          <a:p>
            <a:pPr>
              <a:defRPr/>
            </a:pPr>
            <a:fld id="{A2190B47-CA90-461B-B2D7-20A818034FDD}" type="slidenum">
              <a:rPr lang="en-US" altLang="en-US"/>
              <a:pPr>
                <a:defRPr/>
              </a:pPr>
              <a:t>‹#›</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5051761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optum.com/"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8"/>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a:t>
            </a:r>
            <a:r>
              <a:rPr lang="en-US" dirty="0" err="1"/>
              <a:t>UnitedHealthcare</a:t>
            </a:r>
            <a:r>
              <a:rPr lang="en-US" dirty="0"/>
              <a:t>.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 id="2147483750" r:id="rId5"/>
    <p:sldLayoutId id="2147483751" r:id="rId6"/>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helpguide.org/articles/mental-health/cultivating-happines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a:xfrm>
            <a:off x="1035051" y="2812113"/>
            <a:ext cx="5029200" cy="387798"/>
          </a:xfrm>
        </p:spPr>
        <p:txBody>
          <a:bodyPr/>
          <a:lstStyle/>
          <a:p>
            <a:r>
              <a:rPr lang="en-US" altLang="en-US"/>
              <a:t>How </a:t>
            </a:r>
            <a:r>
              <a:rPr lang="en-US" altLang="en-US" dirty="0"/>
              <a:t>To</a:t>
            </a:r>
            <a:r>
              <a:rPr lang="en-US" altLang="en-US"/>
              <a:t> Simplify Your Life</a:t>
            </a:r>
          </a:p>
        </p:txBody>
      </p:sp>
      <p:sp>
        <p:nvSpPr>
          <p:cNvPr id="5123" name="Rectangle 11"/>
          <p:cNvSpPr>
            <a:spLocks noGrp="1"/>
          </p:cNvSpPr>
          <p:nvPr>
            <p:ph type="body" sz="quarter" idx="10"/>
          </p:nvPr>
        </p:nvSpPr>
        <p:spPr>
          <a:xfrm>
            <a:off x="1035050" y="3436327"/>
            <a:ext cx="5029200" cy="553998"/>
          </a:xfrm>
        </p:spPr>
        <p:txBody>
          <a:bodyPr/>
          <a:lstStyle/>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1014204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altLang="en-US"/>
              <a:t>Streamlining Chores </a:t>
            </a:r>
            <a:br>
              <a:rPr lang="en-US" altLang="en-US"/>
            </a:br>
            <a:r>
              <a:rPr lang="en-US" altLang="en-US"/>
              <a:t>and Commitments</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25603" name="Text Placeholder 8"/>
          <p:cNvSpPr>
            <a:spLocks noGrp="1" noChangeArrowheads="1"/>
          </p:cNvSpPr>
          <p:nvPr>
            <p:ph type="body" sz="quarter" idx="4294967295"/>
          </p:nvPr>
        </p:nvSpPr>
        <p:spPr>
          <a:xfrm>
            <a:off x="460376" y="4537075"/>
            <a:ext cx="6851650" cy="4921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b="1" dirty="0">
                <a:solidFill>
                  <a:srgbClr val="646D72"/>
                </a:solidFill>
                <a:latin typeface="Arial" charset="0"/>
                <a:ea typeface="ＭＳ Ｐゴシック" pitchFamily="34" charset="-128"/>
                <a:cs typeface="Times New Roman" pitchFamily="18" charset="0"/>
              </a:rPr>
              <a:t>Complete the Streamlining Chores and Commitments worksheet in </a:t>
            </a:r>
            <a:br>
              <a:rPr lang="en-US" altLang="en-US" b="1" dirty="0">
                <a:solidFill>
                  <a:srgbClr val="646D72"/>
                </a:solidFill>
                <a:latin typeface="Arial" charset="0"/>
                <a:ea typeface="ＭＳ Ｐゴシック" pitchFamily="34" charset="-128"/>
                <a:cs typeface="Times New Roman" pitchFamily="18" charset="0"/>
              </a:rPr>
            </a:br>
            <a:r>
              <a:rPr lang="en-US" altLang="en-US" b="1" dirty="0">
                <a:solidFill>
                  <a:srgbClr val="646D72"/>
                </a:solidFill>
                <a:latin typeface="Arial" charset="0"/>
                <a:ea typeface="ＭＳ Ｐゴシック" pitchFamily="34" charset="-128"/>
                <a:cs typeface="Times New Roman" pitchFamily="18" charset="0"/>
              </a:rPr>
              <a:t>the appendix.</a:t>
            </a:r>
          </a:p>
        </p:txBody>
      </p:sp>
      <p:sp>
        <p:nvSpPr>
          <p:cNvPr id="25604" name="Text Placeholder 8"/>
          <p:cNvSpPr txBox="1">
            <a:spLocks/>
          </p:cNvSpPr>
          <p:nvPr/>
        </p:nvSpPr>
        <p:spPr bwMode="auto">
          <a:xfrm>
            <a:off x="460375" y="1962955"/>
            <a:ext cx="6851650" cy="1926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Look at all you do, then ask yourself:</a:t>
            </a:r>
          </a:p>
          <a:p>
            <a:pPr lvl="1"/>
            <a:r>
              <a:rPr lang="en-US" altLang="en-US" dirty="0"/>
              <a:t>Who does it now?</a:t>
            </a:r>
          </a:p>
          <a:p>
            <a:pPr lvl="1"/>
            <a:r>
              <a:rPr lang="en-US" altLang="en-US" dirty="0"/>
              <a:t>Can I delegate?</a:t>
            </a:r>
          </a:p>
          <a:p>
            <a:pPr lvl="1"/>
            <a:r>
              <a:rPr lang="en-US" altLang="en-US" dirty="0"/>
              <a:t>Can I get paid help?</a:t>
            </a:r>
          </a:p>
          <a:p>
            <a:pPr lvl="1"/>
            <a:r>
              <a:rPr lang="en-US" altLang="en-US" dirty="0"/>
              <a:t>Can I do it less often?</a:t>
            </a:r>
          </a:p>
          <a:p>
            <a:pPr lvl="1"/>
            <a:r>
              <a:rPr lang="en-US" altLang="en-US" dirty="0"/>
              <a:t>Can I improve the efficiency of how we are doing it?</a:t>
            </a:r>
          </a:p>
        </p:txBody>
      </p:sp>
    </p:spTree>
    <p:extLst>
      <p:ext uri="{BB962C8B-B14F-4D97-AF65-F5344CB8AC3E}">
        <p14:creationId xmlns:p14="http://schemas.microsoft.com/office/powerpoint/2010/main" val="377037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pPr eaLnBrk="1" hangingPunct="1"/>
            <a:r>
              <a:rPr lang="en-US" altLang="en-US"/>
              <a:t>Choosing Supportive Relationships</a:t>
            </a:r>
          </a:p>
        </p:txBody>
      </p:sp>
      <p:sp>
        <p:nvSpPr>
          <p:cNvPr id="27651" name="Text Box 6"/>
          <p:cNvSpPr txBox="1">
            <a:spLocks noChangeArrowheads="1"/>
          </p:cNvSpPr>
          <p:nvPr/>
        </p:nvSpPr>
        <p:spPr bwMode="auto">
          <a:xfrm>
            <a:off x="4026535" y="5376705"/>
            <a:ext cx="208703" cy="30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1018824">
              <a:spcBef>
                <a:spcPct val="0"/>
              </a:spcBef>
              <a:buClrTx/>
              <a:buSzTx/>
            </a:pPr>
            <a:endParaRPr lang="en-US" altLang="en-US" sz="1300">
              <a:solidFill>
                <a:srgbClr val="646D72"/>
              </a:solidFill>
            </a:endParaRPr>
          </a:p>
        </p:txBody>
      </p:sp>
      <p:sp>
        <p:nvSpPr>
          <p:cNvPr id="27652" name="Text Placeholder 8"/>
          <p:cNvSpPr txBox="1">
            <a:spLocks/>
          </p:cNvSpPr>
          <p:nvPr/>
        </p:nvSpPr>
        <p:spPr bwMode="auto">
          <a:xfrm>
            <a:off x="460375" y="1970088"/>
            <a:ext cx="6851650" cy="4098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t>Who do I spend time with?</a:t>
            </a:r>
          </a:p>
          <a:p>
            <a:pPr lvl="1"/>
            <a:endParaRPr lang="en-US" altLang="en-US" dirty="0"/>
          </a:p>
          <a:p>
            <a:pPr lvl="1"/>
            <a:endParaRPr lang="en-US" altLang="en-US" dirty="0"/>
          </a:p>
          <a:p>
            <a:pPr lvl="1"/>
            <a:r>
              <a:rPr lang="en-US" altLang="en-US" dirty="0"/>
              <a:t>Who do I make friends with?</a:t>
            </a:r>
          </a:p>
          <a:p>
            <a:pPr lvl="1"/>
            <a:endParaRPr lang="en-US" altLang="en-US" dirty="0"/>
          </a:p>
          <a:p>
            <a:pPr lvl="1"/>
            <a:endParaRPr lang="en-US" altLang="en-US" dirty="0"/>
          </a:p>
          <a:p>
            <a:pPr lvl="1"/>
            <a:r>
              <a:rPr lang="en-US" altLang="en-US" dirty="0"/>
              <a:t>How much energy, time, power and influence do I give to negative people?</a:t>
            </a:r>
          </a:p>
          <a:p>
            <a:r>
              <a:rPr lang="en-US" altLang="en-US" dirty="0"/>
              <a:t>		</a:t>
            </a:r>
          </a:p>
          <a:p>
            <a:endParaRPr lang="en-US" altLang="en-US" dirty="0"/>
          </a:p>
          <a:p>
            <a:endParaRPr lang="en-US" altLang="en-US" dirty="0"/>
          </a:p>
          <a:p>
            <a:r>
              <a:rPr lang="en-US" altLang="en-US" b="1" dirty="0"/>
              <a:t>Life is short! It’s important to feel energized, renewed and supported by your friends.</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96659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pPr eaLnBrk="1" hangingPunct="1"/>
            <a:r>
              <a:rPr lang="en-US" altLang="en-US"/>
              <a:t>Make Your Action Plan</a:t>
            </a:r>
          </a:p>
        </p:txBody>
      </p:sp>
      <p:sp>
        <p:nvSpPr>
          <p:cNvPr id="28675" name="Text Placeholder 10"/>
          <p:cNvSpPr txBox="1">
            <a:spLocks/>
          </p:cNvSpPr>
          <p:nvPr/>
        </p:nvSpPr>
        <p:spPr bwMode="auto">
          <a:xfrm>
            <a:off x="460376" y="2889394"/>
            <a:ext cx="6851650" cy="467995"/>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tabLst>
                <a:tab pos="3081338" algn="l"/>
              </a:tabLst>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tabLst>
                <a:tab pos="3081338" algn="l"/>
              </a:tabLst>
              <a:defRPr>
                <a:solidFill>
                  <a:srgbClr val="535A5D"/>
                </a:solidFill>
                <a:latin typeface="Arial" charset="0"/>
                <a:ea typeface="ＭＳ Ｐゴシック" pitchFamily="34" charset="-128"/>
              </a:defRPr>
            </a:lvl2pPr>
            <a:lvl3pPr marL="1143000" indent="-228600">
              <a:spcBef>
                <a:spcPct val="20000"/>
              </a:spcBef>
              <a:buClr>
                <a:srgbClr val="005293"/>
              </a:buClr>
              <a:tabLst>
                <a:tab pos="3081338" algn="l"/>
              </a:tabLst>
              <a:defRPr>
                <a:solidFill>
                  <a:srgbClr val="535A5D"/>
                </a:solidFill>
                <a:latin typeface="Arial" charset="0"/>
                <a:ea typeface="ＭＳ Ｐゴシック" pitchFamily="34" charset="-128"/>
              </a:defRPr>
            </a:lvl3pPr>
            <a:lvl4pPr marL="1600200" indent="-228600">
              <a:spcBef>
                <a:spcPct val="20000"/>
              </a:spcBef>
              <a:buClr>
                <a:srgbClr val="005293"/>
              </a:buClr>
              <a:tabLst>
                <a:tab pos="3081338" algn="l"/>
              </a:tabLst>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tabLst>
                <a:tab pos="3081338" algn="l"/>
              </a:tabLst>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tabLst>
                <a:tab pos="3081338" algn="l"/>
              </a:tabLst>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r>
              <a:rPr lang="en-US" altLang="en-US" sz="1600" b="1">
                <a:solidFill>
                  <a:schemeClr val="bg1"/>
                </a:solidFill>
              </a:rPr>
              <a:t> Ideas/Behaviors	I will meet it by …</a:t>
            </a:r>
          </a:p>
        </p:txBody>
      </p:sp>
      <p:sp>
        <p:nvSpPr>
          <p:cNvPr id="28676" name="Text Placeholder 12"/>
          <p:cNvSpPr txBox="1">
            <a:spLocks/>
          </p:cNvSpPr>
          <p:nvPr/>
        </p:nvSpPr>
        <p:spPr bwMode="auto">
          <a:xfrm>
            <a:off x="460376" y="3357390"/>
            <a:ext cx="6851650" cy="5785023"/>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28677" name="Text Placeholder 8"/>
          <p:cNvSpPr txBox="1">
            <a:spLocks/>
          </p:cNvSpPr>
          <p:nvPr/>
        </p:nvSpPr>
        <p:spPr bwMode="auto">
          <a:xfrm>
            <a:off x="460374" y="1978839"/>
            <a:ext cx="6995160" cy="82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What ideas, behaviors, attitudes, feelings, techniques about how to simplify my life did I gain from this training? List them below. </a:t>
            </a:r>
          </a:p>
          <a:p>
            <a:r>
              <a:rPr lang="en-US" altLang="en-US" b="1" dirty="0"/>
              <a:t>Who will you check in with to make sure you are making progress? </a:t>
            </a:r>
          </a:p>
        </p:txBody>
      </p:sp>
      <p:cxnSp>
        <p:nvCxnSpPr>
          <p:cNvPr id="20" name="Straight Connector 19"/>
          <p:cNvCxnSpPr/>
          <p:nvPr/>
        </p:nvCxnSpPr>
        <p:spPr>
          <a:xfrm>
            <a:off x="460374" y="4117008"/>
            <a:ext cx="684989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60374" y="4954576"/>
            <a:ext cx="684989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0374" y="5792144"/>
            <a:ext cx="684989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62174" y="6629712"/>
            <a:ext cx="684989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62174" y="7467280"/>
            <a:ext cx="684989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62174" y="8304848"/>
            <a:ext cx="684989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63600" y="3357390"/>
            <a:ext cx="0" cy="5785023"/>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34729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89440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altLang="en-US"/>
              <a:t>Appendix A: Streamlining Chores and Commitments — A Worksheet*</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30723" name="Text Placeholder 8"/>
          <p:cNvSpPr>
            <a:spLocks noGrp="1" noChangeArrowheads="1"/>
          </p:cNvSpPr>
          <p:nvPr>
            <p:ph type="body" sz="quarter" idx="4294967295"/>
          </p:nvPr>
        </p:nvSpPr>
        <p:spPr>
          <a:xfrm>
            <a:off x="460376" y="1970088"/>
            <a:ext cx="6851650" cy="714811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This worksheet was created to help you assess your responsibilities and problem-solve solutions for streamlining them. Here’s how it works.</a:t>
            </a: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In the left hand column entitled “Responsibility,” write in those activities and tasks that are part of your lifestyle. In the column entitled “Who Does It Now?” indicate which activities and tasks you are doing now. Then, ask yourself these questions:</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Can this be delegated? Is there someone else who could do it? If you’re a parent, include your children where appropriate to their age level, for example, feeding the pet, taking out garbage, picking up toys, etc.</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Do I want to hire someone for tasks such as yard work and housecleaning?</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Can I do this less often? Can I relax my standards? Are there some tasks — edging the lawn, ironing pillowcases — that I can simply eliminate?</a:t>
            </a:r>
          </a:p>
          <a:p>
            <a:pPr marL="285750" lvl="1" indent="-285750">
              <a:spcBef>
                <a:spcPct val="0"/>
              </a:spcBef>
              <a:spcAft>
                <a:spcPts val="669"/>
              </a:spcAft>
            </a:pPr>
            <a:r>
              <a:rPr lang="en-US" altLang="en-US" dirty="0">
                <a:solidFill>
                  <a:srgbClr val="646D72"/>
                </a:solidFill>
                <a:latin typeface="Arial" charset="0"/>
                <a:ea typeface="ＭＳ Ｐゴシック" pitchFamily="34" charset="-128"/>
                <a:cs typeface="Times New Roman" pitchFamily="18" charset="0"/>
              </a:rPr>
              <a:t>Can I improve my efficiency? Create systems for routine tasks. Keep all tools for the task in the same general area. Think of it as a work station. As an example, consider bill-paying. Are the bills, stamps, pens, paper clips, envelopes and address labels all in one place? What about packing lunches? Are the lunchbox, napkins, sandwich bags, thermos, etc., all kept in one place?</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a:spcBef>
                <a:spcPct val="0"/>
              </a:spcBef>
              <a:spcAft>
                <a:spcPts val="669"/>
              </a:spcAft>
              <a:buClr>
                <a:schemeClr val="tx2"/>
              </a:buClr>
            </a:pPr>
            <a:r>
              <a:rPr lang="en-US" altLang="en-US" dirty="0">
                <a:solidFill>
                  <a:srgbClr val="646D72"/>
                </a:solidFill>
                <a:latin typeface="Arial" charset="0"/>
                <a:ea typeface="ＭＳ Ｐゴシック" pitchFamily="34" charset="-128"/>
                <a:cs typeface="Times New Roman" pitchFamily="18" charset="0"/>
              </a:rPr>
              <a:t>The time you spend organizing your systems will create time for the things that matter more, like taking care of yourself.</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a:p>
            <a:pPr marL="166688" indent="-166688">
              <a:spcBef>
                <a:spcPct val="0"/>
              </a:spcBef>
              <a:spcAft>
                <a:spcPts val="669"/>
              </a:spcAft>
              <a:buClr>
                <a:schemeClr val="tx2"/>
              </a:buClr>
            </a:pPr>
            <a:r>
              <a:rPr lang="en-US" altLang="en-US" sz="1400" dirty="0">
                <a:solidFill>
                  <a:srgbClr val="646D72"/>
                </a:solidFill>
                <a:latin typeface="Arial" charset="0"/>
                <a:ea typeface="ＭＳ Ｐゴシック" pitchFamily="34" charset="-128"/>
                <a:cs typeface="Times New Roman" pitchFamily="18" charset="0"/>
              </a:rPr>
              <a:t>*	By Sue Truman, Training Specialist, </a:t>
            </a:r>
            <a:r>
              <a:rPr lang="en-US" altLang="en-US" sz="1400" dirty="0" err="1">
                <a:solidFill>
                  <a:srgbClr val="646D72"/>
                </a:solidFill>
                <a:latin typeface="Arial" charset="0"/>
                <a:ea typeface="ＭＳ Ｐゴシック" pitchFamily="34" charset="-128"/>
                <a:cs typeface="Times New Roman" pitchFamily="18" charset="0"/>
              </a:rPr>
              <a:t>OptumHealth</a:t>
            </a:r>
            <a:r>
              <a:rPr lang="en-US" altLang="en-US" sz="1400" dirty="0">
                <a:solidFill>
                  <a:srgbClr val="646D72"/>
                </a:solidFill>
                <a:latin typeface="Arial" charset="0"/>
                <a:ea typeface="ＭＳ Ｐゴシック" pitchFamily="34" charset="-128"/>
                <a:cs typeface="Times New Roman" pitchFamily="18" charset="0"/>
              </a:rPr>
              <a:t>. © 2004 </a:t>
            </a:r>
            <a:r>
              <a:rPr lang="en-US" altLang="en-US" sz="1400" dirty="0" err="1">
                <a:solidFill>
                  <a:srgbClr val="646D72"/>
                </a:solidFill>
                <a:latin typeface="Arial" charset="0"/>
                <a:ea typeface="ＭＳ Ｐゴシック" pitchFamily="34" charset="-128"/>
                <a:cs typeface="Times New Roman" pitchFamily="18" charset="0"/>
              </a:rPr>
              <a:t>OptumHealth</a:t>
            </a:r>
            <a:r>
              <a:rPr lang="en-US" altLang="en-US" sz="1400" dirty="0">
                <a:solidFill>
                  <a:srgbClr val="646D72"/>
                </a:solidFill>
                <a:latin typeface="Arial" charset="0"/>
                <a:ea typeface="ＭＳ Ｐゴシック" pitchFamily="34" charset="-128"/>
                <a:cs typeface="Times New Roman" pitchFamily="18" charset="0"/>
              </a:rPr>
              <a:t>. All rights reserved.</a:t>
            </a:r>
          </a:p>
        </p:txBody>
      </p:sp>
      <p:sp>
        <p:nvSpPr>
          <p:cNvPr id="30724"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Tree>
    <p:extLst>
      <p:ext uri="{BB962C8B-B14F-4D97-AF65-F5344CB8AC3E}">
        <p14:creationId xmlns:p14="http://schemas.microsoft.com/office/powerpoint/2010/main" val="3520821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19"/>
          <p:cNvSpPr txBox="1">
            <a:spLocks/>
          </p:cNvSpPr>
          <p:nvPr/>
        </p:nvSpPr>
        <p:spPr bwMode="auto">
          <a:xfrm>
            <a:off x="460375" y="1970088"/>
            <a:ext cx="6851650" cy="715177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34"/>
              </a:spcAft>
              <a:buClr>
                <a:schemeClr val="tx2"/>
              </a:buClr>
              <a:buSzTx/>
            </a:pPr>
            <a:endParaRPr lang="en-US" altLang="en-US" sz="1100">
              <a:solidFill>
                <a:srgbClr val="646D72"/>
              </a:solidFill>
            </a:endParaRPr>
          </a:p>
        </p:txBody>
      </p:sp>
      <p:sp>
        <p:nvSpPr>
          <p:cNvPr id="31747" name="Title 7"/>
          <p:cNvSpPr>
            <a:spLocks noGrp="1"/>
          </p:cNvSpPr>
          <p:nvPr>
            <p:ph type="title"/>
          </p:nvPr>
        </p:nvSpPr>
        <p:spPr/>
        <p:txBody>
          <a:bodyPr/>
          <a:lstStyle/>
          <a:p>
            <a:r>
              <a:rPr lang="en-US" altLang="en-US"/>
              <a:t>Appendix A: Streamlining Chores and Commitments — A Worksheet</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31748" name="Text Placeholder 18"/>
          <p:cNvSpPr txBox="1">
            <a:spLocks/>
          </p:cNvSpPr>
          <p:nvPr/>
        </p:nvSpPr>
        <p:spPr bwMode="auto">
          <a:xfrm>
            <a:off x="460375" y="1970088"/>
            <a:ext cx="6844609" cy="639128"/>
          </a:xfrm>
          <a:prstGeom prst="rect">
            <a:avLst/>
          </a:prstGeom>
          <a:solidFill>
            <a:schemeClr val="tx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200" b="1">
                <a:solidFill>
                  <a:schemeClr val="bg1"/>
                </a:solidFill>
              </a:rPr>
              <a:t>                                                     Who              Who                Hire              Can I             Can It</a:t>
            </a:r>
          </a:p>
          <a:p>
            <a:pPr eaLnBrk="1" hangingPunct="1">
              <a:spcBef>
                <a:spcPct val="0"/>
              </a:spcBef>
              <a:buClr>
                <a:schemeClr val="tx2"/>
              </a:buClr>
              <a:buSzTx/>
            </a:pPr>
            <a:r>
              <a:rPr lang="en-US" altLang="en-US" sz="1200" b="1">
                <a:solidFill>
                  <a:schemeClr val="bg1"/>
                </a:solidFill>
              </a:rPr>
              <a:t>                                                   Does It          Should        Someone        Improve             Be</a:t>
            </a:r>
            <a:br>
              <a:rPr lang="en-US" altLang="en-US" sz="1200" b="1">
                <a:solidFill>
                  <a:schemeClr val="bg1"/>
                </a:solidFill>
              </a:rPr>
            </a:br>
            <a:r>
              <a:rPr lang="en-US" altLang="en-US" sz="1200" b="1">
                <a:solidFill>
                  <a:schemeClr val="bg1"/>
                </a:solidFill>
              </a:rPr>
              <a:t>  Responsibility                          Now?            Do It?          To Do It?     Efficiency?   Eliminated?</a:t>
            </a:r>
          </a:p>
        </p:txBody>
      </p:sp>
      <p:cxnSp>
        <p:nvCxnSpPr>
          <p:cNvPr id="8" name="Straight Connector 7"/>
          <p:cNvCxnSpPr/>
          <p:nvPr/>
        </p:nvCxnSpPr>
        <p:spPr>
          <a:xfrm>
            <a:off x="4330907" y="2609215"/>
            <a:ext cx="17992"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259093"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222908"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563601"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436367"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60376" y="291805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460376" y="321347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60376" y="350889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0376" y="4690570"/>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60376" y="409973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60376" y="439515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60376" y="498598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60376" y="5281408"/>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0376" y="5576827"/>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60376" y="6463084"/>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60376" y="587224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60376" y="616766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60376" y="3804313"/>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67418" y="6758503"/>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7418" y="705392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67418" y="734934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467418" y="764476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67418" y="794017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60376" y="8531017"/>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60376" y="882643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60376" y="8235598"/>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34" name="TextBox 13"/>
          <p:cNvSpPr txBox="1">
            <a:spLocks noChangeArrowheads="1"/>
          </p:cNvSpPr>
          <p:nvPr/>
        </p:nvSpPr>
        <p:spPr bwMode="auto">
          <a:xfrm>
            <a:off x="493713" y="2622637"/>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Dependent care</a:t>
            </a:r>
            <a:endParaRPr lang="en-US" altLang="en-US" sz="1300" b="1" dirty="0">
              <a:solidFill>
                <a:srgbClr val="0D776E"/>
              </a:solidFill>
            </a:endParaRPr>
          </a:p>
        </p:txBody>
      </p:sp>
      <p:sp>
        <p:nvSpPr>
          <p:cNvPr id="37" name="TextBox 13"/>
          <p:cNvSpPr txBox="1">
            <a:spLocks noChangeArrowheads="1"/>
          </p:cNvSpPr>
          <p:nvPr/>
        </p:nvSpPr>
        <p:spPr bwMode="auto">
          <a:xfrm>
            <a:off x="493713" y="4666298"/>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Finances</a:t>
            </a:r>
            <a:endParaRPr lang="en-US" altLang="en-US" sz="1300" b="1" dirty="0">
              <a:solidFill>
                <a:srgbClr val="0D776E"/>
              </a:solidFill>
            </a:endParaRPr>
          </a:p>
        </p:txBody>
      </p:sp>
      <p:sp>
        <p:nvSpPr>
          <p:cNvPr id="38" name="TextBox 13"/>
          <p:cNvSpPr txBox="1">
            <a:spLocks noChangeArrowheads="1"/>
          </p:cNvSpPr>
          <p:nvPr/>
        </p:nvSpPr>
        <p:spPr bwMode="auto">
          <a:xfrm>
            <a:off x="493713" y="5013960"/>
            <a:ext cx="2054648" cy="5748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Paying bills</a:t>
            </a:r>
          </a:p>
          <a:p>
            <a:r>
              <a:rPr lang="en-US" altLang="en-US" dirty="0"/>
              <a:t>Balancing the checkbook</a:t>
            </a:r>
          </a:p>
        </p:txBody>
      </p:sp>
      <p:sp>
        <p:nvSpPr>
          <p:cNvPr id="39" name="TextBox 13"/>
          <p:cNvSpPr txBox="1">
            <a:spLocks noChangeArrowheads="1"/>
          </p:cNvSpPr>
          <p:nvPr/>
        </p:nvSpPr>
        <p:spPr bwMode="auto">
          <a:xfrm>
            <a:off x="493713" y="2943137"/>
            <a:ext cx="2054648" cy="28754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200" dirty="0">
                <a:solidFill>
                  <a:srgbClr val="646D72"/>
                </a:solidFill>
              </a:rPr>
              <a:t>Kids, elders</a:t>
            </a:r>
            <a:endParaRPr lang="en-US" altLang="en-US" sz="1200" b="1" dirty="0">
              <a:solidFill>
                <a:srgbClr val="0D776E"/>
              </a:solidFill>
            </a:endParaRPr>
          </a:p>
        </p:txBody>
      </p:sp>
      <p:sp>
        <p:nvSpPr>
          <p:cNvPr id="43" name="TextBox 13"/>
          <p:cNvSpPr txBox="1">
            <a:spLocks noChangeArrowheads="1"/>
          </p:cNvSpPr>
          <p:nvPr/>
        </p:nvSpPr>
        <p:spPr bwMode="auto">
          <a:xfrm>
            <a:off x="493713" y="6465778"/>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Social commitments</a:t>
            </a:r>
          </a:p>
        </p:txBody>
      </p:sp>
      <p:sp>
        <p:nvSpPr>
          <p:cNvPr id="44" name="TextBox 13"/>
          <p:cNvSpPr txBox="1">
            <a:spLocks noChangeArrowheads="1"/>
          </p:cNvSpPr>
          <p:nvPr/>
        </p:nvSpPr>
        <p:spPr bwMode="auto">
          <a:xfrm>
            <a:off x="493713" y="6813440"/>
            <a:ext cx="2054648" cy="8620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Correspondence</a:t>
            </a:r>
          </a:p>
          <a:p>
            <a:r>
              <a:rPr lang="en-US" altLang="en-US" dirty="0"/>
              <a:t>Plan vacations</a:t>
            </a:r>
          </a:p>
          <a:p>
            <a:r>
              <a:rPr lang="en-US" altLang="en-US" dirty="0"/>
              <a:t>Social engagements</a:t>
            </a:r>
          </a:p>
        </p:txBody>
      </p:sp>
      <p:sp>
        <p:nvSpPr>
          <p:cNvPr id="45" name="TextBox 13"/>
          <p:cNvSpPr txBox="1">
            <a:spLocks noChangeArrowheads="1"/>
          </p:cNvSpPr>
          <p:nvPr/>
        </p:nvSpPr>
        <p:spPr bwMode="auto">
          <a:xfrm>
            <a:off x="493713" y="8229140"/>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Errands</a:t>
            </a:r>
          </a:p>
        </p:txBody>
      </p:sp>
      <p:sp>
        <p:nvSpPr>
          <p:cNvPr id="46" name="TextBox 13"/>
          <p:cNvSpPr txBox="1">
            <a:spLocks noChangeArrowheads="1"/>
          </p:cNvSpPr>
          <p:nvPr/>
        </p:nvSpPr>
        <p:spPr bwMode="auto">
          <a:xfrm>
            <a:off x="493713" y="8533938"/>
            <a:ext cx="2054648" cy="5748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Birthday presents</a:t>
            </a:r>
          </a:p>
          <a:p>
            <a:r>
              <a:rPr lang="en-US" altLang="en-US" dirty="0"/>
              <a:t>Dry cleaning</a:t>
            </a:r>
            <a:endParaRPr lang="en-US" altLang="en-US" sz="1600" b="1" dirty="0">
              <a:solidFill>
                <a:srgbClr val="0D776E"/>
              </a:solidFill>
            </a:endParaRPr>
          </a:p>
        </p:txBody>
      </p:sp>
    </p:spTree>
    <p:extLst>
      <p:ext uri="{BB962C8B-B14F-4D97-AF65-F5344CB8AC3E}">
        <p14:creationId xmlns:p14="http://schemas.microsoft.com/office/powerpoint/2010/main" val="1952249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altLang="en-US"/>
              <a:t>Appendix A: Streamlining Chores and Commitments — A Worksheet</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34" name="Text Placeholder 19"/>
          <p:cNvSpPr txBox="1">
            <a:spLocks/>
          </p:cNvSpPr>
          <p:nvPr/>
        </p:nvSpPr>
        <p:spPr bwMode="auto">
          <a:xfrm>
            <a:off x="460375" y="1970088"/>
            <a:ext cx="6851650" cy="715177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34"/>
              </a:spcAft>
              <a:buClr>
                <a:schemeClr val="tx2"/>
              </a:buClr>
              <a:buSzTx/>
            </a:pPr>
            <a:endParaRPr lang="en-US" altLang="en-US" sz="1100">
              <a:solidFill>
                <a:srgbClr val="646D72"/>
              </a:solidFill>
            </a:endParaRPr>
          </a:p>
        </p:txBody>
      </p:sp>
      <p:sp>
        <p:nvSpPr>
          <p:cNvPr id="36" name="Text Placeholder 18"/>
          <p:cNvSpPr txBox="1">
            <a:spLocks/>
          </p:cNvSpPr>
          <p:nvPr/>
        </p:nvSpPr>
        <p:spPr bwMode="auto">
          <a:xfrm>
            <a:off x="460375" y="1970088"/>
            <a:ext cx="6844609" cy="639128"/>
          </a:xfrm>
          <a:prstGeom prst="rect">
            <a:avLst/>
          </a:prstGeom>
          <a:solidFill>
            <a:schemeClr val="tx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200" b="1">
                <a:solidFill>
                  <a:schemeClr val="bg1"/>
                </a:solidFill>
              </a:rPr>
              <a:t>                                                     Who              Who                Hire              Can I             Can It</a:t>
            </a:r>
          </a:p>
          <a:p>
            <a:pPr eaLnBrk="1" hangingPunct="1">
              <a:spcBef>
                <a:spcPct val="0"/>
              </a:spcBef>
              <a:buClr>
                <a:schemeClr val="tx2"/>
              </a:buClr>
              <a:buSzTx/>
            </a:pPr>
            <a:r>
              <a:rPr lang="en-US" altLang="en-US" sz="1200" b="1">
                <a:solidFill>
                  <a:schemeClr val="bg1"/>
                </a:solidFill>
              </a:rPr>
              <a:t>                                                   Does It          Should        Someone        Improve             Be</a:t>
            </a:r>
            <a:br>
              <a:rPr lang="en-US" altLang="en-US" sz="1200" b="1">
                <a:solidFill>
                  <a:schemeClr val="bg1"/>
                </a:solidFill>
              </a:rPr>
            </a:br>
            <a:r>
              <a:rPr lang="en-US" altLang="en-US" sz="1200" b="1">
                <a:solidFill>
                  <a:schemeClr val="bg1"/>
                </a:solidFill>
              </a:rPr>
              <a:t>  Responsibility                          Now?            Do It?          To Do It?     Efficiency?   Eliminated?</a:t>
            </a:r>
          </a:p>
        </p:txBody>
      </p:sp>
      <p:cxnSp>
        <p:nvCxnSpPr>
          <p:cNvPr id="37" name="Straight Connector 36"/>
          <p:cNvCxnSpPr/>
          <p:nvPr/>
        </p:nvCxnSpPr>
        <p:spPr>
          <a:xfrm>
            <a:off x="4330907" y="2609215"/>
            <a:ext cx="17992"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5259093"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6222908"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2563601"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436367"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460376" y="291805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60376" y="321347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60376" y="350889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60376" y="469057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60376" y="409973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60376" y="439515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60376" y="498598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60376" y="5281408"/>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60376" y="5576827"/>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60376" y="646308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460376" y="587224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60376" y="616766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60376" y="3804313"/>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67418" y="6758503"/>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67418" y="705392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67418" y="7349341"/>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67418" y="764476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67418" y="794017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60376" y="8531017"/>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60376" y="882643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60376" y="8235598"/>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0" name="TextBox 13"/>
          <p:cNvSpPr txBox="1">
            <a:spLocks noChangeArrowheads="1"/>
          </p:cNvSpPr>
          <p:nvPr/>
        </p:nvSpPr>
        <p:spPr bwMode="auto">
          <a:xfrm>
            <a:off x="493713" y="2622637"/>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300" b="1" dirty="0"/>
              <a:t>Errands (Continued)</a:t>
            </a:r>
            <a:endParaRPr lang="en-US" altLang="en-US" sz="1300" b="1" dirty="0">
              <a:solidFill>
                <a:srgbClr val="0D776E"/>
              </a:solidFill>
            </a:endParaRPr>
          </a:p>
        </p:txBody>
      </p:sp>
      <p:sp>
        <p:nvSpPr>
          <p:cNvPr id="91" name="TextBox 13"/>
          <p:cNvSpPr txBox="1">
            <a:spLocks noChangeArrowheads="1"/>
          </p:cNvSpPr>
          <p:nvPr/>
        </p:nvSpPr>
        <p:spPr bwMode="auto">
          <a:xfrm>
            <a:off x="493713" y="3810432"/>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300" b="1" dirty="0"/>
              <a:t>Bedroom</a:t>
            </a:r>
            <a:endParaRPr lang="en-US" altLang="en-US" sz="1300" b="1" dirty="0">
              <a:solidFill>
                <a:srgbClr val="0D776E"/>
              </a:solidFill>
            </a:endParaRPr>
          </a:p>
        </p:txBody>
      </p:sp>
      <p:sp>
        <p:nvSpPr>
          <p:cNvPr id="92" name="TextBox 13"/>
          <p:cNvSpPr txBox="1">
            <a:spLocks noChangeArrowheads="1"/>
          </p:cNvSpPr>
          <p:nvPr/>
        </p:nvSpPr>
        <p:spPr bwMode="auto">
          <a:xfrm>
            <a:off x="493713" y="4127614"/>
            <a:ext cx="2054648" cy="114931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dirty="0"/>
              <a:t>Floors</a:t>
            </a:r>
          </a:p>
          <a:p>
            <a:pPr>
              <a:defRPr/>
            </a:pPr>
            <a:r>
              <a:rPr lang="en-US" dirty="0"/>
              <a:t>Dusting</a:t>
            </a:r>
          </a:p>
          <a:p>
            <a:pPr>
              <a:defRPr/>
            </a:pPr>
            <a:r>
              <a:rPr lang="en-US" dirty="0"/>
              <a:t>Change sheets</a:t>
            </a:r>
          </a:p>
          <a:p>
            <a:pPr>
              <a:defRPr/>
            </a:pPr>
            <a:r>
              <a:rPr lang="en-US" dirty="0"/>
              <a:t>Straighten up</a:t>
            </a:r>
          </a:p>
        </p:txBody>
      </p:sp>
      <p:sp>
        <p:nvSpPr>
          <p:cNvPr id="93" name="TextBox 13"/>
          <p:cNvSpPr txBox="1">
            <a:spLocks noChangeArrowheads="1"/>
          </p:cNvSpPr>
          <p:nvPr/>
        </p:nvSpPr>
        <p:spPr bwMode="auto">
          <a:xfrm>
            <a:off x="493713" y="2943137"/>
            <a:ext cx="2054648" cy="28754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200" dirty="0"/>
              <a:t>Bank</a:t>
            </a:r>
            <a:endParaRPr lang="en-US" altLang="en-US" sz="1200" b="1" dirty="0">
              <a:solidFill>
                <a:srgbClr val="0D776E"/>
              </a:solidFill>
            </a:endParaRPr>
          </a:p>
        </p:txBody>
      </p:sp>
      <p:sp>
        <p:nvSpPr>
          <p:cNvPr id="94" name="TextBox 13"/>
          <p:cNvSpPr txBox="1">
            <a:spLocks noChangeArrowheads="1"/>
          </p:cNvSpPr>
          <p:nvPr/>
        </p:nvSpPr>
        <p:spPr bwMode="auto">
          <a:xfrm>
            <a:off x="493713" y="5582202"/>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300" b="1" dirty="0"/>
              <a:t>Laundry</a:t>
            </a:r>
            <a:endParaRPr lang="en-US" altLang="en-US" sz="1300" b="1" dirty="0">
              <a:solidFill>
                <a:srgbClr val="646D72"/>
              </a:solidFill>
            </a:endParaRPr>
          </a:p>
        </p:txBody>
      </p:sp>
      <p:sp>
        <p:nvSpPr>
          <p:cNvPr id="95" name="TextBox 13"/>
          <p:cNvSpPr txBox="1">
            <a:spLocks noChangeArrowheads="1"/>
          </p:cNvSpPr>
          <p:nvPr/>
        </p:nvSpPr>
        <p:spPr bwMode="auto">
          <a:xfrm>
            <a:off x="493713" y="5911854"/>
            <a:ext cx="2054648" cy="14365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dirty="0"/>
              <a:t>Gather dirty clothes</a:t>
            </a:r>
          </a:p>
          <a:p>
            <a:pPr>
              <a:defRPr/>
            </a:pPr>
            <a:r>
              <a:rPr lang="en-US" dirty="0"/>
              <a:t>Wash and dry clothes</a:t>
            </a:r>
          </a:p>
          <a:p>
            <a:pPr>
              <a:defRPr/>
            </a:pPr>
            <a:r>
              <a:rPr lang="en-US" dirty="0"/>
              <a:t>Put away clothes</a:t>
            </a:r>
          </a:p>
          <a:p>
            <a:pPr>
              <a:defRPr/>
            </a:pPr>
            <a:r>
              <a:rPr lang="en-US" dirty="0"/>
              <a:t>Iron</a:t>
            </a:r>
          </a:p>
          <a:p>
            <a:pPr>
              <a:defRPr/>
            </a:pPr>
            <a:r>
              <a:rPr lang="en-US" dirty="0"/>
              <a:t>Mend</a:t>
            </a:r>
          </a:p>
        </p:txBody>
      </p:sp>
      <p:sp>
        <p:nvSpPr>
          <p:cNvPr id="96" name="TextBox 13"/>
          <p:cNvSpPr txBox="1">
            <a:spLocks noChangeArrowheads="1"/>
          </p:cNvSpPr>
          <p:nvPr/>
        </p:nvSpPr>
        <p:spPr bwMode="auto">
          <a:xfrm>
            <a:off x="493713" y="7373274"/>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300" b="1" dirty="0"/>
              <a:t>Bathroom</a:t>
            </a:r>
            <a:endParaRPr lang="en-US" altLang="en-US" sz="1300" b="1" dirty="0">
              <a:solidFill>
                <a:srgbClr val="646D72"/>
              </a:solidFill>
            </a:endParaRPr>
          </a:p>
        </p:txBody>
      </p:sp>
      <p:sp>
        <p:nvSpPr>
          <p:cNvPr id="97" name="TextBox 13"/>
          <p:cNvSpPr txBox="1">
            <a:spLocks noChangeArrowheads="1"/>
          </p:cNvSpPr>
          <p:nvPr/>
        </p:nvSpPr>
        <p:spPr bwMode="auto">
          <a:xfrm>
            <a:off x="493713" y="7678072"/>
            <a:ext cx="2054648" cy="5748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dirty="0"/>
              <a:t>Sink, toilet, bath</a:t>
            </a:r>
          </a:p>
          <a:p>
            <a:pPr>
              <a:defRPr/>
            </a:pPr>
            <a:r>
              <a:rPr lang="en-US" dirty="0"/>
              <a:t>Floor</a:t>
            </a:r>
          </a:p>
        </p:txBody>
      </p:sp>
    </p:spTree>
    <p:extLst>
      <p:ext uri="{BB962C8B-B14F-4D97-AF65-F5344CB8AC3E}">
        <p14:creationId xmlns:p14="http://schemas.microsoft.com/office/powerpoint/2010/main" val="3887688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7"/>
          <p:cNvSpPr>
            <a:spLocks noGrp="1"/>
          </p:cNvSpPr>
          <p:nvPr>
            <p:ph type="title"/>
          </p:nvPr>
        </p:nvSpPr>
        <p:spPr/>
        <p:txBody>
          <a:bodyPr/>
          <a:lstStyle/>
          <a:p>
            <a:r>
              <a:rPr lang="en-US" altLang="en-US"/>
              <a:t>Appendix A: Streamlining Chores and Commitments — A Worksheet</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35" name="Text Placeholder 19"/>
          <p:cNvSpPr txBox="1">
            <a:spLocks/>
          </p:cNvSpPr>
          <p:nvPr/>
        </p:nvSpPr>
        <p:spPr bwMode="auto">
          <a:xfrm>
            <a:off x="460375" y="1970088"/>
            <a:ext cx="6851650" cy="715177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34"/>
              </a:spcAft>
              <a:buClr>
                <a:schemeClr val="tx2"/>
              </a:buClr>
              <a:buSzTx/>
            </a:pPr>
            <a:endParaRPr lang="en-US" altLang="en-US" sz="1100">
              <a:solidFill>
                <a:srgbClr val="646D72"/>
              </a:solidFill>
            </a:endParaRPr>
          </a:p>
        </p:txBody>
      </p:sp>
      <p:sp>
        <p:nvSpPr>
          <p:cNvPr id="37" name="Text Placeholder 18"/>
          <p:cNvSpPr txBox="1">
            <a:spLocks/>
          </p:cNvSpPr>
          <p:nvPr/>
        </p:nvSpPr>
        <p:spPr bwMode="auto">
          <a:xfrm>
            <a:off x="460375" y="1970088"/>
            <a:ext cx="6844609" cy="639128"/>
          </a:xfrm>
          <a:prstGeom prst="rect">
            <a:avLst/>
          </a:prstGeom>
          <a:solidFill>
            <a:schemeClr val="tx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200" b="1">
                <a:solidFill>
                  <a:schemeClr val="bg1"/>
                </a:solidFill>
              </a:rPr>
              <a:t>                                                     Who              Who                Hire              Can I             Can It</a:t>
            </a:r>
          </a:p>
          <a:p>
            <a:pPr eaLnBrk="1" hangingPunct="1">
              <a:spcBef>
                <a:spcPct val="0"/>
              </a:spcBef>
              <a:buClr>
                <a:schemeClr val="tx2"/>
              </a:buClr>
              <a:buSzTx/>
            </a:pPr>
            <a:r>
              <a:rPr lang="en-US" altLang="en-US" sz="1200" b="1">
                <a:solidFill>
                  <a:schemeClr val="bg1"/>
                </a:solidFill>
              </a:rPr>
              <a:t>                                                   Does It          Should        Someone        Improve             Be</a:t>
            </a:r>
            <a:br>
              <a:rPr lang="en-US" altLang="en-US" sz="1200" b="1">
                <a:solidFill>
                  <a:schemeClr val="bg1"/>
                </a:solidFill>
              </a:rPr>
            </a:br>
            <a:r>
              <a:rPr lang="en-US" altLang="en-US" sz="1200" b="1">
                <a:solidFill>
                  <a:schemeClr val="bg1"/>
                </a:solidFill>
              </a:rPr>
              <a:t>  Responsibility                          Now?            Do It?          To Do It?     Efficiency?   Eliminated?</a:t>
            </a:r>
          </a:p>
        </p:txBody>
      </p:sp>
      <p:cxnSp>
        <p:nvCxnSpPr>
          <p:cNvPr id="38" name="Straight Connector 37"/>
          <p:cNvCxnSpPr/>
          <p:nvPr/>
        </p:nvCxnSpPr>
        <p:spPr>
          <a:xfrm>
            <a:off x="4330907" y="2609215"/>
            <a:ext cx="17992"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259093"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6222908"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2563601"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436367"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60376" y="291805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60376" y="321347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60376" y="350889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60376" y="469057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60376" y="409973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60376" y="439515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60376" y="498598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60376" y="5281408"/>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60376" y="5576827"/>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460376" y="646308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60376" y="587224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60376" y="616766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60376" y="3804313"/>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67418" y="6758503"/>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67418" y="705392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67418" y="734934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67418" y="764476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67418" y="794017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60376" y="8531017"/>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60376" y="882643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60376" y="8235598"/>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1" name="TextBox 13"/>
          <p:cNvSpPr txBox="1">
            <a:spLocks noChangeArrowheads="1"/>
          </p:cNvSpPr>
          <p:nvPr/>
        </p:nvSpPr>
        <p:spPr bwMode="auto">
          <a:xfrm>
            <a:off x="493713" y="2622637"/>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Pet care</a:t>
            </a:r>
            <a:endParaRPr lang="en-US" altLang="en-US" sz="1300" b="1" dirty="0">
              <a:solidFill>
                <a:srgbClr val="0D776E"/>
              </a:solidFill>
            </a:endParaRPr>
          </a:p>
        </p:txBody>
      </p:sp>
      <p:sp>
        <p:nvSpPr>
          <p:cNvPr id="92" name="TextBox 13"/>
          <p:cNvSpPr txBox="1">
            <a:spLocks noChangeArrowheads="1"/>
          </p:cNvSpPr>
          <p:nvPr/>
        </p:nvSpPr>
        <p:spPr bwMode="auto">
          <a:xfrm>
            <a:off x="493713" y="3810432"/>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Living/Family rooms</a:t>
            </a:r>
            <a:endParaRPr lang="en-US" altLang="en-US" sz="1300" b="1" dirty="0">
              <a:solidFill>
                <a:srgbClr val="0D776E"/>
              </a:solidFill>
            </a:endParaRPr>
          </a:p>
        </p:txBody>
      </p:sp>
      <p:sp>
        <p:nvSpPr>
          <p:cNvPr id="93" name="TextBox 13"/>
          <p:cNvSpPr txBox="1">
            <a:spLocks noChangeArrowheads="1"/>
          </p:cNvSpPr>
          <p:nvPr/>
        </p:nvSpPr>
        <p:spPr bwMode="auto">
          <a:xfrm>
            <a:off x="493713" y="4127614"/>
            <a:ext cx="2054648" cy="114931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Floors</a:t>
            </a:r>
          </a:p>
          <a:p>
            <a:r>
              <a:rPr lang="en-US" altLang="en-US" dirty="0"/>
              <a:t>Dusting</a:t>
            </a:r>
          </a:p>
          <a:p>
            <a:r>
              <a:rPr lang="en-US" altLang="en-US" dirty="0"/>
              <a:t>House plants</a:t>
            </a:r>
          </a:p>
          <a:p>
            <a:r>
              <a:rPr lang="en-US" altLang="en-US" dirty="0"/>
              <a:t>Straighten up</a:t>
            </a:r>
          </a:p>
        </p:txBody>
      </p:sp>
      <p:sp>
        <p:nvSpPr>
          <p:cNvPr id="94" name="TextBox 13"/>
          <p:cNvSpPr txBox="1">
            <a:spLocks noChangeArrowheads="1"/>
          </p:cNvSpPr>
          <p:nvPr/>
        </p:nvSpPr>
        <p:spPr bwMode="auto">
          <a:xfrm>
            <a:off x="493713" y="2943137"/>
            <a:ext cx="2054648" cy="8620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200" dirty="0">
                <a:solidFill>
                  <a:srgbClr val="646D72"/>
                </a:solidFill>
              </a:rPr>
              <a:t>Feeding</a:t>
            </a:r>
          </a:p>
          <a:p>
            <a:pPr>
              <a:spcBef>
                <a:spcPct val="0"/>
              </a:spcBef>
              <a:spcAft>
                <a:spcPts val="780"/>
              </a:spcAft>
              <a:buClrTx/>
              <a:buSzTx/>
            </a:pPr>
            <a:r>
              <a:rPr lang="en-US" altLang="en-US" sz="1200" dirty="0">
                <a:solidFill>
                  <a:srgbClr val="646D72"/>
                </a:solidFill>
              </a:rPr>
              <a:t>Grooming</a:t>
            </a:r>
          </a:p>
          <a:p>
            <a:pPr>
              <a:spcBef>
                <a:spcPct val="0"/>
              </a:spcBef>
              <a:spcAft>
                <a:spcPts val="780"/>
              </a:spcAft>
              <a:buClrTx/>
              <a:buSzTx/>
            </a:pPr>
            <a:r>
              <a:rPr lang="en-US" altLang="en-US" sz="1200" dirty="0">
                <a:solidFill>
                  <a:srgbClr val="646D72"/>
                </a:solidFill>
              </a:rPr>
              <a:t>Walking</a:t>
            </a:r>
          </a:p>
        </p:txBody>
      </p:sp>
      <p:sp>
        <p:nvSpPr>
          <p:cNvPr id="95" name="TextBox 13"/>
          <p:cNvSpPr txBox="1">
            <a:spLocks noChangeArrowheads="1"/>
          </p:cNvSpPr>
          <p:nvPr/>
        </p:nvSpPr>
        <p:spPr bwMode="auto">
          <a:xfrm>
            <a:off x="493713" y="5609912"/>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altLang="en-US" sz="1300" b="1" dirty="0">
                <a:solidFill>
                  <a:srgbClr val="646D72"/>
                </a:solidFill>
              </a:rPr>
              <a:t>Kitchen</a:t>
            </a:r>
          </a:p>
        </p:txBody>
      </p:sp>
      <p:sp>
        <p:nvSpPr>
          <p:cNvPr id="96" name="TextBox 13"/>
          <p:cNvSpPr txBox="1">
            <a:spLocks noChangeArrowheads="1"/>
          </p:cNvSpPr>
          <p:nvPr/>
        </p:nvSpPr>
        <p:spPr bwMode="auto">
          <a:xfrm>
            <a:off x="493713" y="5954718"/>
            <a:ext cx="2054648" cy="31601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Prepare breakfast</a:t>
            </a:r>
          </a:p>
          <a:p>
            <a:r>
              <a:rPr lang="en-US" altLang="en-US" dirty="0"/>
              <a:t>Prepare lunch</a:t>
            </a:r>
          </a:p>
          <a:p>
            <a:r>
              <a:rPr lang="en-US" altLang="en-US" dirty="0"/>
              <a:t>Prepare dinner</a:t>
            </a:r>
          </a:p>
          <a:p>
            <a:r>
              <a:rPr lang="en-US" altLang="en-US" dirty="0"/>
              <a:t>Wash dishes</a:t>
            </a:r>
          </a:p>
          <a:p>
            <a:r>
              <a:rPr lang="en-US" altLang="en-US" dirty="0"/>
              <a:t>Put clean dishes away</a:t>
            </a:r>
          </a:p>
          <a:p>
            <a:r>
              <a:rPr lang="en-US" altLang="en-US" dirty="0"/>
              <a:t>Set table</a:t>
            </a:r>
          </a:p>
          <a:p>
            <a:r>
              <a:rPr lang="en-US" altLang="en-US" dirty="0"/>
              <a:t>Clear table</a:t>
            </a:r>
          </a:p>
          <a:p>
            <a:r>
              <a:rPr lang="en-US" altLang="en-US" dirty="0"/>
              <a:t>Grocery shopping</a:t>
            </a:r>
          </a:p>
          <a:p>
            <a:r>
              <a:rPr lang="en-US" altLang="en-US" dirty="0"/>
              <a:t>Put groceries away</a:t>
            </a:r>
          </a:p>
          <a:p>
            <a:r>
              <a:rPr lang="en-US" altLang="en-US" dirty="0"/>
              <a:t>Take out garbage</a:t>
            </a:r>
          </a:p>
          <a:p>
            <a:r>
              <a:rPr lang="en-US" altLang="en-US" dirty="0"/>
              <a:t>Pack lunches</a:t>
            </a:r>
            <a:endParaRPr lang="en-US" altLang="en-US" sz="1600" b="1" dirty="0">
              <a:solidFill>
                <a:srgbClr val="0D776E"/>
              </a:solidFill>
            </a:endParaRPr>
          </a:p>
        </p:txBody>
      </p:sp>
    </p:spTree>
    <p:extLst>
      <p:ext uri="{BB962C8B-B14F-4D97-AF65-F5344CB8AC3E}">
        <p14:creationId xmlns:p14="http://schemas.microsoft.com/office/powerpoint/2010/main" val="3112697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7"/>
          <p:cNvSpPr>
            <a:spLocks noGrp="1"/>
          </p:cNvSpPr>
          <p:nvPr>
            <p:ph type="title"/>
          </p:nvPr>
        </p:nvSpPr>
        <p:spPr/>
        <p:txBody>
          <a:bodyPr/>
          <a:lstStyle/>
          <a:p>
            <a:r>
              <a:rPr lang="en-US" altLang="en-US"/>
              <a:t>Appendix A: Streamlining Chores and Commitments — A Worksheet</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35" name="Text Placeholder 19"/>
          <p:cNvSpPr txBox="1">
            <a:spLocks/>
          </p:cNvSpPr>
          <p:nvPr/>
        </p:nvSpPr>
        <p:spPr bwMode="auto">
          <a:xfrm>
            <a:off x="460375" y="1970088"/>
            <a:ext cx="6851650" cy="7151774"/>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764118" rIns="101882"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34"/>
              </a:spcAft>
              <a:buClr>
                <a:schemeClr val="tx2"/>
              </a:buClr>
              <a:buSzTx/>
            </a:pPr>
            <a:endParaRPr lang="en-US" altLang="en-US" sz="1100">
              <a:solidFill>
                <a:srgbClr val="646D72"/>
              </a:solidFill>
            </a:endParaRPr>
          </a:p>
        </p:txBody>
      </p:sp>
      <p:sp>
        <p:nvSpPr>
          <p:cNvPr id="37" name="Text Placeholder 18"/>
          <p:cNvSpPr txBox="1">
            <a:spLocks/>
          </p:cNvSpPr>
          <p:nvPr/>
        </p:nvSpPr>
        <p:spPr bwMode="auto">
          <a:xfrm>
            <a:off x="460375" y="1970088"/>
            <a:ext cx="6844609" cy="639128"/>
          </a:xfrm>
          <a:prstGeom prst="rect">
            <a:avLst/>
          </a:prstGeom>
          <a:solidFill>
            <a:schemeClr val="tx2"/>
          </a:solidFill>
          <a:ln w="9525">
            <a:solidFill>
              <a:schemeClr val="bg2"/>
            </a:solidFill>
            <a:miter lim="800000"/>
            <a:headEnd/>
            <a:tailEnd/>
          </a:ln>
        </p:spPr>
        <p:txBody>
          <a:bodyPr lIns="0" tIns="0" rIns="0" bIns="30565"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200" b="1">
                <a:solidFill>
                  <a:schemeClr val="bg1"/>
                </a:solidFill>
              </a:rPr>
              <a:t>                                                     Who              Who                Hire              Can I             Can It</a:t>
            </a:r>
          </a:p>
          <a:p>
            <a:pPr eaLnBrk="1" hangingPunct="1">
              <a:spcBef>
                <a:spcPct val="0"/>
              </a:spcBef>
              <a:buClr>
                <a:schemeClr val="tx2"/>
              </a:buClr>
              <a:buSzTx/>
            </a:pPr>
            <a:r>
              <a:rPr lang="en-US" altLang="en-US" sz="1200" b="1">
                <a:solidFill>
                  <a:schemeClr val="bg1"/>
                </a:solidFill>
              </a:rPr>
              <a:t>                                                   Does It          Should        Someone        Improve             Be</a:t>
            </a:r>
            <a:br>
              <a:rPr lang="en-US" altLang="en-US" sz="1200" b="1">
                <a:solidFill>
                  <a:schemeClr val="bg1"/>
                </a:solidFill>
              </a:rPr>
            </a:br>
            <a:r>
              <a:rPr lang="en-US" altLang="en-US" sz="1200" b="1">
                <a:solidFill>
                  <a:schemeClr val="bg1"/>
                </a:solidFill>
              </a:rPr>
              <a:t>  Responsibility                          Now?            Do It?          To Do It?     Efficiency?   Eliminated?</a:t>
            </a:r>
          </a:p>
        </p:txBody>
      </p:sp>
      <p:cxnSp>
        <p:nvCxnSpPr>
          <p:cNvPr id="64" name="Straight Connector 63"/>
          <p:cNvCxnSpPr/>
          <p:nvPr/>
        </p:nvCxnSpPr>
        <p:spPr>
          <a:xfrm>
            <a:off x="4330907" y="2609215"/>
            <a:ext cx="17992"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5259093"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6222908"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2563601"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3436367" y="2609215"/>
            <a:ext cx="0" cy="651264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460376" y="291805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460376" y="321347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60376" y="350889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460376" y="469057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460376" y="409973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460376" y="439515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60376" y="498598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460376" y="5281408"/>
            <a:ext cx="6844608"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460376" y="5576827"/>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60376" y="6463084"/>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60376" y="587224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60376" y="6167665"/>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460376" y="3804313"/>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67418" y="6758503"/>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67418" y="7053922"/>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467418" y="7349341"/>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467418" y="7644760"/>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467418" y="7940179"/>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60376" y="8531017"/>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60376" y="8826436"/>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460376" y="8235598"/>
            <a:ext cx="6844608"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92" name="TextBox 13"/>
          <p:cNvSpPr txBox="1">
            <a:spLocks noChangeArrowheads="1"/>
          </p:cNvSpPr>
          <p:nvPr/>
        </p:nvSpPr>
        <p:spPr bwMode="auto">
          <a:xfrm>
            <a:off x="493713" y="2622637"/>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300" b="1" dirty="0"/>
              <a:t>Kitchen</a:t>
            </a:r>
            <a:endParaRPr lang="en-US" altLang="en-US" sz="1300" b="1" dirty="0">
              <a:solidFill>
                <a:srgbClr val="0D776E"/>
              </a:solidFill>
            </a:endParaRPr>
          </a:p>
        </p:txBody>
      </p:sp>
      <p:sp>
        <p:nvSpPr>
          <p:cNvPr id="93" name="TextBox 13"/>
          <p:cNvSpPr txBox="1">
            <a:spLocks noChangeArrowheads="1"/>
          </p:cNvSpPr>
          <p:nvPr/>
        </p:nvSpPr>
        <p:spPr bwMode="auto">
          <a:xfrm>
            <a:off x="493713" y="5273500"/>
            <a:ext cx="2054648" cy="3029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0"/>
              </a:spcAft>
              <a:buClrTx/>
              <a:buSzTx/>
            </a:pPr>
            <a:r>
              <a:rPr lang="en-US" sz="1300" b="1" dirty="0"/>
              <a:t>Yard</a:t>
            </a:r>
            <a:endParaRPr lang="en-US" altLang="en-US" sz="1300" b="1" dirty="0">
              <a:solidFill>
                <a:srgbClr val="0D776E"/>
              </a:solidFill>
            </a:endParaRPr>
          </a:p>
        </p:txBody>
      </p:sp>
      <p:sp>
        <p:nvSpPr>
          <p:cNvPr id="94" name="TextBox 13"/>
          <p:cNvSpPr txBox="1">
            <a:spLocks noChangeArrowheads="1"/>
          </p:cNvSpPr>
          <p:nvPr/>
        </p:nvSpPr>
        <p:spPr bwMode="auto">
          <a:xfrm>
            <a:off x="493713" y="5576827"/>
            <a:ext cx="2054648" cy="114931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defPPr>
              <a:defRPr lang="en-US"/>
            </a:defPPr>
            <a:lvl1pPr>
              <a:spcBef>
                <a:spcPct val="0"/>
              </a:spcBef>
              <a:spcAft>
                <a:spcPts val="780"/>
              </a:spcAft>
              <a:buClrTx/>
              <a:buSzTx/>
              <a:defRPr sz="1200">
                <a:solidFill>
                  <a:srgbClr val="646D72"/>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defRPr/>
            </a:pPr>
            <a:r>
              <a:rPr lang="en-US" dirty="0"/>
              <a:t>Gardening</a:t>
            </a:r>
          </a:p>
          <a:p>
            <a:pPr>
              <a:defRPr/>
            </a:pPr>
            <a:r>
              <a:rPr lang="en-US" dirty="0"/>
              <a:t>Water lawn</a:t>
            </a:r>
          </a:p>
          <a:p>
            <a:pPr>
              <a:defRPr/>
            </a:pPr>
            <a:r>
              <a:rPr lang="en-US" dirty="0"/>
              <a:t>Rake lawn</a:t>
            </a:r>
          </a:p>
          <a:p>
            <a:pPr>
              <a:defRPr/>
            </a:pPr>
            <a:r>
              <a:rPr lang="en-US" dirty="0"/>
              <a:t>Mow lawn</a:t>
            </a:r>
          </a:p>
        </p:txBody>
      </p:sp>
      <p:sp>
        <p:nvSpPr>
          <p:cNvPr id="95" name="TextBox 13"/>
          <p:cNvSpPr txBox="1">
            <a:spLocks noChangeArrowheads="1"/>
          </p:cNvSpPr>
          <p:nvPr/>
        </p:nvSpPr>
        <p:spPr bwMode="auto">
          <a:xfrm>
            <a:off x="493713" y="2943137"/>
            <a:ext cx="2054648" cy="61173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Aft>
                <a:spcPts val="780"/>
              </a:spcAft>
              <a:defRPr/>
            </a:pPr>
            <a:r>
              <a:rPr lang="en-US" sz="1200" dirty="0"/>
              <a:t>Clean oven</a:t>
            </a:r>
          </a:p>
          <a:p>
            <a:pPr>
              <a:spcAft>
                <a:spcPts val="780"/>
              </a:spcAft>
              <a:defRPr/>
            </a:pPr>
            <a:r>
              <a:rPr lang="en-US" sz="1200" dirty="0"/>
              <a:t>Clean refrigerator</a:t>
            </a:r>
          </a:p>
        </p:txBody>
      </p:sp>
    </p:spTree>
    <p:extLst>
      <p:ext uri="{BB962C8B-B14F-4D97-AF65-F5344CB8AC3E}">
        <p14:creationId xmlns:p14="http://schemas.microsoft.com/office/powerpoint/2010/main" val="2297166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altLang="en-US"/>
              <a:t>Citations</a:t>
            </a:r>
          </a:p>
        </p:txBody>
      </p:sp>
      <p:sp>
        <p:nvSpPr>
          <p:cNvPr id="4" name="Footer Placeholder 3"/>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
        <p:nvSpPr>
          <p:cNvPr id="35843"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35844" name="Text Placeholder 8"/>
          <p:cNvSpPr txBox="1">
            <a:spLocks/>
          </p:cNvSpPr>
          <p:nvPr/>
        </p:nvSpPr>
        <p:spPr bwMode="auto">
          <a:xfrm>
            <a:off x="460375" y="1977971"/>
            <a:ext cx="6851650" cy="208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Culp, Stephanie. Simplify Your Life. Cincinnati: Writer’s Digest Books, 1991. </a:t>
            </a:r>
          </a:p>
          <a:p>
            <a:endParaRPr lang="en-US" altLang="en-US" dirty="0"/>
          </a:p>
          <a:p>
            <a:endParaRPr lang="en-US" dirty="0">
              <a:solidFill>
                <a:schemeClr val="tx1"/>
              </a:solidFill>
            </a:endParaRPr>
          </a:p>
          <a:p>
            <a:r>
              <a:rPr lang="en-US" dirty="0"/>
              <a:t>Helpguide.org.  Cultivating Happiness. 2020  </a:t>
            </a:r>
            <a:r>
              <a:rPr lang="en-US" u="sng" dirty="0">
                <a:solidFill>
                  <a:schemeClr val="tx1"/>
                </a:solidFill>
                <a:hlinkClick r:id="rId2"/>
              </a:rPr>
              <a:t>https://www.helpguide.org/articles/mental-health/cultivating-happiness.htm</a:t>
            </a:r>
            <a:r>
              <a:rPr lang="en-US" dirty="0"/>
              <a:t>; Accessed September 26th 2020</a:t>
            </a:r>
            <a:endParaRPr lang="en-US" dirty="0">
              <a:solidFill>
                <a:schemeClr val="tx1"/>
              </a:solidFill>
            </a:endParaRPr>
          </a:p>
          <a:p>
            <a:endParaRPr lang="en-US" altLang="en-US" dirty="0">
              <a:cs typeface="Arial"/>
            </a:endParaRPr>
          </a:p>
        </p:txBody>
      </p:sp>
    </p:spTree>
    <p:extLst>
      <p:ext uri="{BB962C8B-B14F-4D97-AF65-F5344CB8AC3E}">
        <p14:creationId xmlns:p14="http://schemas.microsoft.com/office/powerpoint/2010/main" val="4180997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752475" y="1012380"/>
            <a:ext cx="4114800" cy="276999"/>
          </a:xfrm>
        </p:spPr>
        <p:txBody>
          <a:bodyPr/>
          <a:lstStyle/>
          <a:p>
            <a:r>
              <a:rPr lang="en-US" altLang="en-US" dirty="0">
                <a:cs typeface="Arial"/>
              </a:rPr>
              <a:t>The Program</a:t>
            </a:r>
          </a:p>
        </p:txBody>
      </p:sp>
      <p:sp>
        <p:nvSpPr>
          <p:cNvPr id="9219" name="Text Placeholder 8"/>
          <p:cNvSpPr>
            <a:spLocks noGrp="1" noChangeArrowheads="1"/>
          </p:cNvSpPr>
          <p:nvPr>
            <p:ph type="body" sz="quarter" idx="4294967295"/>
          </p:nvPr>
        </p:nvSpPr>
        <p:spPr>
          <a:xfrm>
            <a:off x="460375" y="1970088"/>
            <a:ext cx="6851650" cy="50167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Welcome/Learning Points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The Big Picture</a:t>
            </a:r>
          </a:p>
          <a:p>
            <a:pPr marL="285750" lvl="1" indent="-285750">
              <a:spcBef>
                <a:spcPct val="0"/>
              </a:spcBef>
              <a:spcAft>
                <a:spcPts val="1800"/>
              </a:spcAft>
            </a:pPr>
            <a:r>
              <a:rPr lang="en-US" altLang="en-US" dirty="0">
                <a:solidFill>
                  <a:srgbClr val="646D72"/>
                </a:solidFill>
                <a:latin typeface="Arial" charset="0"/>
                <a:ea typeface="ＭＳ Ｐゴシック" pitchFamily="34" charset="-128"/>
                <a:cs typeface="Times New Roman" pitchFamily="18" charset="0"/>
              </a:rPr>
              <a:t>Define Your Values and Beliefs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Inner Beliefs, Inner Pressure</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Getting Rid of Clutter</a:t>
            </a:r>
          </a:p>
          <a:p>
            <a:pPr marL="285750" lvl="1" indent="-285750">
              <a:spcBef>
                <a:spcPct val="0"/>
              </a:spcBef>
              <a:spcAft>
                <a:spcPts val="1800"/>
              </a:spcAft>
            </a:pPr>
            <a:r>
              <a:rPr lang="en-US" altLang="en-US" dirty="0">
                <a:solidFill>
                  <a:srgbClr val="646D72"/>
                </a:solidFill>
                <a:latin typeface="Arial" charset="0"/>
                <a:ea typeface="ＭＳ Ｐゴシック" pitchFamily="34" charset="-128"/>
                <a:cs typeface="Times New Roman" pitchFamily="18" charset="0"/>
              </a:rPr>
              <a:t>Excuses, Excuses</a:t>
            </a:r>
          </a:p>
          <a:p>
            <a:pPr marL="285750" lvl="1" indent="-285750">
              <a:spcBef>
                <a:spcPct val="0"/>
              </a:spcBef>
              <a:spcAft>
                <a:spcPts val="1800"/>
              </a:spcAft>
            </a:pPr>
            <a:r>
              <a:rPr lang="en-US" altLang="en-US" dirty="0">
                <a:solidFill>
                  <a:srgbClr val="646D72"/>
                </a:solidFill>
                <a:latin typeface="Arial" charset="0"/>
                <a:ea typeface="ＭＳ Ｐゴシック" pitchFamily="34" charset="-128"/>
                <a:cs typeface="Times New Roman" pitchFamily="18" charset="0"/>
              </a:rPr>
              <a:t>Ten Tips To Declutter</a:t>
            </a:r>
            <a:endParaRPr lang="en-US" altLang="en-US" dirty="0">
              <a:solidFill>
                <a:srgbClr val="646D72"/>
              </a:solidFill>
              <a:latin typeface="Arial" charset="0"/>
              <a:ea typeface="ＭＳ Ｐゴシック" pitchFamily="34" charset="-128"/>
              <a:cs typeface="Arial"/>
            </a:endParaRP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Streamlining Chores and Commitments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Choosing Supportive Relationships</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Make Your Action Plan</a:t>
            </a:r>
          </a:p>
          <a:p>
            <a:pPr>
              <a:spcBef>
                <a:spcPct val="0"/>
              </a:spcBef>
              <a:spcAft>
                <a:spcPts val="1800"/>
              </a:spcAft>
              <a:buClr>
                <a:schemeClr val="tx2"/>
              </a:buClr>
            </a:pPr>
            <a:r>
              <a:rPr lang="en-US" altLang="en-US" dirty="0">
                <a:solidFill>
                  <a:srgbClr val="646D72"/>
                </a:solidFill>
                <a:latin typeface="Arial" charset="0"/>
                <a:ea typeface="ＭＳ Ｐゴシック" pitchFamily="34" charset="-128"/>
                <a:cs typeface="Times New Roman" pitchFamily="18" charset="0"/>
              </a:rPr>
              <a:t>Closing</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19713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a:t>Learning Points</a:t>
            </a:r>
          </a:p>
        </p:txBody>
      </p:sp>
      <p:sp>
        <p:nvSpPr>
          <p:cNvPr id="11"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a:latin typeface="Arial" charset="0"/>
                <a:ea typeface="ＭＳ Ｐゴシック" pitchFamily="34" charset="-128"/>
              </a:rPr>
              <a:t>Participants will:</a:t>
            </a:r>
          </a:p>
        </p:txBody>
      </p:sp>
      <p:sp>
        <p:nvSpPr>
          <p:cNvPr id="12"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Define your values and beliefs</a:t>
            </a:r>
            <a:r>
              <a:rPr lang="en-US" altLang="en-US" dirty="0">
                <a:cs typeface="Arial"/>
              </a:rPr>
              <a:t>.</a:t>
            </a:r>
            <a:endParaRPr lang="en-US" altLang="en-US" dirty="0"/>
          </a:p>
        </p:txBody>
      </p:sp>
      <p:sp>
        <p:nvSpPr>
          <p:cNvPr id="13" name="Text Placeholder 6"/>
          <p:cNvSpPr txBox="1">
            <a:spLocks/>
          </p:cNvSpPr>
          <p:nvPr/>
        </p:nvSpPr>
        <p:spPr bwMode="auto">
          <a:xfrm>
            <a:off x="460375" y="358891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methods for decluttering</a:t>
            </a:r>
            <a:r>
              <a:rPr lang="en-US" altLang="en-US" dirty="0">
                <a:cs typeface="Arial"/>
              </a:rPr>
              <a:t>.</a:t>
            </a:r>
            <a:endParaRPr lang="en-US" altLang="en-US" dirty="0"/>
          </a:p>
        </p:txBody>
      </p:sp>
      <p:sp>
        <p:nvSpPr>
          <p:cNvPr id="14" name="Text Placeholder 6"/>
          <p:cNvSpPr txBox="1">
            <a:spLocks/>
          </p:cNvSpPr>
          <p:nvPr/>
        </p:nvSpPr>
        <p:spPr bwMode="auto">
          <a:xfrm>
            <a:off x="460375" y="440489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Explore streamlining chores and commitments</a:t>
            </a:r>
            <a:r>
              <a:rPr lang="en-US" altLang="en-US" dirty="0">
                <a:cs typeface="Arial"/>
              </a:rPr>
              <a:t>.</a:t>
            </a:r>
            <a:endParaRPr lang="en-US" altLang="en-US" dirty="0"/>
          </a:p>
        </p:txBody>
      </p:sp>
      <p:sp>
        <p:nvSpPr>
          <p:cNvPr id="15" name="Text Placeholder 6"/>
          <p:cNvSpPr txBox="1">
            <a:spLocks/>
          </p:cNvSpPr>
          <p:nvPr/>
        </p:nvSpPr>
        <p:spPr bwMode="auto">
          <a:xfrm>
            <a:off x="460375" y="5220870"/>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Discuss the importance of supportive relationships</a:t>
            </a:r>
            <a:r>
              <a:rPr lang="en-US" altLang="en-US" dirty="0">
                <a:cs typeface="Arial"/>
              </a:rPr>
              <a:t>.</a:t>
            </a:r>
            <a:endParaRPr lang="en-US" altLang="en-US" dirty="0"/>
          </a:p>
        </p:txBody>
      </p:sp>
      <p:sp>
        <p:nvSpPr>
          <p:cNvPr id="16" name="Text Placeholder 6"/>
          <p:cNvSpPr txBox="1">
            <a:spLocks/>
          </p:cNvSpPr>
          <p:nvPr/>
        </p:nvSpPr>
        <p:spPr bwMode="auto">
          <a:xfrm>
            <a:off x="460375" y="603684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Write an action plan for how to simplify your life</a:t>
            </a:r>
            <a:r>
              <a:rPr lang="en-US" altLang="en-US" dirty="0">
                <a:cs typeface="Arial"/>
              </a:rPr>
              <a:t>.</a:t>
            </a:r>
            <a:endParaRPr lang="en-US" altLang="en-US" dirty="0"/>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3270536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a:t>The Big Picture</a:t>
            </a:r>
          </a:p>
        </p:txBody>
      </p:sp>
      <p:sp>
        <p:nvSpPr>
          <p:cNvPr id="13315" name="Rectangle 1"/>
          <p:cNvSpPr>
            <a:spLocks noChangeArrowheads="1"/>
          </p:cNvSpPr>
          <p:nvPr/>
        </p:nvSpPr>
        <p:spPr bwMode="auto">
          <a:xfrm>
            <a:off x="460375" y="1976907"/>
            <a:ext cx="67666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600" b="1" dirty="0">
                <a:solidFill>
                  <a:srgbClr val="646D72"/>
                </a:solidFill>
                <a:latin typeface="Arial" charset="0"/>
                <a:ea typeface="ＭＳ Ｐゴシック" pitchFamily="34" charset="-128"/>
                <a:cs typeface="Times New Roman" pitchFamily="18" charset="0"/>
              </a:rPr>
              <a:t>Whose values are you expressing? Whose life are you living?</a:t>
            </a:r>
          </a:p>
        </p:txBody>
      </p:sp>
      <p:sp>
        <p:nvSpPr>
          <p:cNvPr id="13316" name="Text Placeholder 5"/>
          <p:cNvSpPr txBox="1">
            <a:spLocks/>
          </p:cNvSpPr>
          <p:nvPr/>
        </p:nvSpPr>
        <p:spPr bwMode="auto">
          <a:xfrm>
            <a:off x="388620" y="2750345"/>
            <a:ext cx="6995160" cy="43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endParaRPr lang="en-US" altLang="en-US" sz="1600" b="1">
              <a:solidFill>
                <a:srgbClr val="646D72"/>
              </a:solidFill>
            </a:endParaRP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eaLnBrk="1" hangingPunct="1">
              <a:spcBef>
                <a:spcPct val="0"/>
              </a:spcBef>
              <a:buClr>
                <a:schemeClr val="tx2"/>
              </a:buClr>
              <a:buSzTx/>
            </a:pPr>
            <a:r>
              <a:rPr lang="en-US" altLang="en-US" sz="1600" b="1">
                <a:solidFill>
                  <a:srgbClr val="646D72"/>
                </a:solidFill>
              </a:rPr>
              <a:t>______________________________________________________________</a:t>
            </a:r>
          </a:p>
          <a:p>
            <a:pPr algn="ctr" eaLnBrk="1" hangingPunct="1">
              <a:spcBef>
                <a:spcPct val="0"/>
              </a:spcBef>
              <a:buClr>
                <a:schemeClr val="tx2"/>
              </a:buClr>
              <a:buSzTx/>
            </a:pPr>
            <a:endParaRPr lang="en-US" altLang="en-US" sz="1600" b="1">
              <a:solidFill>
                <a:srgbClr val="646D72"/>
              </a:solidFill>
            </a:endParaRPr>
          </a:p>
        </p:txBody>
      </p:sp>
      <p:sp>
        <p:nvSpPr>
          <p:cNvPr id="13317" name="Text Placeholder 5"/>
          <p:cNvSpPr txBox="1">
            <a:spLocks/>
          </p:cNvSpPr>
          <p:nvPr/>
        </p:nvSpPr>
        <p:spPr bwMode="auto">
          <a:xfrm>
            <a:off x="388620" y="6400007"/>
            <a:ext cx="6995160" cy="434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endParaRPr lang="en-US" altLang="en-US" sz="1600" b="1">
              <a:solidFill>
                <a:srgbClr val="646D72"/>
              </a:solidFill>
            </a:endParaRP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a:p>
            <a:pPr algn="ctr">
              <a:spcBef>
                <a:spcPct val="0"/>
              </a:spcBef>
              <a:spcAft>
                <a:spcPts val="1337"/>
              </a:spcAft>
              <a:buClr>
                <a:schemeClr val="tx2"/>
              </a:buClr>
              <a:buSzTx/>
            </a:pPr>
            <a:r>
              <a:rPr lang="en-US" altLang="en-US" sz="1600" b="1">
                <a:solidFill>
                  <a:srgbClr val="646D72"/>
                </a:solidFill>
              </a:rPr>
              <a:t>______________________________________________________________</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1094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altLang="en-US"/>
              <a:t>Define Your Values and Beliefs</a:t>
            </a:r>
          </a:p>
        </p:txBody>
      </p:sp>
      <p:sp>
        <p:nvSpPr>
          <p:cNvPr id="15362" name="Text Placeholder 19"/>
          <p:cNvSpPr>
            <a:spLocks noGrp="1"/>
          </p:cNvSpPr>
          <p:nvPr>
            <p:ph type="body" sz="quarter" idx="4294967295"/>
          </p:nvPr>
        </p:nvSpPr>
        <p:spPr>
          <a:xfrm>
            <a:off x="2770188" y="1970088"/>
            <a:ext cx="4541837" cy="5889122"/>
          </a:xfrm>
          <a:ln w="12700">
            <a:solidFill>
              <a:schemeClr val="bg2"/>
            </a:solidFill>
            <a:miter lim="800000"/>
            <a:headEnd/>
            <a:tailEnd/>
          </a:ln>
        </p:spPr>
        <p:txBody>
          <a:bodyPr tIns="203765"/>
          <a:lstStyle/>
          <a:p>
            <a:pPr algn="ctr" eaLnBrk="1" hangingPunct="1">
              <a:spcBef>
                <a:spcPct val="50000"/>
              </a:spcBef>
            </a:pPr>
            <a:r>
              <a:rPr lang="en-US" altLang="en-US" sz="1100" dirty="0"/>
              <a:t> </a:t>
            </a:r>
            <a:r>
              <a:rPr lang="en-US" altLang="en-US" b="1" dirty="0"/>
              <a:t> 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a:p>
            <a:pPr algn="ctr" eaLnBrk="1" hangingPunct="1">
              <a:spcBef>
                <a:spcPct val="50000"/>
              </a:spcBef>
            </a:pPr>
            <a:r>
              <a:rPr lang="en-US" altLang="en-US" b="1" dirty="0"/>
              <a:t>______________________________________</a:t>
            </a:r>
          </a:p>
        </p:txBody>
      </p:sp>
      <p:sp>
        <p:nvSpPr>
          <p:cNvPr id="15364" name="Text Placeholder 18"/>
          <p:cNvSpPr>
            <a:spLocks noGrp="1" noChangeArrowheads="1"/>
          </p:cNvSpPr>
          <p:nvPr>
            <p:ph type="body" sz="quarter" idx="4294967295"/>
          </p:nvPr>
        </p:nvSpPr>
        <p:spPr>
          <a:xfrm>
            <a:off x="460375" y="1970088"/>
            <a:ext cx="2051331" cy="1386570"/>
          </a:xfrm>
          <a:solidFill>
            <a:schemeClr val="tx2"/>
          </a:solidFill>
          <a:ln>
            <a:solidFill>
              <a:schemeClr val="bg2"/>
            </a:solidFill>
          </a:ln>
        </p:spPr>
        <p:txBody>
          <a:bodyPr lIns="101882" anchor="ctr"/>
          <a:lstStyle/>
          <a:p>
            <a:pPr>
              <a:spcAft>
                <a:spcPts val="1337"/>
              </a:spcAft>
            </a:pPr>
            <a:r>
              <a:rPr lang="en-US" altLang="en-US" b="1">
                <a:solidFill>
                  <a:schemeClr val="bg1"/>
                </a:solidFill>
              </a:rPr>
              <a:t>What really matters </a:t>
            </a:r>
            <a:br>
              <a:rPr lang="en-US" altLang="en-US" b="1">
                <a:solidFill>
                  <a:schemeClr val="bg1"/>
                </a:solidFill>
              </a:rPr>
            </a:br>
            <a:r>
              <a:rPr lang="en-US" altLang="en-US" b="1">
                <a:solidFill>
                  <a:schemeClr val="bg1"/>
                </a:solidFill>
              </a:rPr>
              <a:t>to you?</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53618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Inner Beliefs, </a:t>
            </a:r>
            <a:br>
              <a:rPr lang="en-US" altLang="en-US"/>
            </a:br>
            <a:r>
              <a:rPr lang="en-US" altLang="en-US"/>
              <a:t>Inner Pressure </a:t>
            </a:r>
          </a:p>
        </p:txBody>
      </p:sp>
      <p:sp>
        <p:nvSpPr>
          <p:cNvPr id="17411" name="Text Placeholder 18"/>
          <p:cNvSpPr>
            <a:spLocks noGrp="1" noChangeArrowheads="1"/>
          </p:cNvSpPr>
          <p:nvPr>
            <p:ph type="body" sz="quarter" idx="4294967295"/>
          </p:nvPr>
        </p:nvSpPr>
        <p:spPr>
          <a:xfrm>
            <a:off x="460375" y="2241061"/>
            <a:ext cx="2308225" cy="4154984"/>
          </a:xfrm>
          <a:solidFill>
            <a:schemeClr val="tx2"/>
          </a:solidFill>
          <a:ln>
            <a:solidFill>
              <a:schemeClr val="bg2"/>
            </a:solidFill>
          </a:ln>
        </p:spPr>
        <p:txBody>
          <a:bodyPr lIns="101882" rIns="203765" anchor="ctr"/>
          <a:lstStyle/>
          <a:p>
            <a:pPr>
              <a:spcAft>
                <a:spcPts val="1337"/>
              </a:spcAft>
            </a:pPr>
            <a:r>
              <a:rPr lang="en-US" altLang="en-US" b="1" dirty="0">
                <a:solidFill>
                  <a:schemeClr val="bg1"/>
                </a:solidFill>
              </a:rPr>
              <a:t>Do I truly believe that I deserve to simplify my life, to slow down and make room for what’s important to me and the people with whom I live</a:t>
            </a:r>
            <a:br>
              <a:rPr lang="en-US" altLang="en-US" b="1" dirty="0">
                <a:latin typeface="+mn-ea"/>
                <a:cs typeface="+mn-ea"/>
              </a:rPr>
            </a:br>
            <a:r>
              <a:rPr lang="en-US" altLang="en-US" b="1" dirty="0">
                <a:solidFill>
                  <a:schemeClr val="bg1"/>
                </a:solidFill>
              </a:rPr>
              <a:t>and work? </a:t>
            </a:r>
          </a:p>
          <a:p>
            <a:pPr>
              <a:spcAft>
                <a:spcPts val="1337"/>
              </a:spcAft>
            </a:pPr>
            <a:r>
              <a:rPr lang="en-US" altLang="en-US" b="1" dirty="0">
                <a:solidFill>
                  <a:schemeClr val="bg1"/>
                </a:solidFill>
              </a:rPr>
              <a:t>What barriers prevent me from simplifying my life? </a:t>
            </a:r>
          </a:p>
          <a:p>
            <a:pPr>
              <a:spcAft>
                <a:spcPts val="1337"/>
              </a:spcAft>
            </a:pPr>
            <a:r>
              <a:rPr lang="en-US" altLang="en-US" b="1" dirty="0">
                <a:solidFill>
                  <a:schemeClr val="bg1"/>
                </a:solidFill>
              </a:rPr>
              <a:t>Circle those that come from “inner pressure.”</a:t>
            </a:r>
            <a:endParaRPr lang="en-US" altLang="en-US" b="1" dirty="0">
              <a:solidFill>
                <a:schemeClr val="bg1"/>
              </a:solidFill>
              <a:cs typeface="Arial"/>
            </a:endParaRPr>
          </a:p>
        </p:txBody>
      </p:sp>
      <p:sp>
        <p:nvSpPr>
          <p:cNvPr id="17412" name="Text Placeholder 19"/>
          <p:cNvSpPr>
            <a:spLocks/>
          </p:cNvSpPr>
          <p:nvPr/>
        </p:nvSpPr>
        <p:spPr bwMode="auto">
          <a:xfrm>
            <a:off x="2907454" y="1970088"/>
            <a:ext cx="4404572" cy="717232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203765" rIns="101882"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569625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t>Getting Rid of Clutter </a:t>
            </a:r>
          </a:p>
        </p:txBody>
      </p:sp>
      <p:sp>
        <p:nvSpPr>
          <p:cNvPr id="19459" name="Text Placeholder 18"/>
          <p:cNvSpPr>
            <a:spLocks noGrp="1" noChangeArrowheads="1"/>
          </p:cNvSpPr>
          <p:nvPr>
            <p:ph type="body" sz="quarter" idx="4294967295"/>
          </p:nvPr>
        </p:nvSpPr>
        <p:spPr>
          <a:xfrm>
            <a:off x="460375" y="1970088"/>
            <a:ext cx="2308225" cy="989013"/>
          </a:xfrm>
          <a:solidFill>
            <a:schemeClr val="tx2"/>
          </a:solidFill>
          <a:ln>
            <a:solidFill>
              <a:schemeClr val="bg2"/>
            </a:solidFill>
          </a:ln>
        </p:spPr>
        <p:txBody>
          <a:bodyPr lIns="101882" rIns="203765" anchor="ctr"/>
          <a:lstStyle/>
          <a:p>
            <a:pPr>
              <a:spcAft>
                <a:spcPts val="1337"/>
              </a:spcAft>
            </a:pPr>
            <a:r>
              <a:rPr lang="en-US" altLang="en-US" b="1">
                <a:solidFill>
                  <a:schemeClr val="bg1"/>
                </a:solidFill>
              </a:rPr>
              <a:t>Off the top of my head, what can I get rid of today or tomorrow?</a:t>
            </a:r>
          </a:p>
        </p:txBody>
      </p:sp>
      <p:sp>
        <p:nvSpPr>
          <p:cNvPr id="19460" name="Text Placeholder 19"/>
          <p:cNvSpPr>
            <a:spLocks/>
          </p:cNvSpPr>
          <p:nvPr/>
        </p:nvSpPr>
        <p:spPr bwMode="auto">
          <a:xfrm>
            <a:off x="2907454" y="1970088"/>
            <a:ext cx="4404572" cy="717232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203765" rIns="101882"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a:p>
            <a:pPr algn="ctr">
              <a:spcBef>
                <a:spcPct val="50000"/>
              </a:spcBef>
              <a:spcAft>
                <a:spcPts val="669"/>
              </a:spcAft>
              <a:buClr>
                <a:schemeClr val="tx2"/>
              </a:buClr>
              <a:buSzTx/>
            </a:pPr>
            <a:r>
              <a:rPr lang="en-US" altLang="en-US" sz="1600" b="1" dirty="0">
                <a:solidFill>
                  <a:srgbClr val="646D72"/>
                </a:solidFill>
              </a:rPr>
              <a:t>_____________________________________</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45069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pPr eaLnBrk="1" hangingPunct="1"/>
            <a:r>
              <a:rPr lang="en-US" altLang="en-US"/>
              <a:t>Excuses, Excuses</a:t>
            </a:r>
          </a:p>
        </p:txBody>
      </p:sp>
      <p:sp>
        <p:nvSpPr>
          <p:cNvPr id="21507" name="Text Placeholder 5"/>
          <p:cNvSpPr txBox="1">
            <a:spLocks/>
          </p:cNvSpPr>
          <p:nvPr/>
        </p:nvSpPr>
        <p:spPr bwMode="auto">
          <a:xfrm>
            <a:off x="460375" y="1970088"/>
            <a:ext cx="68516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spcAft>
                <a:spcPts val="1800"/>
              </a:spcAft>
              <a:buFont typeface="Wingdings" panose="05000000000000000000" pitchFamily="2" charset="2"/>
              <a:buChar char="ü"/>
            </a:pPr>
            <a:r>
              <a:rPr lang="en-US" altLang="en-US" dirty="0"/>
              <a:t>It was a gift.</a:t>
            </a:r>
          </a:p>
          <a:p>
            <a:pPr lvl="1">
              <a:spcAft>
                <a:spcPts val="1800"/>
              </a:spcAft>
              <a:buFont typeface="Wingdings" panose="05000000000000000000" pitchFamily="2" charset="2"/>
              <a:buChar char="ü"/>
            </a:pPr>
            <a:r>
              <a:rPr lang="en-US" altLang="en-US" dirty="0"/>
              <a:t>It’s not mine.</a:t>
            </a:r>
          </a:p>
          <a:p>
            <a:pPr lvl="1">
              <a:spcAft>
                <a:spcPts val="1800"/>
              </a:spcAft>
              <a:buFont typeface="Wingdings" panose="05000000000000000000" pitchFamily="2" charset="2"/>
              <a:buChar char="ü"/>
            </a:pPr>
            <a:r>
              <a:rPr lang="en-US" altLang="en-US" dirty="0"/>
              <a:t>It’s still good.</a:t>
            </a:r>
          </a:p>
          <a:p>
            <a:pPr lvl="1">
              <a:spcAft>
                <a:spcPts val="1800"/>
              </a:spcAft>
              <a:buFont typeface="Wingdings" panose="05000000000000000000" pitchFamily="2" charset="2"/>
              <a:buChar char="ü"/>
            </a:pPr>
            <a:r>
              <a:rPr lang="en-US" altLang="en-US" dirty="0"/>
              <a:t>I might need it.</a:t>
            </a:r>
          </a:p>
          <a:p>
            <a:pPr lvl="1">
              <a:spcAft>
                <a:spcPts val="1800"/>
              </a:spcAft>
              <a:buFont typeface="Wingdings" panose="05000000000000000000" pitchFamily="2" charset="2"/>
              <a:buChar char="ü"/>
            </a:pPr>
            <a:r>
              <a:rPr lang="en-US" altLang="en-US" dirty="0"/>
              <a:t>But, I inherited it.</a:t>
            </a:r>
          </a:p>
          <a:p>
            <a:pPr lvl="1">
              <a:spcAft>
                <a:spcPts val="1800"/>
              </a:spcAft>
              <a:buFont typeface="Wingdings" panose="05000000000000000000" pitchFamily="2" charset="2"/>
              <a:buChar char="ü"/>
            </a:pPr>
            <a:r>
              <a:rPr lang="en-US" altLang="en-US" dirty="0"/>
              <a:t>I want to get to that.</a:t>
            </a:r>
          </a:p>
          <a:p>
            <a:pPr lvl="1">
              <a:spcAft>
                <a:spcPts val="1800"/>
              </a:spcAft>
              <a:buFont typeface="Wingdings" panose="05000000000000000000" pitchFamily="2" charset="2"/>
              <a:buChar char="ü"/>
            </a:pPr>
            <a:r>
              <a:rPr lang="en-US" altLang="en-US" dirty="0"/>
              <a:t>It brings back memories.</a:t>
            </a:r>
          </a:p>
          <a:p>
            <a:pPr lvl="1">
              <a:spcAft>
                <a:spcPts val="1800"/>
              </a:spcAft>
              <a:buFont typeface="Wingdings" panose="05000000000000000000" pitchFamily="2" charset="2"/>
              <a:buChar char="ü"/>
            </a:pPr>
            <a:r>
              <a:rPr lang="en-US" altLang="en-US" dirty="0"/>
              <a:t>It might increase in value.</a:t>
            </a:r>
          </a:p>
          <a:p>
            <a:pPr lvl="1">
              <a:spcAft>
                <a:spcPts val="1800"/>
              </a:spcAft>
              <a:buFont typeface="Wingdings" panose="05000000000000000000" pitchFamily="2" charset="2"/>
              <a:buChar char="ü"/>
            </a:pPr>
            <a:r>
              <a:rPr lang="en-US" altLang="en-US" dirty="0"/>
              <a:t>It might come back into style.</a:t>
            </a:r>
          </a:p>
          <a:p>
            <a:pPr lvl="1">
              <a:spcAft>
                <a:spcPts val="1800"/>
              </a:spcAft>
              <a:buFont typeface="Wingdings" panose="05000000000000000000" pitchFamily="2" charset="2"/>
              <a:buChar char="ü"/>
            </a:pPr>
            <a:r>
              <a:rPr lang="en-US" altLang="en-US" dirty="0"/>
              <a:t>I’m going to lose weight and then …</a:t>
            </a:r>
          </a:p>
          <a:p>
            <a:pPr lvl="1">
              <a:spcAft>
                <a:spcPts val="1800"/>
              </a:spcAft>
              <a:buFont typeface="Wingdings" panose="05000000000000000000" pitchFamily="2" charset="2"/>
              <a:buChar char="ü"/>
            </a:pPr>
            <a:r>
              <a:rPr lang="en-US" altLang="en-US" dirty="0"/>
              <a:t>They don’t make things like that anymore.</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193937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60375" y="1970088"/>
            <a:ext cx="6851650" cy="453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342900" lvl="1" indent="-342900">
              <a:spcAft>
                <a:spcPts val="1800"/>
              </a:spcAft>
              <a:buFont typeface="+mj-lt"/>
              <a:buAutoNum type="arabicPeriod"/>
            </a:pPr>
            <a:r>
              <a:rPr lang="en-US" altLang="en-US" dirty="0">
                <a:sym typeface="Wingdings 2" pitchFamily="18" charset="2"/>
              </a:rPr>
              <a:t>Stop procrastinating</a:t>
            </a:r>
            <a:r>
              <a:rPr lang="en-US" altLang="en-US" dirty="0">
                <a:cs typeface="Arial"/>
              </a:rPr>
              <a:t>.</a:t>
            </a:r>
            <a:endParaRPr lang="en-US" altLang="en-US" dirty="0">
              <a:sym typeface="Wingdings 2" pitchFamily="18" charset="2"/>
            </a:endParaRPr>
          </a:p>
          <a:p>
            <a:pPr marL="342900" lvl="1" indent="-342900">
              <a:spcAft>
                <a:spcPts val="1800"/>
              </a:spcAft>
              <a:buFont typeface="+mj-lt"/>
              <a:buAutoNum type="arabicPeriod"/>
            </a:pPr>
            <a:r>
              <a:rPr lang="en-US" altLang="en-US" dirty="0">
                <a:sym typeface="Wingdings 2" pitchFamily="18" charset="2"/>
              </a:rPr>
              <a:t>Quit making excuses</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Use it or lose it</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Learn to let go</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Be a giver</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Set limits</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Use the in-and-out inventory rule</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Remember, less is more</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Keep everything in its place</a:t>
            </a:r>
            <a:r>
              <a:rPr lang="en-US" altLang="en-US" dirty="0">
                <a:cs typeface="Arial"/>
              </a:rPr>
              <a:t>.</a:t>
            </a:r>
          </a:p>
          <a:p>
            <a:pPr marL="342900" lvl="1" indent="-342900">
              <a:spcAft>
                <a:spcPts val="1800"/>
              </a:spcAft>
              <a:buFont typeface="+mj-lt"/>
              <a:buAutoNum type="arabicPeriod"/>
            </a:pPr>
            <a:r>
              <a:rPr lang="en-US" altLang="en-US" dirty="0">
                <a:sym typeface="Wingdings 2" pitchFamily="18" charset="2"/>
              </a:rPr>
              <a:t>Compromise</a:t>
            </a:r>
            <a:r>
              <a:rPr lang="en-US" altLang="en-US" dirty="0">
                <a:cs typeface="Arial"/>
              </a:rPr>
              <a:t>.</a:t>
            </a:r>
          </a:p>
        </p:txBody>
      </p:sp>
      <p:sp>
        <p:nvSpPr>
          <p:cNvPr id="23555" name="Title 9"/>
          <p:cNvSpPr>
            <a:spLocks noGrp="1"/>
          </p:cNvSpPr>
          <p:nvPr>
            <p:ph type="title"/>
          </p:nvPr>
        </p:nvSpPr>
        <p:spPr>
          <a:xfrm>
            <a:off x="752475" y="1012380"/>
            <a:ext cx="4114800" cy="276999"/>
          </a:xfrm>
        </p:spPr>
        <p:txBody>
          <a:bodyPr/>
          <a:lstStyle/>
          <a:p>
            <a:r>
              <a:rPr lang="en-US" altLang="en-US"/>
              <a:t>Ten Tips </a:t>
            </a:r>
            <a:r>
              <a:rPr lang="en-US" altLang="en-US" dirty="0"/>
              <a:t>To </a:t>
            </a:r>
            <a:r>
              <a:rPr lang="en-US" altLang="en-US"/>
              <a:t>Declutter </a:t>
            </a:r>
            <a:endParaRPr lang="en-US" altLang="en-US" dirty="0"/>
          </a:p>
        </p:txBody>
      </p:sp>
      <p:sp>
        <p:nvSpPr>
          <p:cNvPr id="23556" name="Title 1"/>
          <p:cNvSpPr>
            <a:spLocks/>
          </p:cNvSpPr>
          <p:nvPr/>
        </p:nvSpPr>
        <p:spPr bwMode="auto">
          <a:xfrm>
            <a:off x="460375" y="7992832"/>
            <a:ext cx="6851650"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669"/>
              </a:spcAft>
              <a:buClr>
                <a:schemeClr val="tx2"/>
              </a:buClr>
            </a:pPr>
            <a:r>
              <a:rPr lang="en-US" altLang="en-US" sz="1400" u="sng" dirty="0">
                <a:solidFill>
                  <a:srgbClr val="646D72"/>
                </a:solidFill>
                <a:latin typeface="Arial" charset="0"/>
                <a:ea typeface="ＭＳ Ｐゴシック" pitchFamily="34" charset="-128"/>
                <a:cs typeface="Times New Roman" pitchFamily="18" charset="0"/>
              </a:rPr>
              <a:t>Citation</a:t>
            </a:r>
          </a:p>
          <a:p>
            <a:pPr>
              <a:spcBef>
                <a:spcPct val="0"/>
              </a:spcBef>
              <a:spcAft>
                <a:spcPts val="669"/>
              </a:spcAft>
              <a:buClr>
                <a:schemeClr val="tx2"/>
              </a:buClr>
            </a:pPr>
            <a:r>
              <a:rPr lang="en-US" altLang="en-US" sz="1400" dirty="0">
                <a:solidFill>
                  <a:srgbClr val="646D72"/>
                </a:solidFill>
                <a:latin typeface="Arial" charset="0"/>
                <a:ea typeface="ＭＳ Ｐゴシック" pitchFamily="34" charset="-128"/>
                <a:cs typeface="Times New Roman" pitchFamily="18" charset="0"/>
              </a:rPr>
              <a:t>Culp, Stephanie. </a:t>
            </a:r>
            <a:r>
              <a:rPr lang="en-US" altLang="en-US" sz="1400" u="sng" dirty="0">
                <a:solidFill>
                  <a:srgbClr val="646D72"/>
                </a:solidFill>
                <a:latin typeface="Arial" charset="0"/>
                <a:ea typeface="ＭＳ Ｐゴシック" pitchFamily="34" charset="-128"/>
                <a:cs typeface="Times New Roman" pitchFamily="18" charset="0"/>
              </a:rPr>
              <a:t>Simplify Your Life</a:t>
            </a:r>
            <a:r>
              <a:rPr lang="en-US" altLang="en-US" sz="1400" dirty="0">
                <a:solidFill>
                  <a:srgbClr val="646D72"/>
                </a:solidFill>
                <a:latin typeface="Arial" charset="0"/>
                <a:ea typeface="ＭＳ Ｐゴシック" pitchFamily="34" charset="-128"/>
                <a:cs typeface="Times New Roman" pitchFamily="18" charset="0"/>
              </a:rPr>
              <a:t>. Cincinnati: Writer’s Digest Books, 1991. </a:t>
            </a:r>
          </a:p>
        </p:txBody>
      </p:sp>
      <p:sp>
        <p:nvSpPr>
          <p:cNvPr id="23557" name="Text Box 7"/>
          <p:cNvSpPr txBox="1">
            <a:spLocks noChangeArrowheads="1"/>
          </p:cNvSpPr>
          <p:nvPr/>
        </p:nvSpPr>
        <p:spPr bwMode="auto">
          <a:xfrm>
            <a:off x="615315" y="1786414"/>
            <a:ext cx="205819" cy="487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endParaRPr lang="en-US" altLang="en-US" sz="2500">
              <a:solidFill>
                <a:srgbClr val="646D72"/>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UnitedHealthcare. © 2020 United HealthCare Services, Inc. All rights reserved.</a:t>
            </a:r>
            <a:endParaRPr lang="en-US" dirty="0"/>
          </a:p>
        </p:txBody>
      </p:sp>
    </p:spTree>
    <p:extLst>
      <p:ext uri="{BB962C8B-B14F-4D97-AF65-F5344CB8AC3E}">
        <p14:creationId xmlns:p14="http://schemas.microsoft.com/office/powerpoint/2010/main" val="2612785960"/>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AA8021-BAB4-48B2-A364-354A8415782E}"/>
</file>

<file path=customXml/itemProps2.xml><?xml version="1.0" encoding="utf-8"?>
<ds:datastoreItem xmlns:ds="http://schemas.openxmlformats.org/officeDocument/2006/customXml" ds:itemID="{914E5DD7-5081-4155-8713-4BDD337D23FB}"/>
</file>

<file path=customXml/itemProps3.xml><?xml version="1.0" encoding="utf-8"?>
<ds:datastoreItem xmlns:ds="http://schemas.openxmlformats.org/officeDocument/2006/customXml" ds:itemID="{B4A06612-E0A0-4547-BDC8-26AE191B79F0}">
  <ds:schemaRefs>
    <ds:schemaRef ds:uri="http://purl.org/dc/elements/1.1/"/>
    <ds:schemaRef ds:uri="http://schemas.microsoft.com/office/2006/metadata/properties"/>
    <ds:schemaRef ds:uri="8521867a-bdbc-4ac9-a562-0c4ec40f535f"/>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1663</Words>
  <Application>Microsoft Office PowerPoint</Application>
  <PresentationFormat>Custom</PresentationFormat>
  <Paragraphs>284</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OptumPortrait</vt:lpstr>
      <vt:lpstr>How To Simplify Your Life</vt:lpstr>
      <vt:lpstr>The Program</vt:lpstr>
      <vt:lpstr>Learning Points</vt:lpstr>
      <vt:lpstr>The Big Picture</vt:lpstr>
      <vt:lpstr>Define Your Values and Beliefs</vt:lpstr>
      <vt:lpstr>Inner Beliefs,  Inner Pressure </vt:lpstr>
      <vt:lpstr>Getting Rid of Clutter </vt:lpstr>
      <vt:lpstr>Excuses, Excuses</vt:lpstr>
      <vt:lpstr>Ten Tips To Declutter </vt:lpstr>
      <vt:lpstr>Streamlining Chores  and Commitments</vt:lpstr>
      <vt:lpstr>Choosing Supportive Relationships</vt:lpstr>
      <vt:lpstr>Make Your Action Plan</vt:lpstr>
      <vt:lpstr>About Professional Support</vt:lpstr>
      <vt:lpstr>Appendix A: Streamlining Chores and Commitments — A Worksheet*</vt:lpstr>
      <vt:lpstr>Appendix A: Streamlining Chores and Commitments — A Worksheet</vt:lpstr>
      <vt:lpstr>Appendix A: Streamlining Chores and Commitments — A Worksheet</vt:lpstr>
      <vt:lpstr>Appendix A: Streamlining Chores and Commitments — A Worksheet</vt:lpstr>
      <vt:lpstr>Appendix A: Streamlining Chores and Commitments — A Worksheet</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Simplify Your Life</dc:title>
  <dc:creator/>
  <cp:lastModifiedBy/>
  <cp:revision>1</cp:revision>
  <dcterms:created xsi:type="dcterms:W3CDTF">2018-11-30T12:44:39Z</dcterms:created>
  <dcterms:modified xsi:type="dcterms:W3CDTF">2020-10-02T01:09:29Z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115800</vt:r8>
  </property>
</Properties>
</file>