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1"/>
  </p:notesMasterIdLst>
  <p:handoutMasterIdLst>
    <p:handoutMasterId r:id="rId22"/>
  </p:handoutMasterIdLst>
  <p:sldIdLst>
    <p:sldId id="280" r:id="rId5"/>
    <p:sldId id="284" r:id="rId6"/>
    <p:sldId id="286" r:id="rId7"/>
    <p:sldId id="288" r:id="rId8"/>
    <p:sldId id="290" r:id="rId9"/>
    <p:sldId id="292" r:id="rId10"/>
    <p:sldId id="296" r:id="rId11"/>
    <p:sldId id="298" r:id="rId12"/>
    <p:sldId id="302" r:id="rId13"/>
    <p:sldId id="304" r:id="rId14"/>
    <p:sldId id="306" r:id="rId15"/>
    <p:sldId id="308" r:id="rId16"/>
    <p:sldId id="310" r:id="rId17"/>
    <p:sldId id="314" r:id="rId18"/>
    <p:sldId id="312" r:id="rId19"/>
    <p:sldId id="313" r:id="rId20"/>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56" autoAdjust="0"/>
    <p:restoredTop sz="86477" autoAdjust="0"/>
  </p:normalViewPr>
  <p:slideViewPr>
    <p:cSldViewPr snapToGrid="0">
      <p:cViewPr varScale="1">
        <p:scale>
          <a:sx n="46" d="100"/>
          <a:sy n="46" d="100"/>
        </p:scale>
        <p:origin x="2280" y="36"/>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10/1/2020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10/1/2020</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2159000" y="696913"/>
            <a:ext cx="2692400" cy="3486150"/>
          </a:xfrm>
          <a:ln/>
        </p:spPr>
      </p:sp>
      <p:sp>
        <p:nvSpPr>
          <p:cNvPr id="430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3012"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4DF22530-3DCC-48E4-908A-6ABC7986F106}" type="slidenum">
              <a:rPr lang="en-US" altLang="en-US" sz="1200">
                <a:latin typeface="Calibri" pitchFamily="34" charset="0"/>
              </a:rPr>
              <a:pPr algn="r"/>
              <a:t>2</a:t>
            </a:fld>
            <a:endParaRPr lang="en-US" altLang="en-US"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61CF10A8-480E-44EA-AF39-A8D52B3D9F7D}" type="slidenum">
              <a:rPr lang="en-US" altLang="en-US" sz="1200">
                <a:latin typeface="Calibri" pitchFamily="34" charset="0"/>
              </a:rPr>
              <a:pPr algn="r"/>
              <a:t>11</a:t>
            </a:fld>
            <a:endParaRPr lang="en-US" alt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2159000" y="696913"/>
            <a:ext cx="2692400" cy="3486150"/>
          </a:xfrm>
          <a:ln/>
        </p:spPr>
      </p:sp>
      <p:sp>
        <p:nvSpPr>
          <p:cNvPr id="675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7588"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C53FBBC2-FCA1-4F93-ABBE-F45D7E37A361}" type="slidenum">
              <a:rPr lang="en-US" altLang="en-US" sz="1200">
                <a:latin typeface="Calibri" pitchFamily="34" charset="0"/>
              </a:rPr>
              <a:pPr algn="r"/>
              <a:t>12</a:t>
            </a:fld>
            <a:endParaRPr lang="en-US" alt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2159000" y="696913"/>
            <a:ext cx="2692400" cy="3486150"/>
          </a:xfrm>
          <a:ln/>
        </p:spPr>
      </p:sp>
      <p:sp>
        <p:nvSpPr>
          <p:cNvPr id="696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9636"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5AA4225A-EAB1-4985-BD7B-50C34F493F00}" type="slidenum">
              <a:rPr lang="en-US" altLang="en-US" sz="1200">
                <a:latin typeface="Calibri" pitchFamily="34" charset="0"/>
              </a:rPr>
              <a:pPr algn="r"/>
              <a:t>13</a:t>
            </a:fld>
            <a:endParaRPr lang="en-US" alt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562919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2159000" y="696913"/>
            <a:ext cx="2692400" cy="3486150"/>
          </a:xfrm>
          <a:ln/>
        </p:spPr>
      </p:sp>
      <p:sp>
        <p:nvSpPr>
          <p:cNvPr id="716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1684"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C3651142-4659-4907-A1A3-DFD2AC560B08}" type="slidenum">
              <a:rPr lang="en-US" altLang="en-US" sz="1200">
                <a:latin typeface="Calibri" pitchFamily="34" charset="0"/>
              </a:rPr>
              <a:pPr algn="r"/>
              <a:t>15</a:t>
            </a:fld>
            <a:endParaRPr lang="en-US" altLang="en-US"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2159000" y="696913"/>
            <a:ext cx="2692400" cy="3486150"/>
          </a:xfrm>
          <a:ln/>
        </p:spPr>
      </p:sp>
      <p:sp>
        <p:nvSpPr>
          <p:cNvPr id="727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2708"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BE8535C3-2975-4D7A-BD89-D591B9244943}" type="slidenum">
              <a:rPr lang="en-US" altLang="en-US" sz="1200">
                <a:latin typeface="Calibri" pitchFamily="34" charset="0"/>
              </a:rPr>
              <a:pPr algn="r"/>
              <a:t>16</a:t>
            </a:fld>
            <a:endParaRPr lang="en-US" alt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2159000" y="696913"/>
            <a:ext cx="2692400" cy="3486150"/>
          </a:xfrm>
          <a:ln/>
        </p:spPr>
      </p:sp>
      <p:sp>
        <p:nvSpPr>
          <p:cNvPr id="450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5060"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9C1C0C58-AAAF-45CF-9DB0-73C5AEA67FF6}" type="slidenum">
              <a:rPr lang="en-US" altLang="en-US" sz="1200">
                <a:latin typeface="Calibri" pitchFamily="34" charset="0"/>
              </a:rPr>
              <a:pPr algn="r"/>
              <a:t>3</a:t>
            </a:fld>
            <a:endParaRPr lang="en-US" alt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2159000" y="696913"/>
            <a:ext cx="2692400" cy="3486150"/>
          </a:xfrm>
          <a:ln/>
        </p:spPr>
      </p:sp>
      <p:sp>
        <p:nvSpPr>
          <p:cNvPr id="471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7108"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D0BF4E3B-C1DA-4418-9136-A9F357926E2B}" type="slidenum">
              <a:rPr lang="en-US" altLang="en-US" sz="1200">
                <a:latin typeface="Calibri" pitchFamily="34" charset="0"/>
              </a:rPr>
              <a:pPr algn="r"/>
              <a:t>4</a:t>
            </a:fld>
            <a:endParaRPr lang="en-US" alt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2159000" y="696913"/>
            <a:ext cx="2692400" cy="3486150"/>
          </a:xfrm>
          <a:ln/>
        </p:spPr>
      </p:sp>
      <p:sp>
        <p:nvSpPr>
          <p:cNvPr id="491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9156"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007D4BEC-C10F-4F8F-8EFB-E15068EA2523}" type="slidenum">
              <a:rPr lang="en-US" altLang="en-US" sz="1200">
                <a:latin typeface="Calibri" pitchFamily="34" charset="0"/>
              </a:rPr>
              <a:pPr algn="r"/>
              <a:t>5</a:t>
            </a:fld>
            <a:endParaRPr lang="en-US" alt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EB918B4A-7808-4D03-BFC3-4104F3966DEE}" type="slidenum">
              <a:rPr lang="en-US" altLang="en-US" sz="1200">
                <a:latin typeface="Calibri" pitchFamily="34" charset="0"/>
              </a:rPr>
              <a:pPr algn="r"/>
              <a:t>6</a:t>
            </a:fld>
            <a:endParaRPr lang="en-US" alt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E646A558-1AE4-468C-8B49-505BF0C24CF2}" type="slidenum">
              <a:rPr lang="en-US" altLang="en-US" sz="1200">
                <a:latin typeface="Calibri" pitchFamily="34" charset="0"/>
              </a:rPr>
              <a:pPr algn="r"/>
              <a:t>7</a:t>
            </a:fld>
            <a:endParaRPr lang="en-US" alt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E825591E-ED5D-4174-845F-2DC938C69F88}" type="slidenum">
              <a:rPr lang="en-US" altLang="en-US" sz="1200">
                <a:latin typeface="Calibri" pitchFamily="34" charset="0"/>
              </a:rPr>
              <a:pPr algn="r"/>
              <a:t>8</a:t>
            </a:fld>
            <a:endParaRPr lang="en-US" alt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159000" y="696913"/>
            <a:ext cx="2692400" cy="348615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4685CA57-A6CC-406E-8ADF-A4097B90E47F}" type="slidenum">
              <a:rPr lang="en-US" altLang="en-US" sz="1200">
                <a:latin typeface="Calibri" pitchFamily="34" charset="0"/>
              </a:rPr>
              <a:pPr algn="r"/>
              <a:t>9</a:t>
            </a:fld>
            <a:endParaRPr lang="en-US" alt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59000" y="696913"/>
            <a:ext cx="26924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804908" y="8549368"/>
            <a:ext cx="2911872" cy="45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13" tIns="44907" rIns="89813" bIns="44907" anchor="b"/>
          <a:lstStyle>
            <a:lvl1pPr defTabSz="465138">
              <a:defRPr sz="2200">
                <a:solidFill>
                  <a:srgbClr val="646D72"/>
                </a:solidFill>
                <a:latin typeface="Arial" charset="0"/>
                <a:ea typeface="ＭＳ Ｐゴシック" pitchFamily="34" charset="-128"/>
              </a:defRPr>
            </a:lvl1pPr>
            <a:lvl2pPr marL="742950" indent="-285750" defTabSz="465138">
              <a:defRPr sz="2200">
                <a:solidFill>
                  <a:srgbClr val="646D72"/>
                </a:solidFill>
                <a:latin typeface="Arial" charset="0"/>
                <a:ea typeface="ＭＳ Ｐゴシック" pitchFamily="34" charset="-128"/>
              </a:defRPr>
            </a:lvl2pPr>
            <a:lvl3pPr marL="1143000" indent="-228600" defTabSz="465138">
              <a:defRPr sz="2200">
                <a:solidFill>
                  <a:srgbClr val="646D72"/>
                </a:solidFill>
                <a:latin typeface="Arial" charset="0"/>
                <a:ea typeface="ＭＳ Ｐゴシック" pitchFamily="34" charset="-128"/>
              </a:defRPr>
            </a:lvl3pPr>
            <a:lvl4pPr marL="1600200" indent="-228600" defTabSz="465138">
              <a:defRPr sz="2200">
                <a:solidFill>
                  <a:srgbClr val="646D72"/>
                </a:solidFill>
                <a:latin typeface="Arial" charset="0"/>
                <a:ea typeface="ＭＳ Ｐゴシック" pitchFamily="34" charset="-128"/>
              </a:defRPr>
            </a:lvl4pPr>
            <a:lvl5pPr marL="2057400" indent="-228600" defTabSz="465138">
              <a:defRPr sz="2200">
                <a:solidFill>
                  <a:srgbClr val="646D72"/>
                </a:solidFill>
                <a:latin typeface="Arial" charset="0"/>
                <a:ea typeface="ＭＳ Ｐゴシック" pitchFamily="34" charset="-128"/>
              </a:defRPr>
            </a:lvl5pPr>
            <a:lvl6pPr marL="25146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65138"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r"/>
            <a:fld id="{8E1EB99E-3439-4EEE-9537-70D77CFA97A4}" type="slidenum">
              <a:rPr lang="en-US" altLang="en-US" sz="1200">
                <a:latin typeface="Calibri" pitchFamily="34" charset="0"/>
              </a:rPr>
              <a:pPr algn="r"/>
              <a:t>10</a:t>
            </a:fld>
            <a:endParaRPr lang="en-US" alt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lstStyle/>
          <a:p>
            <a:r>
              <a:rPr lang="en-US" altLang="en-US"/>
              <a:t>Improving Workplace Relationships</a:t>
            </a:r>
            <a:endParaRPr lang="en-US" altLang="en-US" dirty="0"/>
          </a:p>
        </p:txBody>
      </p:sp>
      <p:sp>
        <p:nvSpPr>
          <p:cNvPr id="11" name="Rectangle 11"/>
          <p:cNvSpPr txBox="1">
            <a:spLocks noGrp="1"/>
          </p:cNvSpPr>
          <p:nvPr>
            <p:ph type="body" sz="quarter" idx="10"/>
          </p:nvPr>
        </p:nvSpPr>
        <p:spPr>
          <a:xfrm>
            <a:off x="1035050" y="3436327"/>
            <a:ext cx="5029200" cy="553998"/>
          </a:xfrm>
        </p:spPr>
        <p:txBody>
          <a:bodyPr vert="horz" wrap="square" lIns="0" tIns="0" rIns="0" bIns="0" rtlCol="0">
            <a:spAutoFit/>
          </a:bodyPr>
          <a:lstStyle/>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913151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19"/>
          <p:cNvSpPr txBox="1">
            <a:spLocks/>
          </p:cNvSpPr>
          <p:nvPr>
            <p:extLst>
              <p:ext uri="{D42A27DB-BD31-4B8C-83A1-F6EECF244321}">
                <p14:modId xmlns:p14="http://schemas.microsoft.com/office/powerpoint/2010/main" val="4148947506"/>
              </p:ext>
            </p:extLst>
          </p:nvPr>
        </p:nvSpPr>
        <p:spPr bwMode="auto">
          <a:xfrm>
            <a:off x="460375" y="1971834"/>
            <a:ext cx="2182390" cy="159956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31520" rIns="101882" bIns="0" anchor="t"/>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600" dirty="0">
                <a:solidFill>
                  <a:srgbClr val="646D72"/>
                </a:solidFill>
                <a:cs typeface="Times New Roman" pitchFamily="18" charset="0"/>
              </a:rPr>
              <a:t>Extends rights but doesn’t feel entitled to them</a:t>
            </a:r>
            <a:r>
              <a:rPr lang="en-US" altLang="en-US" sz="1600" dirty="0">
                <a:solidFill>
                  <a:srgbClr val="646D72"/>
                </a:solidFill>
                <a:cs typeface="Arial"/>
              </a:rPr>
              <a:t>.</a:t>
            </a:r>
            <a:endParaRPr lang="en-US" altLang="en-US" sz="1600" dirty="0">
              <a:solidFill>
                <a:srgbClr val="646D72"/>
              </a:solidFill>
              <a:cs typeface="Times New Roman" pitchFamily="18" charset="0"/>
            </a:endParaRPr>
          </a:p>
        </p:txBody>
      </p:sp>
      <p:sp>
        <p:nvSpPr>
          <p:cNvPr id="29699" name="Text Placeholder 18"/>
          <p:cNvSpPr txBox="1">
            <a:spLocks/>
          </p:cNvSpPr>
          <p:nvPr/>
        </p:nvSpPr>
        <p:spPr bwMode="auto">
          <a:xfrm>
            <a:off x="460375" y="1970088"/>
            <a:ext cx="2182390" cy="64008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dirty="0">
                <a:solidFill>
                  <a:schemeClr val="bg1"/>
                </a:solidFill>
              </a:rPr>
              <a:t>Passive</a:t>
            </a:r>
          </a:p>
        </p:txBody>
      </p:sp>
      <p:sp>
        <p:nvSpPr>
          <p:cNvPr id="29700" name="Text Placeholder 19"/>
          <p:cNvSpPr txBox="1">
            <a:spLocks/>
          </p:cNvSpPr>
          <p:nvPr>
            <p:extLst>
              <p:ext uri="{D42A27DB-BD31-4B8C-83A1-F6EECF244321}">
                <p14:modId xmlns:p14="http://schemas.microsoft.com/office/powerpoint/2010/main" val="1430327897"/>
              </p:ext>
            </p:extLst>
          </p:nvPr>
        </p:nvSpPr>
        <p:spPr bwMode="auto">
          <a:xfrm>
            <a:off x="2745529" y="1970088"/>
            <a:ext cx="2185988" cy="160131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31520" rIns="101882" bIns="0" anchor="t"/>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Bef>
                <a:spcPct val="0"/>
              </a:spcBef>
              <a:spcAft>
                <a:spcPts val="669"/>
              </a:spcAft>
              <a:buClr>
                <a:schemeClr val="tx2"/>
              </a:buClr>
            </a:pPr>
            <a:r>
              <a:rPr lang="en-US" altLang="en-US" sz="1600" dirty="0">
                <a:cs typeface="Times New Roman" pitchFamily="18" charset="0"/>
              </a:rPr>
              <a:t>Concerned primarily with their own rights</a:t>
            </a:r>
            <a:r>
              <a:rPr lang="en-US" altLang="en-US" sz="1600" dirty="0">
                <a:cs typeface="Arial"/>
              </a:rPr>
              <a:t>.</a:t>
            </a:r>
            <a:endParaRPr lang="en-US" altLang="en-US" sz="1600" dirty="0">
              <a:cs typeface="Times New Roman" pitchFamily="18" charset="0"/>
            </a:endParaRPr>
          </a:p>
        </p:txBody>
      </p:sp>
      <p:sp>
        <p:nvSpPr>
          <p:cNvPr id="29701" name="Text Placeholder 18"/>
          <p:cNvSpPr txBox="1">
            <a:spLocks/>
          </p:cNvSpPr>
          <p:nvPr/>
        </p:nvSpPr>
        <p:spPr bwMode="auto">
          <a:xfrm>
            <a:off x="2745529" y="1968341"/>
            <a:ext cx="2185988" cy="64008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buClr>
                <a:schemeClr val="tx2"/>
              </a:buClr>
            </a:pPr>
            <a:r>
              <a:rPr lang="en-US" altLang="en-US" sz="1600" b="1">
                <a:solidFill>
                  <a:schemeClr val="bg1"/>
                </a:solidFill>
              </a:rPr>
              <a:t>Passive-Aggressive</a:t>
            </a:r>
          </a:p>
        </p:txBody>
      </p:sp>
      <p:sp>
        <p:nvSpPr>
          <p:cNvPr id="13" name="Text Placeholder 19"/>
          <p:cNvSpPr txBox="1">
            <a:spLocks/>
          </p:cNvSpPr>
          <p:nvPr>
            <p:extLst>
              <p:ext uri="{D42A27DB-BD31-4B8C-83A1-F6EECF244321}">
                <p14:modId xmlns:p14="http://schemas.microsoft.com/office/powerpoint/2010/main" val="3907334649"/>
              </p:ext>
            </p:extLst>
          </p:nvPr>
        </p:nvSpPr>
        <p:spPr bwMode="auto">
          <a:xfrm>
            <a:off x="5126037" y="1970088"/>
            <a:ext cx="2185988" cy="1601311"/>
          </a:xfrm>
          <a:prstGeom prst="rect">
            <a:avLst/>
          </a:prstGeom>
          <a:noFill/>
          <a:ln w="12700">
            <a:solidFill>
              <a:schemeClr val="bg2"/>
            </a:solidFill>
            <a:miter lim="800000"/>
            <a:headEnd/>
            <a:tailEnd/>
          </a:ln>
        </p:spPr>
        <p:txBody>
          <a:bodyPr lIns="101882" tIns="731520" rIns="101882" bIns="0" anchor="t"/>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r>
              <a:rPr lang="en-US" altLang="en-US" sz="1600" dirty="0">
                <a:solidFill>
                  <a:srgbClr val="646D72"/>
                </a:solidFill>
                <a:cs typeface="Times New Roman" pitchFamily="18" charset="0"/>
              </a:rPr>
              <a:t>Demands rights, but does not extend them</a:t>
            </a:r>
            <a:r>
              <a:rPr lang="en-US" altLang="en-US" sz="1600" dirty="0">
                <a:solidFill>
                  <a:srgbClr val="646D72"/>
                </a:solidFill>
                <a:cs typeface="Arial"/>
              </a:rPr>
              <a:t>.</a:t>
            </a:r>
            <a:endParaRPr lang="en-US" altLang="en-US" sz="1600" dirty="0">
              <a:solidFill>
                <a:srgbClr val="646D72"/>
              </a:solidFill>
              <a:cs typeface="Times New Roman" pitchFamily="18" charset="0"/>
            </a:endParaRPr>
          </a:p>
        </p:txBody>
      </p:sp>
      <p:sp>
        <p:nvSpPr>
          <p:cNvPr id="29703" name="Text Placeholder 18"/>
          <p:cNvSpPr txBox="1">
            <a:spLocks/>
          </p:cNvSpPr>
          <p:nvPr/>
        </p:nvSpPr>
        <p:spPr bwMode="auto">
          <a:xfrm>
            <a:off x="5126037" y="1968341"/>
            <a:ext cx="2185988" cy="64008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Aggressive</a:t>
            </a:r>
          </a:p>
        </p:txBody>
      </p:sp>
      <p:sp>
        <p:nvSpPr>
          <p:cNvPr id="29704" name="Text Placeholder 19"/>
          <p:cNvSpPr txBox="1">
            <a:spLocks/>
          </p:cNvSpPr>
          <p:nvPr>
            <p:extLst>
              <p:ext uri="{D42A27DB-BD31-4B8C-83A1-F6EECF244321}">
                <p14:modId xmlns:p14="http://schemas.microsoft.com/office/powerpoint/2010/main" val="1230410735"/>
              </p:ext>
            </p:extLst>
          </p:nvPr>
        </p:nvSpPr>
        <p:spPr bwMode="auto">
          <a:xfrm>
            <a:off x="460376" y="3904615"/>
            <a:ext cx="6851650" cy="185626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31520" rIns="101882" bIns="0" anchor="t"/>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Bef>
                <a:spcPct val="0"/>
              </a:spcBef>
              <a:spcAft>
                <a:spcPts val="669"/>
              </a:spcAft>
              <a:buClr>
                <a:schemeClr val="tx2"/>
              </a:buClr>
            </a:pPr>
            <a:r>
              <a:rPr lang="en-US" altLang="en-US" sz="1600" dirty="0">
                <a:cs typeface="Times New Roman" pitchFamily="18" charset="0"/>
              </a:rPr>
              <a:t>Both exercises and extends rights</a:t>
            </a:r>
            <a:r>
              <a:rPr lang="en-US" altLang="en-US" sz="1600" dirty="0">
                <a:cs typeface="Arial"/>
              </a:rPr>
              <a:t>.</a:t>
            </a:r>
            <a:endParaRPr lang="en-US" altLang="en-US" sz="1600" dirty="0">
              <a:cs typeface="Times New Roman" pitchFamily="18" charset="0"/>
            </a:endParaRPr>
          </a:p>
          <a:p>
            <a:pPr>
              <a:spcBef>
                <a:spcPct val="0"/>
              </a:spcBef>
              <a:spcAft>
                <a:spcPts val="669"/>
              </a:spcAft>
              <a:buClr>
                <a:schemeClr val="tx2"/>
              </a:buClr>
            </a:pPr>
            <a:r>
              <a:rPr lang="en-US" altLang="en-US" sz="1600" dirty="0">
                <a:cs typeface="Times New Roman" pitchFamily="18" charset="0"/>
              </a:rPr>
              <a:t>It’s direct, honest and respectful</a:t>
            </a:r>
            <a:r>
              <a:rPr lang="en-US" altLang="en-US" sz="1600" dirty="0">
                <a:cs typeface="Arial"/>
              </a:rPr>
              <a:t>.</a:t>
            </a:r>
          </a:p>
        </p:txBody>
      </p:sp>
      <p:sp>
        <p:nvSpPr>
          <p:cNvPr id="29705" name="Text Placeholder 18"/>
          <p:cNvSpPr txBox="1">
            <a:spLocks/>
          </p:cNvSpPr>
          <p:nvPr/>
        </p:nvSpPr>
        <p:spPr bwMode="auto">
          <a:xfrm>
            <a:off x="460376" y="3904615"/>
            <a:ext cx="6851650" cy="64008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buClr>
                <a:schemeClr val="tx2"/>
              </a:buClr>
            </a:pPr>
            <a:r>
              <a:rPr lang="en-US" altLang="en-US" sz="1600" b="1" dirty="0">
                <a:solidFill>
                  <a:schemeClr val="bg1"/>
                </a:solidFill>
              </a:rPr>
              <a:t>Assertive</a:t>
            </a:r>
          </a:p>
        </p:txBody>
      </p:sp>
      <p:sp>
        <p:nvSpPr>
          <p:cNvPr id="29706" name="Text Placeholder 8"/>
          <p:cNvSpPr txBox="1">
            <a:spLocks/>
          </p:cNvSpPr>
          <p:nvPr/>
        </p:nvSpPr>
        <p:spPr bwMode="auto">
          <a:xfrm>
            <a:off x="460375" y="6384290"/>
            <a:ext cx="6851650" cy="1410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a:t>The assertive style both exercises and extends rights and accepts responsibilities.</a:t>
            </a:r>
          </a:p>
          <a:p>
            <a:r>
              <a:rPr lang="en-US" altLang="en-US" dirty="0"/>
              <a:t>The dictionary defines assertive as positive or confident. Assertive communication is direct, honest and respectful.</a:t>
            </a:r>
          </a:p>
          <a:p>
            <a:endParaRPr lang="en-US" altLang="en-US" dirty="0"/>
          </a:p>
        </p:txBody>
      </p:sp>
      <p:sp>
        <p:nvSpPr>
          <p:cNvPr id="16" name="Title 7"/>
          <p:cNvSpPr txBox="1">
            <a:spLocks noGrp="1"/>
          </p:cNvSpPr>
          <p:nvPr>
            <p:ph type="title"/>
          </p:nvPr>
        </p:nvSpPr>
        <p:spPr/>
        <p:txBody>
          <a:bodyPr/>
          <a:lstStyle/>
          <a:p>
            <a:r>
              <a:rPr lang="en-US" altLang="en-US"/>
              <a:t>Assertive Communication</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80164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6"/>
          <p:cNvSpPr txBox="1">
            <a:spLocks noChangeArrowheads="1"/>
          </p:cNvSpPr>
          <p:nvPr/>
        </p:nvSpPr>
        <p:spPr bwMode="auto">
          <a:xfrm>
            <a:off x="4026535" y="5074602"/>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defTabSz="1018824"/>
            <a:endParaRPr lang="en-US" altLang="en-US" sz="1300"/>
          </a:p>
        </p:txBody>
      </p:sp>
      <p:sp>
        <p:nvSpPr>
          <p:cNvPr id="31747" name="Text Placeholder 8"/>
          <p:cNvSpPr txBox="1">
            <a:spLocks/>
          </p:cNvSpPr>
          <p:nvPr>
            <p:extLst>
              <p:ext uri="{D42A27DB-BD31-4B8C-83A1-F6EECF244321}">
                <p14:modId xmlns:p14="http://schemas.microsoft.com/office/powerpoint/2010/main" val="415275105"/>
              </p:ext>
            </p:extLst>
          </p:nvPr>
        </p:nvSpPr>
        <p:spPr bwMode="auto">
          <a:xfrm>
            <a:off x="460375" y="1970498"/>
            <a:ext cx="6851650" cy="756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nSpc>
                <a:spcPct val="90000"/>
              </a:lnSpc>
              <a:spcBef>
                <a:spcPct val="0"/>
              </a:spcBef>
              <a:spcAft>
                <a:spcPts val="669"/>
              </a:spcAft>
              <a:buClr>
                <a:schemeClr val="tx2"/>
              </a:buClr>
            </a:pPr>
            <a:r>
              <a:rPr lang="en-US" altLang="en-US" sz="1400" b="1" dirty="0">
                <a:cs typeface="Times New Roman" pitchFamily="18" charset="0"/>
              </a:rPr>
              <a:t>What, When and How</a:t>
            </a:r>
          </a:p>
          <a:p>
            <a:pPr>
              <a:lnSpc>
                <a:spcPct val="90000"/>
              </a:lnSpc>
              <a:spcBef>
                <a:spcPct val="0"/>
              </a:spcBef>
              <a:spcAft>
                <a:spcPts val="669"/>
              </a:spcAft>
              <a:buClr>
                <a:schemeClr val="tx2"/>
              </a:buClr>
            </a:pPr>
            <a:r>
              <a:rPr lang="en-US" altLang="en-US" sz="1400" dirty="0">
                <a:cs typeface="Times New Roman" pitchFamily="18" charset="0"/>
              </a:rPr>
              <a:t>An I-message is a tool that allows you, as a speaker, to communicate with a difficult person when his or her behavior affects you. It focuses on the consequence the behavior creates for you, rather than the person. It is particularly relevant when the other person’s behavior is troubling for you. When stated properly, the receiver of your message will not feel disrespected or “put down.”</a:t>
            </a:r>
          </a:p>
          <a:p>
            <a:pPr>
              <a:lnSpc>
                <a:spcPct val="90000"/>
              </a:lnSpc>
              <a:spcAft>
                <a:spcPts val="669"/>
              </a:spcAft>
              <a:buClr>
                <a:schemeClr val="tx2"/>
              </a:buClr>
              <a:tabLst>
                <a:tab pos="3089275" algn="l"/>
                <a:tab pos="3602038" algn="l"/>
              </a:tabLst>
            </a:pPr>
            <a:r>
              <a:rPr lang="en-US" altLang="en-US" sz="1400" b="1" dirty="0">
                <a:cs typeface="Times New Roman" pitchFamily="18" charset="0"/>
              </a:rPr>
              <a:t>I-Message</a:t>
            </a:r>
            <a:r>
              <a:rPr lang="en-US" altLang="en-US" sz="1400" b="1" dirty="0"/>
              <a:t>	</a:t>
            </a:r>
            <a:r>
              <a:rPr lang="en-US" altLang="en-US" sz="1400" b="1" dirty="0">
                <a:cs typeface="Times New Roman" pitchFamily="18" charset="0"/>
              </a:rPr>
              <a:t>vs.</a:t>
            </a:r>
            <a:r>
              <a:rPr lang="en-US" altLang="en-US" sz="1400" b="1" dirty="0"/>
              <a:t>	</a:t>
            </a:r>
            <a:r>
              <a:rPr lang="en-US" altLang="en-US" sz="1400" b="1" dirty="0">
                <a:cs typeface="Times New Roman" pitchFamily="18" charset="0"/>
              </a:rPr>
              <a:t>You-Message</a:t>
            </a:r>
            <a:endParaRPr lang="en-US" altLang="en-US" sz="1400" b="1" dirty="0">
              <a:cs typeface="Arial"/>
            </a:endParaRPr>
          </a:p>
          <a:p>
            <a:pPr>
              <a:lnSpc>
                <a:spcPct val="90000"/>
              </a:lnSpc>
              <a:spcBef>
                <a:spcPct val="0"/>
              </a:spcBef>
              <a:spcAft>
                <a:spcPts val="669"/>
              </a:spcAft>
              <a:buClr>
                <a:schemeClr val="tx2"/>
              </a:buClr>
              <a:buFont typeface="Arial" charset="0"/>
              <a:buNone/>
              <a:tabLst>
                <a:tab pos="3089275" algn="l"/>
                <a:tab pos="3602038" algn="l"/>
              </a:tabLst>
            </a:pPr>
            <a:r>
              <a:rPr lang="en-US" altLang="en-US" sz="1300" dirty="0">
                <a:cs typeface="Times New Roman" pitchFamily="18" charset="0"/>
              </a:rPr>
              <a:t>“When you smoke in this area, I get		“You are so thoughtless and </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annoyed because I am worried		inconsiderate. How many times</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about smoking’s impact on my		do you have to be told that you’re   </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health.”		not supposed to smoke here?”</a:t>
            </a:r>
          </a:p>
          <a:p>
            <a:pPr>
              <a:lnSpc>
                <a:spcPct val="90000"/>
              </a:lnSpc>
              <a:spcBef>
                <a:spcPct val="0"/>
              </a:spcBef>
              <a:spcAft>
                <a:spcPts val="669"/>
              </a:spcAft>
              <a:buClr>
                <a:schemeClr val="tx2"/>
              </a:buClr>
              <a:buFont typeface="Arial" charset="0"/>
              <a:buNone/>
              <a:tabLst>
                <a:tab pos="3089275" algn="l"/>
                <a:tab pos="3602038" algn="l"/>
              </a:tabLst>
            </a:pPr>
            <a:r>
              <a:rPr lang="en-US" altLang="en-US" sz="1300" dirty="0">
                <a:cs typeface="Times New Roman" pitchFamily="18" charset="0"/>
              </a:rPr>
              <a:t>“When you forgot to reset the copier		“You are so forgetful. Why don’t you</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after using it to make two-sided 		ever remember that you are supposed</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copies, I got upset because I had to 		to reset the copier after using it. You </a:t>
            </a:r>
            <a:br>
              <a:rPr lang="en-US" altLang="en-US" sz="1300" dirty="0">
                <a:solidFill>
                  <a:schemeClr val="tx1"/>
                </a:solidFill>
                <a:latin typeface="ＭＳ Ｐゴシック"/>
                <a:cs typeface="Times New Roman" pitchFamily="18" charset="0"/>
              </a:rPr>
            </a:br>
            <a:r>
              <a:rPr lang="en-US" altLang="en-US" sz="1300" dirty="0">
                <a:cs typeface="Times New Roman" pitchFamily="18" charset="0"/>
              </a:rPr>
              <a:t>rerun all my documents.”		should know that by now.”</a:t>
            </a:r>
          </a:p>
          <a:p>
            <a:pPr>
              <a:lnSpc>
                <a:spcPct val="90000"/>
              </a:lnSpc>
              <a:spcBef>
                <a:spcPct val="0"/>
              </a:spcBef>
              <a:spcAft>
                <a:spcPts val="669"/>
              </a:spcAft>
              <a:buClr>
                <a:schemeClr val="tx2"/>
              </a:buClr>
            </a:pPr>
            <a:r>
              <a:rPr lang="en-US" altLang="en-US" sz="1400" b="1" dirty="0">
                <a:cs typeface="Times New Roman" pitchFamily="18" charset="0"/>
              </a:rPr>
              <a:t>An I-Message generally has three parts: 1) behavior, 2) feeling and 3) consequence. </a:t>
            </a:r>
            <a:br>
              <a:rPr lang="en-US" dirty="0">
                <a:solidFill>
                  <a:schemeClr val="tx1"/>
                </a:solidFill>
                <a:latin typeface="ＭＳ Ｐゴシック"/>
              </a:rPr>
            </a:br>
            <a:r>
              <a:rPr lang="en-US" altLang="en-US" sz="1400" dirty="0">
                <a:cs typeface="Times New Roman" pitchFamily="18" charset="0"/>
              </a:rPr>
              <a:t>In constructing an I-message, this formula may be helpful:</a:t>
            </a:r>
          </a:p>
          <a:p>
            <a:pPr>
              <a:lnSpc>
                <a:spcPct val="90000"/>
              </a:lnSpc>
              <a:spcAft>
                <a:spcPts val="669"/>
              </a:spcAft>
              <a:buClr>
                <a:schemeClr val="tx2"/>
              </a:buClr>
              <a:tabLst>
                <a:tab pos="457200" algn="l"/>
              </a:tabLst>
            </a:pPr>
            <a:r>
              <a:rPr lang="en-US" altLang="en-US" sz="1400" dirty="0"/>
              <a:t>			When you … </a:t>
            </a:r>
            <a:r>
              <a:rPr lang="en-US" altLang="en-US" sz="1400" i="1" dirty="0"/>
              <a:t>(state behavior)</a:t>
            </a:r>
          </a:p>
          <a:p>
            <a:pPr>
              <a:lnSpc>
                <a:spcPct val="90000"/>
              </a:lnSpc>
              <a:spcAft>
                <a:spcPts val="669"/>
              </a:spcAft>
              <a:buClr>
                <a:schemeClr val="tx2"/>
              </a:buClr>
              <a:tabLst>
                <a:tab pos="457200" algn="l"/>
              </a:tabLst>
            </a:pPr>
            <a:r>
              <a:rPr lang="en-US" altLang="en-US" sz="1400" dirty="0"/>
              <a:t>			I feel … </a:t>
            </a:r>
            <a:r>
              <a:rPr lang="en-US" altLang="en-US" sz="1400" i="1" dirty="0"/>
              <a:t>(state feelings)</a:t>
            </a:r>
          </a:p>
          <a:p>
            <a:pPr>
              <a:lnSpc>
                <a:spcPct val="90000"/>
              </a:lnSpc>
              <a:spcAft>
                <a:spcPts val="1337"/>
              </a:spcAft>
              <a:buClr>
                <a:schemeClr val="tx2"/>
              </a:buClr>
              <a:tabLst>
                <a:tab pos="457200" algn="l"/>
              </a:tabLst>
            </a:pPr>
            <a:r>
              <a:rPr lang="en-US" altLang="en-US" sz="1400" dirty="0"/>
              <a:t>			Because … </a:t>
            </a:r>
            <a:r>
              <a:rPr lang="en-US" altLang="en-US" sz="1400" i="1" dirty="0"/>
              <a:t>(state consequence)</a:t>
            </a:r>
          </a:p>
          <a:p>
            <a:pPr>
              <a:lnSpc>
                <a:spcPct val="90000"/>
              </a:lnSpc>
              <a:spcAft>
                <a:spcPts val="1337"/>
              </a:spcAft>
              <a:buClr>
                <a:schemeClr val="tx2"/>
              </a:buClr>
            </a:pPr>
            <a:r>
              <a:rPr lang="en-US" altLang="en-US" sz="1400" b="1" dirty="0"/>
              <a:t>Transform these You-Messages into I-Messages:</a:t>
            </a:r>
            <a:endParaRPr lang="en-US" altLang="en-US" sz="1400" b="1" dirty="0">
              <a:cs typeface="Arial"/>
            </a:endParaRPr>
          </a:p>
          <a:p>
            <a:pPr>
              <a:lnSpc>
                <a:spcPct val="90000"/>
              </a:lnSpc>
              <a:spcAft>
                <a:spcPts val="669"/>
              </a:spcAft>
              <a:buClr>
                <a:schemeClr val="tx2"/>
              </a:buClr>
            </a:pPr>
            <a:r>
              <a:rPr lang="en-US" altLang="en-US" sz="1300" dirty="0"/>
              <a:t>“If you would listen to me when I try to tell you something, this wouldn’t have happened.”</a:t>
            </a:r>
          </a:p>
          <a:p>
            <a:pPr>
              <a:lnSpc>
                <a:spcPct val="90000"/>
              </a:lnSpc>
              <a:spcAft>
                <a:spcPts val="1337"/>
              </a:spcAft>
              <a:buClr>
                <a:schemeClr val="tx2"/>
              </a:buClr>
            </a:pPr>
            <a:r>
              <a:rPr lang="en-US" altLang="en-US" sz="1300" dirty="0"/>
              <a:t>I-message:_______________________________________________________________</a:t>
            </a:r>
          </a:p>
          <a:p>
            <a:pPr>
              <a:lnSpc>
                <a:spcPct val="90000"/>
              </a:lnSpc>
              <a:spcAft>
                <a:spcPts val="1337"/>
              </a:spcAft>
              <a:buClr>
                <a:schemeClr val="tx2"/>
              </a:buClr>
            </a:pPr>
            <a:r>
              <a:rPr lang="en-US" altLang="en-US" sz="1300" dirty="0"/>
              <a:t>________________________________________________________________________</a:t>
            </a:r>
          </a:p>
          <a:p>
            <a:pPr>
              <a:lnSpc>
                <a:spcPct val="90000"/>
              </a:lnSpc>
              <a:spcAft>
                <a:spcPts val="669"/>
              </a:spcAft>
              <a:buClr>
                <a:schemeClr val="tx2"/>
              </a:buClr>
            </a:pPr>
            <a:r>
              <a:rPr lang="en-US" altLang="en-US" sz="1300" dirty="0"/>
              <a:t>“What is it with you lately? You’re always so grouchy!”</a:t>
            </a:r>
          </a:p>
          <a:p>
            <a:pPr>
              <a:lnSpc>
                <a:spcPct val="90000"/>
              </a:lnSpc>
              <a:spcAft>
                <a:spcPts val="1337"/>
              </a:spcAft>
              <a:buClr>
                <a:schemeClr val="tx2"/>
              </a:buClr>
            </a:pPr>
            <a:r>
              <a:rPr lang="en-US" altLang="en-US" sz="1300" dirty="0"/>
              <a:t>I-message:_______________________________________________________________</a:t>
            </a:r>
          </a:p>
          <a:p>
            <a:pPr>
              <a:lnSpc>
                <a:spcPct val="90000"/>
              </a:lnSpc>
              <a:spcAft>
                <a:spcPts val="1337"/>
              </a:spcAft>
              <a:buClr>
                <a:schemeClr val="tx2"/>
              </a:buClr>
            </a:pPr>
            <a:r>
              <a:rPr lang="en-US" altLang="en-US" sz="1300" dirty="0"/>
              <a:t>________________________________________________________________________</a:t>
            </a:r>
          </a:p>
        </p:txBody>
      </p:sp>
      <p:sp>
        <p:nvSpPr>
          <p:cNvPr id="31748" name="Text Box 6"/>
          <p:cNvSpPr txBox="1">
            <a:spLocks noChangeArrowheads="1"/>
          </p:cNvSpPr>
          <p:nvPr/>
        </p:nvSpPr>
        <p:spPr bwMode="auto">
          <a:xfrm>
            <a:off x="4199255" y="5242242"/>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defTabSz="1018824"/>
            <a:endParaRPr lang="en-US" altLang="en-US" sz="1300"/>
          </a:p>
        </p:txBody>
      </p:sp>
      <p:sp>
        <p:nvSpPr>
          <p:cNvPr id="10" name="Title 7"/>
          <p:cNvSpPr txBox="1">
            <a:spLocks noGrp="1"/>
          </p:cNvSpPr>
          <p:nvPr>
            <p:ph type="title"/>
            <p:extLst>
              <p:ext uri="{D42A27DB-BD31-4B8C-83A1-F6EECF244321}">
                <p14:modId xmlns:p14="http://schemas.microsoft.com/office/powerpoint/2010/main" val="2402947049"/>
              </p:ext>
            </p:extLst>
          </p:nvPr>
        </p:nvSpPr>
        <p:spPr>
          <a:xfrm>
            <a:off x="752475" y="1012380"/>
            <a:ext cx="4114800" cy="276999"/>
          </a:xfrm>
        </p:spPr>
        <p:txBody>
          <a:bodyPr/>
          <a:lstStyle/>
          <a:p>
            <a:r>
              <a:rPr lang="en-US" altLang="en-US" dirty="0"/>
              <a:t>Send an I-Message</a:t>
            </a:r>
          </a:p>
        </p:txBody>
      </p:sp>
      <p:sp>
        <p:nvSpPr>
          <p:cNvPr id="7" name="Footer Placeholder 6"/>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821216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Exercise:</a:t>
            </a:r>
            <a:br>
              <a:rPr lang="en-US" altLang="en-US"/>
            </a:br>
            <a:r>
              <a:rPr lang="en-US" altLang="en-US"/>
              <a:t>Sending I-Messages</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defTabSz="1018824"/>
            <a:endParaRPr lang="en-US" altLang="en-US" sz="1300"/>
          </a:p>
        </p:txBody>
      </p:sp>
      <p:sp>
        <p:nvSpPr>
          <p:cNvPr id="33796" name="Text Placeholder 8"/>
          <p:cNvSpPr txBox="1">
            <a:spLocks/>
          </p:cNvSpPr>
          <p:nvPr>
            <p:extLst>
              <p:ext uri="{D42A27DB-BD31-4B8C-83A1-F6EECF244321}">
                <p14:modId xmlns:p14="http://schemas.microsoft.com/office/powerpoint/2010/main" val="1023101914"/>
              </p:ext>
            </p:extLst>
          </p:nvPr>
        </p:nvSpPr>
        <p:spPr bwMode="auto">
          <a:xfrm>
            <a:off x="460375" y="1970088"/>
            <a:ext cx="6851650" cy="7468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00" b="1" dirty="0"/>
              <a:t>Consider the sample scenarios below. What I-Message(s) could you send in response?</a:t>
            </a:r>
          </a:p>
          <a:p>
            <a:pPr marL="342900" lvl="1" indent="-342900">
              <a:buFont typeface="+mj-lt"/>
              <a:buAutoNum type="arabicPeriod"/>
            </a:pPr>
            <a:r>
              <a:rPr lang="en-US" altLang="en-US" sz="1400" dirty="0"/>
              <a:t>Your boss has a habit of canceling meetings at the last minute. Just now you receive a call from her secretary. “Norma can’t meet again. Something came up. Shall we reschedule?”</a:t>
            </a:r>
            <a:br>
              <a:rPr lang="en-US" dirty="0">
                <a:solidFill>
                  <a:schemeClr val="tx1"/>
                </a:solidFill>
              </a:rPr>
            </a:br>
            <a:br>
              <a:rPr lang="en-US" dirty="0">
                <a:solidFill>
                  <a:schemeClr val="tx1"/>
                </a:solidFill>
              </a:rPr>
            </a:br>
            <a:r>
              <a:rPr lang="en-US" altLang="en-US" sz="1400" b="1" dirty="0"/>
              <a:t>What I-Message could you send to your boss?</a:t>
            </a:r>
            <a:br>
              <a:rPr lang="en-US" dirty="0">
                <a:solidFill>
                  <a:schemeClr val="tx1"/>
                </a:solidFill>
              </a:rPr>
            </a:br>
            <a:endParaRPr lang="en-US" altLang="en-US" sz="1400" dirty="0"/>
          </a:p>
          <a:p>
            <a:endParaRPr lang="en-US" altLang="en-US" sz="1400" dirty="0"/>
          </a:p>
          <a:p>
            <a:pPr marL="342900" lvl="1" indent="-342900">
              <a:buFont typeface="+mj-lt"/>
              <a:buAutoNum type="arabicPeriod" startAt="2"/>
            </a:pPr>
            <a:r>
              <a:rPr lang="en-US" altLang="en-US" sz="1400" dirty="0"/>
              <a:t>A co-worker of yours has a habit of using sarcasm to attack other people’s ideas. You have just proposed a new procedure that you feel will enhance service delivery for one of your department’s important products. Your co-worker says sarcastically. “Oh sure, that’s a great idea. Right. Like we haven’t tried that before.” You feel hurt and angry.</a:t>
            </a:r>
            <a:br>
              <a:rPr lang="en-US" dirty="0">
                <a:solidFill>
                  <a:schemeClr val="tx1"/>
                </a:solidFill>
              </a:rPr>
            </a:br>
            <a:br>
              <a:rPr lang="en-US" dirty="0">
                <a:solidFill>
                  <a:schemeClr val="tx1"/>
                </a:solidFill>
              </a:rPr>
            </a:br>
            <a:r>
              <a:rPr lang="en-US" altLang="en-US" sz="1400" b="1" dirty="0"/>
              <a:t>What I-Message would you send?</a:t>
            </a:r>
            <a:br>
              <a:rPr lang="en-US" dirty="0">
                <a:solidFill>
                  <a:schemeClr val="tx1"/>
                </a:solidFill>
              </a:rPr>
            </a:br>
            <a:br>
              <a:rPr lang="en-US" dirty="0">
                <a:solidFill>
                  <a:schemeClr val="tx1"/>
                </a:solidFill>
              </a:rPr>
            </a:br>
            <a:br>
              <a:rPr lang="en-US" dirty="0">
                <a:solidFill>
                  <a:schemeClr val="tx1"/>
                </a:solidFill>
              </a:rPr>
            </a:br>
            <a:r>
              <a:rPr lang="en-US" altLang="en-US" sz="1400" b="1" dirty="0"/>
              <a:t>Would you send it immediately or wait until later?</a:t>
            </a:r>
            <a:br>
              <a:rPr lang="en-US" dirty="0">
                <a:solidFill>
                  <a:schemeClr val="tx1"/>
                </a:solidFill>
              </a:rPr>
            </a:br>
            <a:endParaRPr lang="en-US" altLang="en-US" sz="1400" dirty="0"/>
          </a:p>
          <a:p>
            <a:pPr marL="342900" lvl="1" indent="-342900">
              <a:buFont typeface="+mj-lt"/>
              <a:buAutoNum type="arabicPeriod" startAt="2"/>
            </a:pPr>
            <a:r>
              <a:rPr lang="en-US" altLang="en-US" sz="1400" dirty="0"/>
              <a:t>Your boss assigned you a project a week ago. It involved some rewriting of policies, work you thought was not as important as your normal job of handling customer calls. The boss emphasized that the project was due in a week. It’s been heavy on the customer call line, and you’re behind on the policy project. You walk into the boss’s office and ask for an extension. He explodes with anger. “I told you it was due Tuesday! This is ridiculous! When I give you an assignment, I expect it to be done on time, and I don’t want to hear any lousy excuses!”</a:t>
            </a:r>
            <a:br>
              <a:rPr lang="en-US" dirty="0">
                <a:solidFill>
                  <a:schemeClr val="tx1"/>
                </a:solidFill>
                <a:latin typeface="ＭＳ Ｐゴシック"/>
              </a:rPr>
            </a:br>
            <a:br>
              <a:rPr lang="en-US" dirty="0">
                <a:solidFill>
                  <a:schemeClr val="tx1"/>
                </a:solidFill>
                <a:latin typeface="ＭＳ Ｐゴシック"/>
              </a:rPr>
            </a:br>
            <a:r>
              <a:rPr lang="en-US" altLang="en-US" sz="1400" b="1" dirty="0"/>
              <a:t>What I-Message(s) would you send?</a:t>
            </a:r>
            <a:br>
              <a:rPr lang="en-US" dirty="0">
                <a:solidFill>
                  <a:schemeClr val="tx1"/>
                </a:solidFill>
                <a:latin typeface="ＭＳ Ｐゴシック"/>
              </a:rPr>
            </a:br>
            <a:br>
              <a:rPr lang="en-US" dirty="0">
                <a:solidFill>
                  <a:schemeClr val="tx1"/>
                </a:solidFill>
                <a:latin typeface="ＭＳ Ｐゴシック"/>
              </a:rPr>
            </a:br>
            <a:br>
              <a:rPr lang="en-US" dirty="0">
                <a:solidFill>
                  <a:schemeClr val="tx1"/>
                </a:solidFill>
                <a:latin typeface="ＭＳ Ｐゴシック"/>
              </a:rPr>
            </a:br>
            <a:r>
              <a:rPr lang="en-US" altLang="en-US" sz="1400" b="1" dirty="0"/>
              <a:t>When would you send them?</a:t>
            </a:r>
            <a:endParaRPr lang="en-US" altLang="en-US" sz="1400" dirty="0"/>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747468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defTabSz="1018824"/>
            <a:endParaRPr lang="en-US" altLang="en-US" sz="1300"/>
          </a:p>
        </p:txBody>
      </p:sp>
      <p:sp>
        <p:nvSpPr>
          <p:cNvPr id="7" name="Rectangle 6"/>
          <p:cNvSpPr/>
          <p:nvPr/>
        </p:nvSpPr>
        <p:spPr>
          <a:xfrm>
            <a:off x="460376" y="1970088"/>
            <a:ext cx="6851650" cy="183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lvl="1" indent="-285750">
              <a:spcBef>
                <a:spcPct val="0"/>
              </a:spcBef>
              <a:spcAft>
                <a:spcPts val="669"/>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Ask them for help when you need it.</a:t>
            </a:r>
          </a:p>
          <a:p>
            <a:pPr marL="285750" lvl="1" indent="-285750">
              <a:spcBef>
                <a:spcPct val="0"/>
              </a:spcBef>
              <a:spcAft>
                <a:spcPts val="669"/>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Fight alongside them on a shared concern.</a:t>
            </a:r>
          </a:p>
          <a:p>
            <a:pPr marL="285750" lvl="1" indent="-285750">
              <a:spcBef>
                <a:spcPct val="0"/>
              </a:spcBef>
              <a:spcAft>
                <a:spcPts val="669"/>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Hold honesty, consistency and integrity as important virtues. Build trust.</a:t>
            </a:r>
          </a:p>
          <a:p>
            <a:pPr marL="285750" lvl="1" indent="-285750">
              <a:spcBef>
                <a:spcPct val="0"/>
              </a:spcBef>
              <a:spcAft>
                <a:spcPts val="669"/>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Use as a sounding board to give credibility to ideas and knowledge.</a:t>
            </a:r>
          </a:p>
          <a:p>
            <a:pPr marL="285750" lvl="1" indent="-285750">
              <a:spcBef>
                <a:spcPct val="0"/>
              </a:spcBef>
              <a:spcAft>
                <a:spcPts val="669"/>
              </a:spcAft>
              <a:buClr>
                <a:schemeClr val="accent1"/>
              </a:buClr>
              <a:buFont typeface="Arial" panose="020B0604020202020204" pitchFamily="34" charset="0"/>
              <a:buChar char="•"/>
            </a:pPr>
            <a:r>
              <a:rPr lang="en-US" sz="1600" dirty="0">
                <a:solidFill>
                  <a:srgbClr val="646D72"/>
                </a:solidFill>
                <a:latin typeface="Arial" charset="0"/>
                <a:ea typeface="ＭＳ Ｐゴシック" pitchFamily="34" charset="-128"/>
                <a:cs typeface="Times New Roman" pitchFamily="18" charset="0"/>
              </a:rPr>
              <a:t>Use recognition, humor and casual conversation to establish a personal connection.</a:t>
            </a:r>
          </a:p>
        </p:txBody>
      </p:sp>
      <p:sp>
        <p:nvSpPr>
          <p:cNvPr id="4" name="Title 3"/>
          <p:cNvSpPr>
            <a:spLocks noGrp="1"/>
          </p:cNvSpPr>
          <p:nvPr>
            <p:ph type="title"/>
          </p:nvPr>
        </p:nvSpPr>
        <p:spPr>
          <a:xfrm>
            <a:off x="752475" y="1012380"/>
            <a:ext cx="4114800" cy="276999"/>
          </a:xfrm>
        </p:spPr>
        <p:txBody>
          <a:bodyPr/>
          <a:lstStyle/>
          <a:p>
            <a:r>
              <a:rPr lang="en-US" dirty="0"/>
              <a:t>Working Better Together</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668788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lang="en-US" altLang="en-US" sz="900" dirty="0">
                <a:solidFill>
                  <a:srgbClr val="E87722"/>
                </a:solidFill>
                <a:cs typeface="Times New Roman" pitchFamily="18" charset="0"/>
                <a:hlinkClick r:id="rId3">
                  <a:extLst>
                    <a:ext uri="{A12FA001-AC4F-418D-AE19-62706E023703}">
                      <ahyp:hlinkClr xmlns=""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lang="en-US" altLang="en-US" sz="900" dirty="0">
                <a:solidFill>
                  <a:srgbClr val="E87722"/>
                </a:solidFill>
                <a:latin typeface="Arial"/>
                <a:hlinkClick r:id="rId4">
                  <a:extLst>
                    <a:ext uri="{A12FA001-AC4F-418D-AE19-62706E023703}">
                      <ahyp:hlinkClr xmlns=""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lang="fr-FR" altLang="en-US" sz="900" dirty="0">
                <a:solidFill>
                  <a:srgbClr val="E87722"/>
                </a:solidFill>
                <a:latin typeface="Arial"/>
                <a:hlinkClick r:id="rId5">
                  <a:extLst>
                    <a:ext uri="{A12FA001-AC4F-418D-AE19-62706E023703}">
                      <ahyp:hlinkClr xmlns=""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18997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8"/>
          <p:cNvSpPr txBox="1">
            <a:spLocks/>
          </p:cNvSpPr>
          <p:nvPr/>
        </p:nvSpPr>
        <p:spPr bwMode="auto">
          <a:xfrm>
            <a:off x="460376" y="1970089"/>
            <a:ext cx="6851650" cy="553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Name (or code name):</a:t>
            </a:r>
          </a:p>
          <a:p>
            <a:endParaRPr lang="en-US" altLang="en-US" dirty="0"/>
          </a:p>
          <a:p>
            <a:endParaRPr lang="en-US" altLang="en-US" dirty="0"/>
          </a:p>
          <a:p>
            <a:r>
              <a:rPr lang="en-US" altLang="en-US" dirty="0"/>
              <a:t>In as much detail as possible, describe the behavior of the person you </a:t>
            </a:r>
            <a:br>
              <a:rPr lang="en-US" altLang="en-US" dirty="0"/>
            </a:br>
            <a:r>
              <a:rPr lang="en-US" altLang="en-US" dirty="0"/>
              <a:t>find difficult.</a:t>
            </a:r>
          </a:p>
          <a:p>
            <a:endParaRPr lang="en-US" altLang="en-US" dirty="0"/>
          </a:p>
          <a:p>
            <a:endParaRPr lang="en-US" altLang="en-US" dirty="0"/>
          </a:p>
          <a:p>
            <a:endParaRPr lang="en-US" altLang="en-US" dirty="0"/>
          </a:p>
          <a:p>
            <a:endParaRPr lang="en-US" altLang="en-US" dirty="0"/>
          </a:p>
          <a:p>
            <a:endParaRPr lang="en-US" altLang="en-US" dirty="0"/>
          </a:p>
          <a:p>
            <a:r>
              <a:rPr lang="en-US" altLang="en-US" dirty="0"/>
              <a:t>Write down your understanding of his or her behavior and needs.</a:t>
            </a:r>
          </a:p>
          <a:p>
            <a:endParaRPr lang="en-US" altLang="en-US" dirty="0"/>
          </a:p>
          <a:p>
            <a:endParaRPr lang="en-US" altLang="en-US" dirty="0"/>
          </a:p>
          <a:p>
            <a:endParaRPr lang="en-US" altLang="en-US" dirty="0"/>
          </a:p>
          <a:p>
            <a:endParaRPr lang="en-US" altLang="en-US" dirty="0"/>
          </a:p>
          <a:p>
            <a:endParaRPr lang="en-US" altLang="en-US" dirty="0"/>
          </a:p>
          <a:p>
            <a:r>
              <a:rPr lang="en-US" altLang="en-US" dirty="0"/>
              <a:t>How might you contribute to this difficult situation?</a:t>
            </a:r>
          </a:p>
        </p:txBody>
      </p:sp>
      <p:sp>
        <p:nvSpPr>
          <p:cNvPr id="7" name="Title 7"/>
          <p:cNvSpPr txBox="1">
            <a:spLocks noGrp="1"/>
          </p:cNvSpPr>
          <p:nvPr>
            <p:ph type="title"/>
          </p:nvPr>
        </p:nvSpPr>
        <p:spPr/>
        <p:txBody>
          <a:bodyPr/>
          <a:lstStyle/>
          <a:p>
            <a:r>
              <a:rPr lang="en-US" altLang="en-US"/>
              <a:t>Appendix A Exercise:</a:t>
            </a:r>
            <a:br>
              <a:rPr lang="en-US" altLang="en-US"/>
            </a:br>
            <a:r>
              <a:rPr lang="en-US" altLang="en-US"/>
              <a:t>Difficult Behaviors in My Workplace</a:t>
            </a:r>
            <a:endParaRPr lang="en-US" altLang="en-US" dirty="0"/>
          </a:p>
        </p:txBody>
      </p:sp>
      <p:sp>
        <p:nvSpPr>
          <p:cNvPr id="8" name="Footer Placeholder 7"/>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537309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Placeholder 8"/>
          <p:cNvSpPr txBox="1">
            <a:spLocks/>
          </p:cNvSpPr>
          <p:nvPr/>
        </p:nvSpPr>
        <p:spPr bwMode="auto">
          <a:xfrm>
            <a:off x="460375" y="1970088"/>
            <a:ext cx="6851650" cy="6540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Given the above, what techniques may be most successful?</a:t>
            </a:r>
          </a:p>
          <a:p>
            <a:endParaRPr lang="en-US" altLang="en-US" dirty="0"/>
          </a:p>
          <a:p>
            <a:endParaRPr lang="en-US" altLang="en-US" dirty="0"/>
          </a:p>
          <a:p>
            <a:endParaRPr lang="en-US" altLang="en-US" dirty="0"/>
          </a:p>
          <a:p>
            <a:r>
              <a:rPr lang="en-US" altLang="en-US" dirty="0"/>
              <a:t>Plan action items (who, what, where, when, why and how).</a:t>
            </a:r>
          </a:p>
          <a:p>
            <a:endParaRPr lang="en-US" altLang="en-US" dirty="0"/>
          </a:p>
          <a:p>
            <a:endParaRPr lang="en-US" altLang="en-US" dirty="0"/>
          </a:p>
          <a:p>
            <a:endParaRPr lang="en-US" altLang="en-US" dirty="0"/>
          </a:p>
          <a:p>
            <a:r>
              <a:rPr lang="en-US" altLang="en-US" dirty="0"/>
              <a:t>Identify barriers to the solution (include your own).</a:t>
            </a:r>
          </a:p>
          <a:p>
            <a:endParaRPr lang="en-US" altLang="en-US" dirty="0"/>
          </a:p>
          <a:p>
            <a:endParaRPr lang="en-US" altLang="en-US" dirty="0"/>
          </a:p>
          <a:p>
            <a:endParaRPr lang="en-US" altLang="en-US" dirty="0"/>
          </a:p>
          <a:p>
            <a:endParaRPr lang="en-US" altLang="en-US" dirty="0"/>
          </a:p>
          <a:p>
            <a:r>
              <a:rPr lang="en-US" altLang="en-US" b="1" dirty="0"/>
              <a:t>Implement the plan</a:t>
            </a:r>
          </a:p>
          <a:p>
            <a:r>
              <a:rPr lang="en-US" altLang="en-US" dirty="0"/>
              <a:t>Monitor the results produced by the problem-solving process.</a:t>
            </a:r>
          </a:p>
          <a:p>
            <a:endParaRPr lang="en-US" altLang="en-US" dirty="0"/>
          </a:p>
          <a:p>
            <a:endParaRPr lang="en-US" altLang="en-US" dirty="0"/>
          </a:p>
          <a:p>
            <a:endParaRPr lang="en-US" altLang="en-US" dirty="0"/>
          </a:p>
          <a:p>
            <a:r>
              <a:rPr lang="en-US" altLang="en-US" dirty="0"/>
              <a:t>What changed? Is the solution working? Does the plan need to be modified?</a:t>
            </a:r>
          </a:p>
        </p:txBody>
      </p:sp>
      <p:sp>
        <p:nvSpPr>
          <p:cNvPr id="8" name="Title 7"/>
          <p:cNvSpPr txBox="1">
            <a:spLocks noGrp="1"/>
          </p:cNvSpPr>
          <p:nvPr>
            <p:ph type="title"/>
          </p:nvPr>
        </p:nvSpPr>
        <p:spPr bwMode="gray">
          <a:xfrm>
            <a:off x="752475" y="1012380"/>
            <a:ext cx="4114800" cy="553998"/>
          </a:xfrm>
          <a:prstGeom prst="rect">
            <a:avLst/>
          </a:prstGeom>
        </p:spPr>
        <p:txBody>
          <a:bodyPr vert="horz" wrap="square" lIns="0" tIns="0" rIns="0" bIns="0" rtlCol="0" anchor="t" anchorCtr="0">
            <a:spAutoFit/>
          </a:bodyPr>
          <a:lstStyle/>
          <a:p>
            <a:r>
              <a:rPr lang="en-US" altLang="en-US" dirty="0"/>
              <a:t>Appendix A Exercise:</a:t>
            </a:r>
            <a:br>
              <a:rPr lang="en-US" altLang="en-US" dirty="0"/>
            </a:br>
            <a:r>
              <a:rPr lang="en-US" altLang="en-US" dirty="0"/>
              <a:t>Difficult Behaviors in My Workplace</a:t>
            </a:r>
          </a:p>
        </p:txBody>
      </p:sp>
      <p:sp>
        <p:nvSpPr>
          <p:cNvPr id="7" name="Footer Placeholder 6"/>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506998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extLst>
              <p:ext uri="{D42A27DB-BD31-4B8C-83A1-F6EECF244321}">
                <p14:modId xmlns:p14="http://schemas.microsoft.com/office/powerpoint/2010/main" val="1324234258"/>
              </p:ext>
            </p:extLst>
          </p:nvPr>
        </p:nvSpPr>
        <p:spPr>
          <a:xfrm>
            <a:off x="752475" y="1012380"/>
            <a:ext cx="4114800" cy="276999"/>
          </a:xfrm>
        </p:spPr>
        <p:txBody>
          <a:bodyPr/>
          <a:lstStyle/>
          <a:p>
            <a:r>
              <a:rPr lang="en-US" altLang="en-US" dirty="0">
                <a:cs typeface="Arial"/>
              </a:rPr>
              <a:t>The Program</a:t>
            </a:r>
          </a:p>
        </p:txBody>
      </p:sp>
      <p:sp>
        <p:nvSpPr>
          <p:cNvPr id="9219" name="Text Placeholder 8"/>
          <p:cNvSpPr>
            <a:spLocks noGrp="1" noChangeArrowheads="1"/>
          </p:cNvSpPr>
          <p:nvPr>
            <p:ph type="body" sz="quarter" idx="4294967295"/>
          </p:nvPr>
        </p:nvSpPr>
        <p:spPr>
          <a:xfrm>
            <a:off x="460375" y="1970087"/>
            <a:ext cx="6851650" cy="527666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Welcome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Types of Difficult Behaviors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Considerations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Coping Constructively</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Sample Scenario</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Assertive Communication</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Working Better Together</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Closing</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00312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Learning Points</a:t>
            </a:r>
          </a:p>
        </p:txBody>
      </p:sp>
      <p:sp>
        <p:nvSpPr>
          <p:cNvPr id="11273" name="Text Placeholder 10"/>
          <p:cNvSpPr txBox="1">
            <a:spLocks/>
          </p:cNvSpPr>
          <p:nvPr>
            <p:extLst>
              <p:ext uri="{D42A27DB-BD31-4B8C-83A1-F6EECF244321}">
                <p14:modId xmlns:p14="http://schemas.microsoft.com/office/powerpoint/2010/main" val="2045123222"/>
              </p:ext>
            </p:extLst>
          </p:nvPr>
        </p:nvSpPr>
        <p:spPr bwMode="auto">
          <a:xfrm>
            <a:off x="430001" y="6601619"/>
            <a:ext cx="1818957" cy="254079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82" tIns="101882" rIns="101882" bIns="101882" anchor="t"/>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b="1" dirty="0">
                <a:solidFill>
                  <a:schemeClr val="bg1"/>
                </a:solidFill>
              </a:rPr>
              <a:t>Brainstorm Exercise:</a:t>
            </a:r>
          </a:p>
          <a:p>
            <a:pPr>
              <a:spcAft>
                <a:spcPts val="669"/>
              </a:spcAft>
              <a:buClr>
                <a:schemeClr val="tx2"/>
              </a:buClr>
            </a:pPr>
            <a:r>
              <a:rPr lang="en-US" altLang="en-US" dirty="0">
                <a:solidFill>
                  <a:schemeClr val="bg1"/>
                </a:solidFill>
              </a:rPr>
              <a:t>Difficult Workplace Behaviors</a:t>
            </a:r>
            <a:r>
              <a:rPr lang="en-US" altLang="en-US" dirty="0">
                <a:solidFill>
                  <a:schemeClr val="bg1"/>
                </a:solidFill>
                <a:cs typeface="Arial"/>
              </a:rPr>
              <a:t>.</a:t>
            </a:r>
          </a:p>
        </p:txBody>
      </p:sp>
      <p:sp>
        <p:nvSpPr>
          <p:cNvPr id="11274" name="Text Placeholder 12"/>
          <p:cNvSpPr txBox="1">
            <a:spLocks/>
          </p:cNvSpPr>
          <p:nvPr/>
        </p:nvSpPr>
        <p:spPr bwMode="auto">
          <a:xfrm>
            <a:off x="2248958" y="6601619"/>
            <a:ext cx="5063067" cy="254079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891"/>
              </a:spcAft>
              <a:buClr>
                <a:schemeClr val="tx2"/>
              </a:buClr>
            </a:pPr>
            <a:r>
              <a:rPr lang="en-US" altLang="en-US" sz="1600" dirty="0"/>
              <a:t>___________________________________________</a:t>
            </a:r>
          </a:p>
          <a:p>
            <a:pPr>
              <a:spcAft>
                <a:spcPts val="891"/>
              </a:spcAft>
              <a:buClr>
                <a:schemeClr val="tx2"/>
              </a:buClr>
            </a:pPr>
            <a:r>
              <a:rPr lang="en-US" altLang="en-US" sz="1600" dirty="0"/>
              <a:t>___________________________________________</a:t>
            </a:r>
          </a:p>
          <a:p>
            <a:pPr>
              <a:spcAft>
                <a:spcPts val="891"/>
              </a:spcAft>
              <a:buClr>
                <a:schemeClr val="tx2"/>
              </a:buClr>
            </a:pPr>
            <a:r>
              <a:rPr lang="en-US" altLang="en-US" sz="1600" dirty="0"/>
              <a:t>___________________________________________</a:t>
            </a:r>
          </a:p>
          <a:p>
            <a:pPr>
              <a:spcAft>
                <a:spcPts val="891"/>
              </a:spcAft>
              <a:buClr>
                <a:schemeClr val="tx2"/>
              </a:buClr>
            </a:pPr>
            <a:r>
              <a:rPr lang="en-US" altLang="en-US" sz="1600" dirty="0"/>
              <a:t>___________________________________________</a:t>
            </a:r>
          </a:p>
          <a:p>
            <a:pPr>
              <a:spcAft>
                <a:spcPts val="891"/>
              </a:spcAft>
              <a:buClr>
                <a:schemeClr val="tx2"/>
              </a:buClr>
            </a:pPr>
            <a:r>
              <a:rPr lang="en-US" altLang="en-US" sz="1600" dirty="0"/>
              <a:t>___________________________________________</a:t>
            </a:r>
          </a:p>
          <a:p>
            <a:pPr>
              <a:spcAft>
                <a:spcPts val="891"/>
              </a:spcAft>
              <a:buClr>
                <a:schemeClr val="tx2"/>
              </a:buClr>
            </a:pPr>
            <a:r>
              <a:rPr lang="en-US" altLang="en-US" sz="1600" dirty="0"/>
              <a:t>___________________________________________</a:t>
            </a:r>
          </a:p>
        </p:txBody>
      </p:sp>
      <p:sp>
        <p:nvSpPr>
          <p:cNvPr id="14"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dirty="0">
                <a:latin typeface="Arial" charset="0"/>
                <a:ea typeface="ＭＳ Ｐゴシック" pitchFamily="34" charset="-128"/>
              </a:rPr>
              <a:t>Participants will:</a:t>
            </a:r>
          </a:p>
        </p:txBody>
      </p:sp>
      <p:sp>
        <p:nvSpPr>
          <p:cNvPr id="15" name="Text Placeholder 6"/>
          <p:cNvSpPr txBox="1">
            <a:spLocks/>
          </p:cNvSpPr>
          <p:nvPr>
            <p:extLst>
              <p:ext uri="{D42A27DB-BD31-4B8C-83A1-F6EECF244321}">
                <p14:modId xmlns:p14="http://schemas.microsoft.com/office/powerpoint/2010/main" val="1992294574"/>
              </p:ext>
            </p:extLst>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Increase recognition and understanding of difficult behaviors in the workplace</a:t>
            </a:r>
            <a:r>
              <a:rPr lang="en-US" altLang="en-US" dirty="0">
                <a:cs typeface="Arial"/>
              </a:rPr>
              <a:t>.</a:t>
            </a:r>
            <a:endParaRPr lang="en-US" altLang="en-US" dirty="0"/>
          </a:p>
        </p:txBody>
      </p:sp>
      <p:sp>
        <p:nvSpPr>
          <p:cNvPr id="16" name="Text Placeholder 6"/>
          <p:cNvSpPr txBox="1">
            <a:spLocks/>
          </p:cNvSpPr>
          <p:nvPr>
            <p:extLst>
              <p:ext uri="{D42A27DB-BD31-4B8C-83A1-F6EECF244321}">
                <p14:modId xmlns:p14="http://schemas.microsoft.com/office/powerpoint/2010/main" val="3374233277"/>
              </p:ext>
            </p:extLst>
          </p:nvPr>
        </p:nvSpPr>
        <p:spPr bwMode="auto">
          <a:xfrm>
            <a:off x="460375" y="3497424"/>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Apply skills to help them cope more effectively with difficult interpersonal styles</a:t>
            </a:r>
            <a:r>
              <a:rPr lang="en-US" altLang="en-US" dirty="0">
                <a:cs typeface="Arial"/>
              </a:rPr>
              <a:t>.</a:t>
            </a:r>
            <a:endParaRPr lang="en-US" altLang="en-US" dirty="0"/>
          </a:p>
        </p:txBody>
      </p:sp>
      <p:sp>
        <p:nvSpPr>
          <p:cNvPr id="17" name="Text Placeholder 6"/>
          <p:cNvSpPr txBox="1">
            <a:spLocks/>
          </p:cNvSpPr>
          <p:nvPr>
            <p:extLst>
              <p:ext uri="{D42A27DB-BD31-4B8C-83A1-F6EECF244321}">
                <p14:modId xmlns:p14="http://schemas.microsoft.com/office/powerpoint/2010/main" val="3416254456"/>
              </p:ext>
            </p:extLst>
          </p:nvPr>
        </p:nvSpPr>
        <p:spPr bwMode="auto">
          <a:xfrm>
            <a:off x="460375" y="4221905"/>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Explore the motivation behind such behaviors</a:t>
            </a:r>
            <a:r>
              <a:rPr lang="en-US" altLang="en-US" dirty="0">
                <a:cs typeface="Arial"/>
              </a:rPr>
              <a:t>.</a:t>
            </a:r>
            <a:endParaRPr lang="en-US" altLang="en-US" dirty="0"/>
          </a:p>
        </p:txBody>
      </p:sp>
      <p:sp>
        <p:nvSpPr>
          <p:cNvPr id="18" name="Text Placeholder 6"/>
          <p:cNvSpPr txBox="1">
            <a:spLocks/>
          </p:cNvSpPr>
          <p:nvPr>
            <p:extLst>
              <p:ext uri="{D42A27DB-BD31-4B8C-83A1-F6EECF244321}">
                <p14:modId xmlns:p14="http://schemas.microsoft.com/office/powerpoint/2010/main" val="3958892250"/>
              </p:ext>
            </p:extLst>
          </p:nvPr>
        </p:nvSpPr>
        <p:spPr bwMode="auto">
          <a:xfrm>
            <a:off x="460375" y="4946386"/>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Get practical knowledge of effective ways to cope</a:t>
            </a:r>
            <a:r>
              <a:rPr lang="en-US" altLang="en-US" dirty="0">
                <a:cs typeface="Arial"/>
              </a:rPr>
              <a:t>.</a:t>
            </a:r>
            <a:endParaRPr lang="en-US" altLang="en-US" dirty="0"/>
          </a:p>
        </p:txBody>
      </p:sp>
      <p:sp>
        <p:nvSpPr>
          <p:cNvPr id="19" name="Text Placeholder 6"/>
          <p:cNvSpPr txBox="1">
            <a:spLocks/>
          </p:cNvSpPr>
          <p:nvPr>
            <p:extLst>
              <p:ext uri="{D42A27DB-BD31-4B8C-83A1-F6EECF244321}">
                <p14:modId xmlns:p14="http://schemas.microsoft.com/office/powerpoint/2010/main" val="2219954546"/>
              </p:ext>
            </p:extLst>
          </p:nvPr>
        </p:nvSpPr>
        <p:spPr bwMode="auto">
          <a:xfrm>
            <a:off x="460375" y="5670868"/>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Improve basic assertive communication skills</a:t>
            </a:r>
            <a:r>
              <a:rPr lang="en-US" altLang="en-US" dirty="0">
                <a:cs typeface="Arial"/>
              </a:rPr>
              <a:t>.</a:t>
            </a:r>
            <a:endParaRPr lang="en-US" altLang="en-US" dirty="0"/>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136520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52475" y="1012380"/>
            <a:ext cx="4114800" cy="276999"/>
          </a:xfrm>
        </p:spPr>
        <p:txBody>
          <a:bodyPr/>
          <a:lstStyle/>
          <a:p>
            <a:r>
              <a:rPr lang="en-US" altLang="en-US" dirty="0"/>
              <a:t>Aggressive</a:t>
            </a:r>
          </a:p>
        </p:txBody>
      </p:sp>
      <p:sp>
        <p:nvSpPr>
          <p:cNvPr id="13315" name="Text Placeholder 19"/>
          <p:cNvSpPr txBox="1">
            <a:spLocks/>
          </p:cNvSpPr>
          <p:nvPr>
            <p:extLst>
              <p:ext uri="{D42A27DB-BD31-4B8C-83A1-F6EECF244321}">
                <p14:modId xmlns:p14="http://schemas.microsoft.com/office/powerpoint/2010/main" val="2441732986"/>
              </p:ext>
            </p:extLst>
          </p:nvPr>
        </p:nvSpPr>
        <p:spPr bwMode="auto">
          <a:xfrm>
            <a:off x="460375" y="1972796"/>
            <a:ext cx="3123353" cy="5117516"/>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nchor="t"/>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Believes corrections are a personal insult</a:t>
            </a:r>
            <a:r>
              <a:rPr lang="en-US" altLang="en-US" sz="1400" dirty="0">
                <a:solidFill>
                  <a:srgbClr val="646D72"/>
                </a:solidFill>
                <a:cs typeface="Arial"/>
              </a:rPr>
              <a:t>.</a:t>
            </a:r>
            <a:endParaRPr lang="en-US" altLang="en-US" sz="1400" dirty="0">
              <a:solidFill>
                <a:srgbClr val="646D72"/>
              </a:solidFill>
              <a:cs typeface="Times New Roman" pitchFamily="18" charset="0"/>
            </a:endParaRP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Believes only they have rights</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Believes they are superior and try to prove it</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Blows up when feeling threatened or pressured</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Has an attitude of, “Don’t argue with me, I am always right.”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Starts arguments, interrupts others, makes rash decisions based on the facts of the moment, gets easily angered</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Uses intimidation, aggression, demands, accusations, hostility, abusive and threats</a:t>
            </a:r>
            <a:r>
              <a:rPr lang="en-US" altLang="en-US" sz="1400" dirty="0">
                <a:solidFill>
                  <a:srgbClr val="646D72"/>
                </a:solidFill>
                <a:cs typeface="Arial"/>
              </a:rPr>
              <a:t>.</a:t>
            </a:r>
          </a:p>
          <a:p>
            <a:pPr marL="0" lvl="1" indent="0">
              <a:lnSpc>
                <a:spcPct val="95000"/>
              </a:lnSpc>
              <a:spcBef>
                <a:spcPct val="0"/>
              </a:spcBef>
              <a:spcAft>
                <a:spcPts val="400"/>
              </a:spcAft>
              <a:buClr>
                <a:schemeClr val="accent1"/>
              </a:buClr>
              <a:buSzTx/>
            </a:pPr>
            <a:endParaRPr lang="en-US" altLang="en-US" sz="1400" dirty="0">
              <a:solidFill>
                <a:srgbClr val="646D72"/>
              </a:solidFill>
              <a:cs typeface="Times New Roman" pitchFamily="18" charset="0"/>
            </a:endParaRPr>
          </a:p>
        </p:txBody>
      </p:sp>
      <p:sp>
        <p:nvSpPr>
          <p:cNvPr id="13316" name="Text Placeholder 18"/>
          <p:cNvSpPr txBox="1">
            <a:spLocks/>
          </p:cNvSpPr>
          <p:nvPr/>
        </p:nvSpPr>
        <p:spPr bwMode="auto">
          <a:xfrm>
            <a:off x="460375" y="1972796"/>
            <a:ext cx="3123353" cy="56927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Behaviors/Attitudes</a:t>
            </a:r>
          </a:p>
        </p:txBody>
      </p:sp>
      <p:sp>
        <p:nvSpPr>
          <p:cNvPr id="13317" name="Text Placeholder 19"/>
          <p:cNvSpPr txBox="1">
            <a:spLocks/>
          </p:cNvSpPr>
          <p:nvPr/>
        </p:nvSpPr>
        <p:spPr bwMode="auto">
          <a:xfrm>
            <a:off x="3893397" y="1972796"/>
            <a:ext cx="3418628" cy="511588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Avoid open challenges to authority when possible.</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Be assertive when you disagree while avoiding a head-on fight.</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Do nothing. Let the aggressor run out of steam.</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Get attention by interrupting diplomatically, listening, paraphrasing and using eye contact.</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Let him or her know that anger gets in the way of a rational discussion.</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Say you will talk later after he or she has had a chance to calm down.</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Stand up to put yourself on equal footing if you are sitting and the aggressor is standing.</a:t>
            </a:r>
          </a:p>
        </p:txBody>
      </p:sp>
      <p:sp>
        <p:nvSpPr>
          <p:cNvPr id="13318" name="Text Placeholder 18"/>
          <p:cNvSpPr txBox="1">
            <a:spLocks/>
          </p:cNvSpPr>
          <p:nvPr/>
        </p:nvSpPr>
        <p:spPr bwMode="auto">
          <a:xfrm>
            <a:off x="3893397" y="1972796"/>
            <a:ext cx="3418628" cy="567531"/>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What To Do</a:t>
            </a:r>
          </a:p>
        </p:txBody>
      </p:sp>
      <p:sp>
        <p:nvSpPr>
          <p:cNvPr id="13319" name="Text Placeholder 19"/>
          <p:cNvSpPr txBox="1">
            <a:spLocks/>
          </p:cNvSpPr>
          <p:nvPr/>
        </p:nvSpPr>
        <p:spPr bwMode="auto">
          <a:xfrm>
            <a:off x="460375" y="7284403"/>
            <a:ext cx="6851650" cy="185801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Get some distance before responding.</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Find safe ways to vent. Take long walk or keep a private journal.</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Talk to a trusted support person.</a:t>
            </a:r>
          </a:p>
        </p:txBody>
      </p:sp>
      <p:sp>
        <p:nvSpPr>
          <p:cNvPr id="13320" name="Text Placeholder 18"/>
          <p:cNvSpPr txBox="1">
            <a:spLocks/>
          </p:cNvSpPr>
          <p:nvPr/>
        </p:nvSpPr>
        <p:spPr bwMode="auto">
          <a:xfrm>
            <a:off x="460375" y="7282658"/>
            <a:ext cx="6851650" cy="511651"/>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buClr>
                <a:schemeClr val="tx2"/>
              </a:buClr>
            </a:pPr>
            <a:r>
              <a:rPr lang="en-US" altLang="en-US" sz="1800" b="1">
                <a:solidFill>
                  <a:schemeClr val="bg1"/>
                </a:solidFill>
              </a:rPr>
              <a:t>If You Are Aggressive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82114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Passive-Aggressive</a:t>
            </a:r>
            <a:endParaRPr lang="en-US" altLang="en-US" dirty="0"/>
          </a:p>
        </p:txBody>
      </p:sp>
      <p:sp>
        <p:nvSpPr>
          <p:cNvPr id="11" name="Text Placeholder 19"/>
          <p:cNvSpPr txBox="1">
            <a:spLocks/>
          </p:cNvSpPr>
          <p:nvPr>
            <p:extLst>
              <p:ext uri="{D42A27DB-BD31-4B8C-83A1-F6EECF244321}">
                <p14:modId xmlns:p14="http://schemas.microsoft.com/office/powerpoint/2010/main" val="2339661291"/>
              </p:ext>
            </p:extLst>
          </p:nvPr>
        </p:nvSpPr>
        <p:spPr bwMode="auto">
          <a:xfrm>
            <a:off x="458789" y="1955801"/>
            <a:ext cx="3910012" cy="4467302"/>
          </a:xfrm>
          <a:prstGeom prst="rect">
            <a:avLst/>
          </a:prstGeom>
          <a:noFill/>
          <a:ln w="12700">
            <a:solidFill>
              <a:schemeClr val="bg2"/>
            </a:solidFill>
            <a:miter lim="800000"/>
            <a:headEnd/>
            <a:tailEnd/>
          </a:ln>
        </p:spPr>
        <p:txBody>
          <a:bodyPr lIns="101882" tIns="662236" rIns="101882" bIns="0" anchor="t"/>
          <a:lstStyle/>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Attacks with humor, innuendo and jokes</a:t>
            </a:r>
            <a:r>
              <a:rPr lang="en-US" sz="1400" dirty="0">
                <a:solidFill>
                  <a:srgbClr val="646D72"/>
                </a:solidFill>
                <a:latin typeface="Arial" charset="0"/>
                <a:ea typeface="ＭＳ Ｐゴシック" pitchFamily="34" charset="-128"/>
                <a:cs typeface="Arial"/>
              </a:rPr>
              <a:t>.</a:t>
            </a:r>
            <a:endParaRPr lang="en-US" sz="1400" dirty="0">
              <a:solidFill>
                <a:srgbClr val="646D72"/>
              </a:solidFill>
              <a:latin typeface="Arial" charset="0"/>
              <a:ea typeface="ＭＳ Ｐゴシック" pitchFamily="34" charset="-128"/>
              <a:cs typeface="Times New Roman" pitchFamily="18" charset="0"/>
            </a:endParaRP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Complains about real problems, but in a whiny way that makes others get defensive</a:t>
            </a:r>
            <a:r>
              <a:rPr lang="en-US" sz="1400" dirty="0">
                <a:solidFill>
                  <a:srgbClr val="646D72"/>
                </a:solidFill>
                <a:latin typeface="Arial" charset="0"/>
                <a:ea typeface="ＭＳ Ｐゴシック" pitchFamily="34" charset="-128"/>
                <a:cs typeface="Arial"/>
              </a:rPr>
              <a:t>.</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Distrusts others’ motives and behaviors .</a:t>
            </a:r>
            <a:endParaRPr lang="en-US" sz="1400" dirty="0">
              <a:solidFill>
                <a:srgbClr val="646D72"/>
              </a:solidFill>
              <a:latin typeface="Arial" charset="0"/>
              <a:ea typeface="ＭＳ Ｐゴシック" pitchFamily="34" charset="-128"/>
              <a:cs typeface="Arial"/>
            </a:endParaRP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Is negative and non-problem solving, conveys hopelessness and helplessness, misses deadlines</a:t>
            </a:r>
            <a:r>
              <a:rPr lang="en-US" sz="1400" dirty="0">
                <a:solidFill>
                  <a:srgbClr val="646D72"/>
                </a:solidFill>
                <a:latin typeface="Arial" charset="0"/>
                <a:ea typeface="ＭＳ Ｐゴシック" pitchFamily="34" charset="-128"/>
                <a:cs typeface="Arial"/>
              </a:rPr>
              <a:t>.</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Makes digs without being obvious, appears to be cooperative, but isn’t</a:t>
            </a:r>
            <a:r>
              <a:rPr lang="en-US" sz="1400" dirty="0">
                <a:solidFill>
                  <a:srgbClr val="646D72"/>
                </a:solidFill>
                <a:latin typeface="Arial" charset="0"/>
                <a:ea typeface="ＭＳ Ｐゴシック" pitchFamily="34" charset="-128"/>
                <a:cs typeface="Arial"/>
              </a:rPr>
              <a:t>.</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Tries to get what they want — even at expense of their co-workers or team</a:t>
            </a:r>
            <a:r>
              <a:rPr lang="en-US" sz="1400" dirty="0">
                <a:solidFill>
                  <a:srgbClr val="646D72"/>
                </a:solidFill>
                <a:latin typeface="Arial" charset="0"/>
                <a:ea typeface="ＭＳ Ｐゴシック" pitchFamily="34" charset="-128"/>
                <a:cs typeface="Arial"/>
              </a:rPr>
              <a:t>.</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Uses non-verbal cues such as muttering and audible sighing</a:t>
            </a:r>
            <a:r>
              <a:rPr lang="en-US" sz="1400" dirty="0">
                <a:solidFill>
                  <a:srgbClr val="646D72"/>
                </a:solidFill>
                <a:latin typeface="Arial" charset="0"/>
                <a:ea typeface="ＭＳ Ｐゴシック" pitchFamily="34" charset="-128"/>
                <a:cs typeface="Arial"/>
              </a:rPr>
              <a:t>.</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Uses the “who me?” attitude and backstabs</a:t>
            </a:r>
            <a:r>
              <a:rPr lang="en-US" sz="1400" dirty="0">
                <a:solidFill>
                  <a:srgbClr val="646D72"/>
                </a:solidFill>
                <a:latin typeface="Arial" charset="0"/>
                <a:ea typeface="ＭＳ Ｐゴシック" pitchFamily="34" charset="-128"/>
                <a:cs typeface="Arial"/>
              </a:rPr>
              <a:t>.</a:t>
            </a:r>
          </a:p>
        </p:txBody>
      </p:sp>
      <p:sp>
        <p:nvSpPr>
          <p:cNvPr id="15364" name="Text Placeholder 18"/>
          <p:cNvSpPr txBox="1">
            <a:spLocks/>
          </p:cNvSpPr>
          <p:nvPr/>
        </p:nvSpPr>
        <p:spPr bwMode="auto">
          <a:xfrm>
            <a:off x="458789" y="1954055"/>
            <a:ext cx="3910012" cy="56927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dirty="0">
                <a:solidFill>
                  <a:schemeClr val="bg1"/>
                </a:solidFill>
              </a:rPr>
              <a:t>Behaviors/Attitudes</a:t>
            </a:r>
          </a:p>
        </p:txBody>
      </p:sp>
      <p:sp>
        <p:nvSpPr>
          <p:cNvPr id="15365" name="Text Placeholder 19"/>
          <p:cNvSpPr txBox="1">
            <a:spLocks/>
          </p:cNvSpPr>
          <p:nvPr/>
        </p:nvSpPr>
        <p:spPr bwMode="auto">
          <a:xfrm>
            <a:off x="4622271" y="1957547"/>
            <a:ext cx="2689754" cy="4465694"/>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Don’t rely on him or her to complete critical tasks.</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Find a way to negotiate the underlying problem.</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Help them focus on their strengths and resources.</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Listen actively and paraphrase, but don’t agree or apologize.</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Move the person into a problem-solving mode using open-ended questions.</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Use “I” messages to describe how his or her behavior affects you.</a:t>
            </a:r>
          </a:p>
        </p:txBody>
      </p:sp>
      <p:sp>
        <p:nvSpPr>
          <p:cNvPr id="15366" name="Text Placeholder 18"/>
          <p:cNvSpPr txBox="1">
            <a:spLocks/>
          </p:cNvSpPr>
          <p:nvPr/>
        </p:nvSpPr>
        <p:spPr bwMode="auto">
          <a:xfrm>
            <a:off x="4622271" y="1955800"/>
            <a:ext cx="2689754" cy="5675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What To Do</a:t>
            </a:r>
          </a:p>
        </p:txBody>
      </p:sp>
      <p:sp>
        <p:nvSpPr>
          <p:cNvPr id="15367" name="Text Placeholder 19"/>
          <p:cNvSpPr txBox="1">
            <a:spLocks/>
          </p:cNvSpPr>
          <p:nvPr/>
        </p:nvSpPr>
        <p:spPr bwMode="auto">
          <a:xfrm>
            <a:off x="458788" y="6868795"/>
            <a:ext cx="6853237" cy="227361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Avoid hidden posturing (arms folded as if concealing something, blank expressions, etc.).</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Don’t communicate in a flippant and  sarcastic manner.</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Learn to express yourself in a more open, direct manner.</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Learn to take responsibility.</a:t>
            </a:r>
          </a:p>
          <a:p>
            <a:pPr marL="285750" lvl="1" indent="-285750">
              <a:lnSpc>
                <a:spcPct val="95000"/>
              </a:lnSpc>
              <a:spcBef>
                <a:spcPct val="0"/>
              </a:spcBef>
              <a:spcAft>
                <a:spcPts val="400"/>
              </a:spcAft>
              <a:buClr>
                <a:schemeClr val="accent1"/>
              </a:buClr>
              <a:buFont typeface="Arial" panose="020B0604020202020204" pitchFamily="34" charset="0"/>
              <a:buChar char="•"/>
            </a:pPr>
            <a:r>
              <a:rPr lang="en-US" altLang="en-US" sz="1400" dirty="0">
                <a:solidFill>
                  <a:srgbClr val="646D72"/>
                </a:solidFill>
                <a:cs typeface="Times New Roman" pitchFamily="18" charset="0"/>
              </a:rPr>
              <a:t>Learn to use “I” messages.</a:t>
            </a:r>
          </a:p>
        </p:txBody>
      </p:sp>
      <p:sp>
        <p:nvSpPr>
          <p:cNvPr id="15368" name="Text Placeholder 18"/>
          <p:cNvSpPr txBox="1">
            <a:spLocks/>
          </p:cNvSpPr>
          <p:nvPr/>
        </p:nvSpPr>
        <p:spPr bwMode="auto">
          <a:xfrm>
            <a:off x="458788" y="6867049"/>
            <a:ext cx="6853237" cy="511651"/>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buClr>
                <a:schemeClr val="tx2"/>
              </a:buClr>
            </a:pPr>
            <a:r>
              <a:rPr lang="en-US" altLang="en-US" sz="1800" b="1">
                <a:solidFill>
                  <a:schemeClr val="bg1"/>
                </a:solidFill>
              </a:rPr>
              <a:t>If You Are Passive/Aggressive</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67360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52475" y="1012380"/>
            <a:ext cx="4114800" cy="276999"/>
          </a:xfrm>
        </p:spPr>
        <p:txBody>
          <a:bodyPr/>
          <a:lstStyle/>
          <a:p>
            <a:pPr eaLnBrk="1" hangingPunct="1"/>
            <a:r>
              <a:rPr lang="en-US" altLang="en-US" dirty="0"/>
              <a:t>Passive</a:t>
            </a:r>
          </a:p>
        </p:txBody>
      </p:sp>
      <p:sp>
        <p:nvSpPr>
          <p:cNvPr id="17411" name="Text Placeholder 19"/>
          <p:cNvSpPr txBox="1">
            <a:spLocks/>
          </p:cNvSpPr>
          <p:nvPr>
            <p:extLst>
              <p:ext uri="{D42A27DB-BD31-4B8C-83A1-F6EECF244321}">
                <p14:modId xmlns:p14="http://schemas.microsoft.com/office/powerpoint/2010/main" val="1498401189"/>
              </p:ext>
            </p:extLst>
          </p:nvPr>
        </p:nvSpPr>
        <p:spPr bwMode="auto">
          <a:xfrm>
            <a:off x="458259" y="1969386"/>
            <a:ext cx="3891598" cy="477357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nchor="t"/>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Doesn’t want to hurt anyone’s feelings or make waves</a:t>
            </a:r>
            <a:r>
              <a:rPr lang="en-US" altLang="en-US" sz="1400" dirty="0">
                <a:solidFill>
                  <a:srgbClr val="646D72"/>
                </a:solidFill>
                <a:cs typeface="Arial"/>
              </a:rPr>
              <a:t>.</a:t>
            </a:r>
            <a:endParaRPr lang="en-US" altLang="en-US" sz="1400" dirty="0">
              <a:solidFill>
                <a:srgbClr val="646D72"/>
              </a:solidFill>
              <a:cs typeface="Times New Roman" pitchFamily="18" charset="0"/>
            </a:endParaRP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Is afraid of being disliked, so would rather not say or do anything that might offend a co-worker</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Is cordial, friendly and has good listening skills</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Is unresponsive, tries to avoid arguments</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Handles stress or demands by shutting down; has poor eye contact</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Hopes issue will go away so won’t have to decide</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Pretends (to themselves and others) that they aren’t angry even when </a:t>
            </a:r>
            <a:br>
              <a:rPr lang="en-US" dirty="0">
                <a:solidFill>
                  <a:schemeClr val="tx1"/>
                </a:solidFill>
              </a:rPr>
            </a:br>
            <a:r>
              <a:rPr lang="en-US" altLang="en-US" sz="1400" dirty="0">
                <a:solidFill>
                  <a:srgbClr val="646D72"/>
                </a:solidFill>
                <a:cs typeface="Times New Roman" pitchFamily="18" charset="0"/>
              </a:rPr>
              <a:t>they are</a:t>
            </a:r>
            <a:r>
              <a:rPr lang="en-US" altLang="en-US" sz="1400" dirty="0">
                <a:solidFill>
                  <a:srgbClr val="646D72"/>
                </a:solidFill>
                <a:cs typeface="Arial"/>
              </a:rPr>
              <a:t>.</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Uses silence or humor to avoid conflict</a:t>
            </a:r>
            <a:r>
              <a:rPr lang="en-US" altLang="en-US" sz="1400" dirty="0">
                <a:solidFill>
                  <a:srgbClr val="646D72"/>
                </a:solidFill>
                <a:cs typeface="Arial"/>
              </a:rPr>
              <a:t>.</a:t>
            </a:r>
          </a:p>
        </p:txBody>
      </p:sp>
      <p:sp>
        <p:nvSpPr>
          <p:cNvPr id="17412" name="Text Placeholder 18"/>
          <p:cNvSpPr txBox="1">
            <a:spLocks/>
          </p:cNvSpPr>
          <p:nvPr/>
        </p:nvSpPr>
        <p:spPr bwMode="auto">
          <a:xfrm>
            <a:off x="458259" y="1969386"/>
            <a:ext cx="3891598" cy="56927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Behaviors/Attitudes</a:t>
            </a:r>
          </a:p>
        </p:txBody>
      </p:sp>
      <p:sp>
        <p:nvSpPr>
          <p:cNvPr id="17413" name="Text Placeholder 19"/>
          <p:cNvSpPr txBox="1">
            <a:spLocks/>
          </p:cNvSpPr>
          <p:nvPr/>
        </p:nvSpPr>
        <p:spPr bwMode="auto">
          <a:xfrm>
            <a:off x="4500880" y="1969386"/>
            <a:ext cx="2811145" cy="477194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62236" rIns="101882"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Ask open-ended questions.</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Don’t fill the silence. Wait for and expect a response.</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If all else fails, proceed on your own and tell the person what to expect from you.</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Listen for vague language and get clarification.</a:t>
            </a:r>
          </a:p>
          <a:p>
            <a:pPr marL="285750" lvl="1" indent="-285750">
              <a:lnSpc>
                <a:spcPct val="95000"/>
              </a:lnSpc>
              <a:spcBef>
                <a:spcPct val="0"/>
              </a:spcBef>
              <a:spcAft>
                <a:spcPts val="400"/>
              </a:spcAft>
              <a:buClr>
                <a:schemeClr val="accent1"/>
              </a:buClr>
              <a:buSzTx/>
              <a:buFont typeface="Arial" panose="020B0604020202020204" pitchFamily="34" charset="0"/>
              <a:buChar char="•"/>
            </a:pPr>
            <a:r>
              <a:rPr lang="en-US" altLang="en-US" sz="1400" dirty="0">
                <a:solidFill>
                  <a:srgbClr val="646D72"/>
                </a:solidFill>
                <a:cs typeface="Times New Roman" pitchFamily="18" charset="0"/>
              </a:rPr>
              <a:t>Think of alternatives and ask for a commitment to at least one alternative for a trial period.</a:t>
            </a:r>
          </a:p>
        </p:txBody>
      </p:sp>
      <p:sp>
        <p:nvSpPr>
          <p:cNvPr id="17414" name="Text Placeholder 18"/>
          <p:cNvSpPr txBox="1">
            <a:spLocks/>
          </p:cNvSpPr>
          <p:nvPr/>
        </p:nvSpPr>
        <p:spPr bwMode="auto">
          <a:xfrm>
            <a:off x="4500880" y="1969386"/>
            <a:ext cx="2811145" cy="567531"/>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dirty="0">
                <a:solidFill>
                  <a:schemeClr val="bg1"/>
                </a:solidFill>
              </a:rPr>
              <a:t>What To Do</a:t>
            </a:r>
          </a:p>
        </p:txBody>
      </p:sp>
      <p:sp>
        <p:nvSpPr>
          <p:cNvPr id="54280" name="Text Placeholder 19"/>
          <p:cNvSpPr txBox="1">
            <a:spLocks/>
          </p:cNvSpPr>
          <p:nvPr/>
        </p:nvSpPr>
        <p:spPr bwMode="auto">
          <a:xfrm>
            <a:off x="458260" y="6922930"/>
            <a:ext cx="6853766" cy="2219483"/>
          </a:xfrm>
          <a:prstGeom prst="rect">
            <a:avLst/>
          </a:prstGeom>
          <a:noFill/>
          <a:ln w="12700">
            <a:solidFill>
              <a:schemeClr val="bg2"/>
            </a:solidFill>
            <a:miter lim="800000"/>
            <a:headEnd/>
            <a:tailEnd/>
          </a:ln>
        </p:spPr>
        <p:txBody>
          <a:bodyPr lIns="101882" tIns="662236" rIns="101882" bIns="0"/>
          <a:lstStyle/>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Be honest with yourself and stop pretending you aren’t bothered when you are being bullied or manipulated.</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Practice stating your position more often — even if it is uncomfortable at first. You will gain self-respect and greater respect from your co-workers.</a:t>
            </a:r>
          </a:p>
          <a:p>
            <a:pPr marL="285750" lvl="1" indent="-285750">
              <a:lnSpc>
                <a:spcPct val="95000"/>
              </a:lnSpc>
              <a:spcBef>
                <a:spcPct val="0"/>
              </a:spcBef>
              <a:spcAft>
                <a:spcPts val="400"/>
              </a:spcAft>
              <a:buClr>
                <a:schemeClr val="accent1"/>
              </a:buClr>
              <a:buFont typeface="Arial" panose="020B0604020202020204" pitchFamily="34" charset="0"/>
              <a:buChar char="•"/>
              <a:defRPr/>
            </a:pPr>
            <a:r>
              <a:rPr lang="en-US" sz="1400" dirty="0">
                <a:solidFill>
                  <a:srgbClr val="646D72"/>
                </a:solidFill>
                <a:latin typeface="Arial" charset="0"/>
                <a:ea typeface="ＭＳ Ｐゴシック" pitchFamily="34" charset="-128"/>
                <a:cs typeface="Times New Roman" pitchFamily="18" charset="0"/>
              </a:rPr>
              <a:t>Stand up to an aggressor or manipulator.</a:t>
            </a:r>
          </a:p>
        </p:txBody>
      </p:sp>
      <p:sp>
        <p:nvSpPr>
          <p:cNvPr id="17416" name="Text Placeholder 18"/>
          <p:cNvSpPr txBox="1">
            <a:spLocks/>
          </p:cNvSpPr>
          <p:nvPr/>
        </p:nvSpPr>
        <p:spPr bwMode="auto">
          <a:xfrm>
            <a:off x="458260" y="6921183"/>
            <a:ext cx="6853766" cy="51339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0565"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a:buClr>
                <a:schemeClr val="tx2"/>
              </a:buClr>
            </a:pPr>
            <a:r>
              <a:rPr lang="en-US" altLang="en-US" sz="1800" b="1">
                <a:solidFill>
                  <a:schemeClr val="bg1"/>
                </a:solidFill>
              </a:rPr>
              <a:t>If You’re Passive</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2506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9"/>
          <p:cNvSpPr>
            <a:spLocks noChangeArrowheads="1"/>
          </p:cNvSpPr>
          <p:nvPr/>
        </p:nvSpPr>
        <p:spPr bwMode="auto">
          <a:xfrm>
            <a:off x="460376" y="1970088"/>
            <a:ext cx="685165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People use more time and effort trying to cope with behaviors of those who hold power over us or are close to us.</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People sometimes forget to separate the difficult behavior from the person.</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People behave in ways that have worked for them in the past. Unresolved problems will likely recur. Change your reactions to behaviors and you may be able to change the behavior.</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Difficult behaviors/attitudes at work create stress, reduce productivity, decrease motivation, create poor working relationships and give negative impressions to customers.</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Others may view our behavior as difficult as well. </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Everyone has a “hot button.” Avoid pushing it!</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Everyone has some “hidden agenda.” Learn to recognize yours.</a:t>
            </a:r>
          </a:p>
        </p:txBody>
      </p:sp>
      <p:sp>
        <p:nvSpPr>
          <p:cNvPr id="7" name="Title 1"/>
          <p:cNvSpPr txBox="1">
            <a:spLocks noGrp="1"/>
          </p:cNvSpPr>
          <p:nvPr>
            <p:ph type="title"/>
          </p:nvPr>
        </p:nvSpPr>
        <p:spPr/>
        <p:txBody>
          <a:bodyPr/>
          <a:lstStyle/>
          <a:p>
            <a:r>
              <a:rPr lang="en-US" altLang="en-US"/>
              <a:t>Considerations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36749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10"/>
          <p:cNvSpPr>
            <a:spLocks noChangeArrowheads="1"/>
          </p:cNvSpPr>
          <p:nvPr/>
        </p:nvSpPr>
        <p:spPr bwMode="auto">
          <a:xfrm>
            <a:off x="460376" y="1970089"/>
            <a:ext cx="685165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Look at the larger picture.</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Admit how the other person’s behavior affects you. </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Recognize your contribution.</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Consciously examine the risks and barriers in doing something differently. </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Acknowledge that you can’t control another person’s behavior.</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Accept that some behaviors will always be difficult.</a:t>
            </a:r>
          </a:p>
          <a:p>
            <a:pPr marL="342900" lvl="1" indent="-342900">
              <a:spcBef>
                <a:spcPct val="0"/>
              </a:spcBef>
              <a:spcAft>
                <a:spcPts val="1800"/>
              </a:spcAft>
              <a:buClr>
                <a:schemeClr val="accent1"/>
              </a:buClr>
              <a:buFont typeface="+mj-lt"/>
              <a:buAutoNum type="arabicPeriod"/>
            </a:pPr>
            <a:r>
              <a:rPr lang="en-US" altLang="en-US" sz="1600" dirty="0">
                <a:solidFill>
                  <a:srgbClr val="646D72"/>
                </a:solidFill>
                <a:latin typeface="Arial" charset="0"/>
                <a:ea typeface="ＭＳ Ｐゴシック" pitchFamily="34" charset="-128"/>
                <a:cs typeface="Times New Roman" pitchFamily="18" charset="0"/>
              </a:rPr>
              <a:t>Get assistance.</a:t>
            </a:r>
          </a:p>
        </p:txBody>
      </p:sp>
      <p:sp>
        <p:nvSpPr>
          <p:cNvPr id="9" name="Title 1"/>
          <p:cNvSpPr txBox="1">
            <a:spLocks noGrp="1"/>
          </p:cNvSpPr>
          <p:nvPr>
            <p:ph type="title"/>
          </p:nvPr>
        </p:nvSpPr>
        <p:spPr/>
        <p:txBody>
          <a:bodyPr/>
          <a:lstStyle/>
          <a:p>
            <a:r>
              <a:rPr lang="en-US" altLang="en-US"/>
              <a:t>Coping Constructively</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97466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p:txBody>
          <a:bodyPr/>
          <a:lstStyle/>
          <a:p>
            <a:r>
              <a:rPr lang="en-US" altLang="en-US"/>
              <a:t>Sample Scenario</a:t>
            </a:r>
          </a:p>
        </p:txBody>
      </p:sp>
      <p:sp>
        <p:nvSpPr>
          <p:cNvPr id="27651" name="Text Placeholder 8"/>
          <p:cNvSpPr txBox="1">
            <a:spLocks/>
          </p:cNvSpPr>
          <p:nvPr/>
        </p:nvSpPr>
        <p:spPr bwMode="auto">
          <a:xfrm>
            <a:off x="460375" y="1970087"/>
            <a:ext cx="6851650" cy="42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Using the suggestions in the coping strategies section, how would you make a plan to deal with this person’s behavior?</a:t>
            </a:r>
          </a:p>
          <a:p>
            <a:r>
              <a:rPr lang="en-US" altLang="en-US" dirty="0"/>
              <a:t>Herb is a seasoned veteran in your organization. He does a job similar to your own and reports to your manager. Your manager has recently been promoting a “team concept,” and has asked you and Herb to work together to develop a new strategy for delivering a product. </a:t>
            </a:r>
          </a:p>
          <a:p>
            <a:r>
              <a:rPr lang="en-US" altLang="en-US" dirty="0"/>
              <a:t>Herb is known for being a complainer. During your first meeting to discuss product flaws, Herb spends most of the time whining about how he has tried for years to fix this delivery system. “I’ve pointed out the problems to management over and over. They just don’t want to listen.”</a:t>
            </a:r>
          </a:p>
          <a:p>
            <a:r>
              <a:rPr lang="en-US" altLang="en-US" dirty="0"/>
              <a:t>You have some fresh ideas about fixing this product and are excited about them. Herb dismisses them with: “We’ve tried that. It didn’t work. Management wouldn’t listen.” Every idea you present comes up against a “Yes, but...” from Herb.</a:t>
            </a:r>
          </a:p>
          <a:p>
            <a:r>
              <a:rPr lang="en-US" altLang="en-US" dirty="0"/>
              <a:t>Your boss has made it clear that he wants Herb to be involved in the solution. Somehow, you’ve got to find a way to work with Herb.</a:t>
            </a:r>
          </a:p>
        </p:txBody>
      </p:sp>
      <p:sp>
        <p:nvSpPr>
          <p:cNvPr id="27652" name="Text Placeholder 10"/>
          <p:cNvSpPr txBox="1">
            <a:spLocks/>
          </p:cNvSpPr>
          <p:nvPr/>
        </p:nvSpPr>
        <p:spPr bwMode="auto">
          <a:xfrm>
            <a:off x="460375" y="6773705"/>
            <a:ext cx="1748790" cy="1810861"/>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82" tIns="101882" rIns="101882" bIns="101882"/>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669"/>
              </a:spcAft>
              <a:buClr>
                <a:schemeClr val="tx2"/>
              </a:buClr>
            </a:pPr>
            <a:r>
              <a:rPr lang="en-US" altLang="en-US" b="1">
                <a:solidFill>
                  <a:schemeClr val="bg1"/>
                </a:solidFill>
              </a:rPr>
              <a:t>Your Action </a:t>
            </a:r>
            <a:br>
              <a:rPr lang="en-US" altLang="en-US" b="1">
                <a:solidFill>
                  <a:schemeClr val="bg1"/>
                </a:solidFill>
              </a:rPr>
            </a:br>
            <a:r>
              <a:rPr lang="en-US" altLang="en-US" b="1">
                <a:solidFill>
                  <a:schemeClr val="bg1"/>
                </a:solidFill>
              </a:rPr>
              <a:t>Plan:</a:t>
            </a:r>
          </a:p>
        </p:txBody>
      </p:sp>
      <p:sp>
        <p:nvSpPr>
          <p:cNvPr id="27653" name="Text Placeholder 12"/>
          <p:cNvSpPr txBox="1">
            <a:spLocks/>
          </p:cNvSpPr>
          <p:nvPr/>
        </p:nvSpPr>
        <p:spPr bwMode="auto">
          <a:xfrm>
            <a:off x="2308332" y="6785928"/>
            <a:ext cx="5003693" cy="235648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spcAft>
                <a:spcPts val="891"/>
              </a:spcAft>
              <a:buClr>
                <a:schemeClr val="tx2"/>
              </a:buClr>
            </a:pPr>
            <a:r>
              <a:rPr lang="en-US" altLang="en-US" sz="1600" dirty="0"/>
              <a:t>__________________________________________</a:t>
            </a:r>
          </a:p>
          <a:p>
            <a:pPr>
              <a:spcAft>
                <a:spcPts val="891"/>
              </a:spcAft>
              <a:buClr>
                <a:schemeClr val="tx2"/>
              </a:buClr>
            </a:pPr>
            <a:r>
              <a:rPr lang="en-US" altLang="en-US" sz="1600" dirty="0"/>
              <a:t>__________________________________________</a:t>
            </a:r>
          </a:p>
          <a:p>
            <a:pPr>
              <a:spcAft>
                <a:spcPts val="891"/>
              </a:spcAft>
              <a:buClr>
                <a:schemeClr val="tx2"/>
              </a:buClr>
            </a:pPr>
            <a:r>
              <a:rPr lang="en-US" altLang="en-US" sz="1600" dirty="0"/>
              <a:t>__________________________________________</a:t>
            </a:r>
          </a:p>
          <a:p>
            <a:pPr>
              <a:spcAft>
                <a:spcPts val="891"/>
              </a:spcAft>
              <a:buClr>
                <a:schemeClr val="tx2"/>
              </a:buClr>
            </a:pPr>
            <a:r>
              <a:rPr lang="en-US" altLang="en-US" sz="1600" dirty="0"/>
              <a:t>__________________________________________</a:t>
            </a:r>
          </a:p>
          <a:p>
            <a:pPr>
              <a:spcAft>
                <a:spcPts val="891"/>
              </a:spcAft>
              <a:buClr>
                <a:schemeClr val="tx2"/>
              </a:buClr>
            </a:pPr>
            <a:r>
              <a:rPr lang="en-US" altLang="en-US" sz="1600" dirty="0"/>
              <a:t>__________________________________________</a:t>
            </a:r>
          </a:p>
          <a:p>
            <a:pPr>
              <a:spcAft>
                <a:spcPts val="891"/>
              </a:spcAft>
              <a:buClr>
                <a:schemeClr val="tx2"/>
              </a:buClr>
            </a:pPr>
            <a:r>
              <a:rPr lang="en-US" altLang="en-US" sz="1600" dirty="0"/>
              <a:t>__________________________________________</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845920801"/>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A06612-E0A0-4547-BDC8-26AE191B79F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4A8110C-BBC8-48F2-90B3-F24BC6BB5D6E}"/>
</file>

<file path=customXml/itemProps3.xml><?xml version="1.0" encoding="utf-8"?>
<ds:datastoreItem xmlns:ds="http://schemas.openxmlformats.org/officeDocument/2006/customXml" ds:itemID="{E4786B1A-4E75-4530-B7FB-E0AC47792551}"/>
</file>

<file path=docProps/app.xml><?xml version="1.0" encoding="utf-8"?>
<Properties xmlns="http://schemas.openxmlformats.org/officeDocument/2006/extended-properties" xmlns:vt="http://schemas.openxmlformats.org/officeDocument/2006/docPropsVTypes">
  <Template>OptumPortrait</Template>
  <TotalTime>0</TotalTime>
  <Words>2017</Words>
  <Application>Microsoft Office PowerPoint</Application>
  <PresentationFormat>Custom</PresentationFormat>
  <Paragraphs>256</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OptumPortrait</vt:lpstr>
      <vt:lpstr>Improving Workplace Relationships</vt:lpstr>
      <vt:lpstr>The Program</vt:lpstr>
      <vt:lpstr>Learning Points</vt:lpstr>
      <vt:lpstr>Aggressive</vt:lpstr>
      <vt:lpstr>Passive-Aggressive</vt:lpstr>
      <vt:lpstr>Passive</vt:lpstr>
      <vt:lpstr>Considerations</vt:lpstr>
      <vt:lpstr>Coping Constructively</vt:lpstr>
      <vt:lpstr>Sample Scenario</vt:lpstr>
      <vt:lpstr>Assertive Communication</vt:lpstr>
      <vt:lpstr>Send an I-Message</vt:lpstr>
      <vt:lpstr>Exercise: Sending I-Messages</vt:lpstr>
      <vt:lpstr>Working Better Together</vt:lpstr>
      <vt:lpstr>About Professional Support</vt:lpstr>
      <vt:lpstr>Appendix A Exercise: Difficult Behaviors in My Workplace</vt:lpstr>
      <vt:lpstr>Appendix A Exercise: Difficult Behaviors in My Workplace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Workplace Relationships</dc:title>
  <dc:creator/>
  <cp:lastModifiedBy/>
  <cp:revision>3</cp:revision>
  <dcterms:created xsi:type="dcterms:W3CDTF">2018-11-02T15:53:28Z</dcterms:created>
  <dcterms:modified xsi:type="dcterms:W3CDTF">2020-10-01T16:15:52Z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125600</vt:r8>
  </property>
</Properties>
</file>