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2"/>
  </p:notesMasterIdLst>
  <p:handoutMasterIdLst>
    <p:handoutMasterId r:id="rId23"/>
  </p:handoutMasterIdLst>
  <p:sldIdLst>
    <p:sldId id="280" r:id="rId5"/>
    <p:sldId id="284" r:id="rId6"/>
    <p:sldId id="286" r:id="rId7"/>
    <p:sldId id="288" r:id="rId8"/>
    <p:sldId id="292" r:id="rId9"/>
    <p:sldId id="294" r:id="rId10"/>
    <p:sldId id="296" r:id="rId11"/>
    <p:sldId id="298" r:id="rId12"/>
    <p:sldId id="300" r:id="rId13"/>
    <p:sldId id="302" r:id="rId14"/>
    <p:sldId id="304" r:id="rId15"/>
    <p:sldId id="306" r:id="rId16"/>
    <p:sldId id="314" r:id="rId17"/>
    <p:sldId id="308" r:id="rId18"/>
    <p:sldId id="309" r:id="rId19"/>
    <p:sldId id="310" r:id="rId20"/>
    <p:sldId id="311" r:id="rId21"/>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22D1B4-8574-F373-C8F5-31603BB13C02}" v="1" dt="2020-11-02T22:51:44.735"/>
  </p1510:revLst>
</p1510:revInfo>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87" autoAdjust="0"/>
    <p:restoredTop sz="86477" autoAdjust="0"/>
  </p:normalViewPr>
  <p:slideViewPr>
    <p:cSldViewPr snapToGrid="0">
      <p:cViewPr varScale="1">
        <p:scale>
          <a:sx n="44" d="100"/>
          <a:sy n="44" d="100"/>
        </p:scale>
        <p:origin x="2252" y="44"/>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10/22/2024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10/22/2024</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a:extLst>
              <a:ext uri="{FF2B5EF4-FFF2-40B4-BE49-F238E27FC236}">
                <a16:creationId xmlns:a16="http://schemas.microsoft.com/office/drawing/2014/main" id="{10BE10F9-7390-CB4D-96FE-F98DC063D8BA}"/>
              </a:ext>
            </a:extLst>
          </p:cNvPr>
          <p:cNvSpPr>
            <a:spLocks noGrp="1" noRot="1" noChangeAspect="1" noTextEdit="1"/>
          </p:cNvSpPr>
          <p:nvPr>
            <p:ph type="sldImg"/>
          </p:nvPr>
        </p:nvSpPr>
        <p:spPr>
          <a:ln/>
        </p:spPr>
      </p:sp>
      <p:sp>
        <p:nvSpPr>
          <p:cNvPr id="66562" name="Notes Placeholder 2">
            <a:extLst>
              <a:ext uri="{FF2B5EF4-FFF2-40B4-BE49-F238E27FC236}">
                <a16:creationId xmlns:a16="http://schemas.microsoft.com/office/drawing/2014/main" id="{82D93AC5-A0F7-B04F-9515-0ED278BF3233}"/>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66563" name="Slide Number Placeholder 3">
            <a:extLst>
              <a:ext uri="{FF2B5EF4-FFF2-40B4-BE49-F238E27FC236}">
                <a16:creationId xmlns:a16="http://schemas.microsoft.com/office/drawing/2014/main" id="{1A8EF3CB-CE48-0045-B754-C5C50B9A828E}"/>
              </a:ext>
            </a:extLst>
          </p:cNvPr>
          <p:cNvSpPr>
            <a:spLocks noGrp="1"/>
          </p:cNvSpPr>
          <p:nvPr>
            <p:ph type="sldNum" sz="quarter" idx="5"/>
          </p:nvPr>
        </p:nvSpPr>
        <p:spPr>
          <a:noFill/>
        </p:spPr>
        <p:txBody>
          <a:bodyPr/>
          <a:lstStyle>
            <a:lvl1pPr defTabSz="465138">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65138">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65138">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65138">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65138">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6513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6513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6513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6513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9755E15C-385A-A84D-8324-4D109B05F57C}" type="slidenum">
              <a:rPr lang="en-US" altLang="en-US" sz="1300" smtClean="0"/>
              <a:pPr>
                <a:spcBef>
                  <a:spcPct val="0"/>
                </a:spcBef>
              </a:pPr>
              <a:t>11</a:t>
            </a:fld>
            <a:endParaRPr lang="en-US" altLang="en-US"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13</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4186298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851297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BD11699-7771-5248-A4D3-B25A5494E87E}"/>
              </a:ext>
            </a:extLst>
          </p:cNvPr>
          <p:cNvSpPr>
            <a:spLocks noGrp="1"/>
          </p:cNvSpPr>
          <p:nvPr>
            <p:ph type="sldNum" sz="quarter" idx="10"/>
          </p:nvPr>
        </p:nvSpPr>
        <p:spPr>
          <a:xfrm>
            <a:off x="221298" y="9319737"/>
            <a:ext cx="510963" cy="536098"/>
          </a:xfrm>
          <a:prstGeom prst="rect">
            <a:avLst/>
          </a:prstGeom>
          <a:ln/>
        </p:spPr>
        <p:txBody>
          <a:bodyPr lIns="101882" tIns="50941" rIns="101882" bIns="50941"/>
          <a:lstStyle>
            <a:lvl1pPr>
              <a:defRPr/>
            </a:lvl1pPr>
          </a:lstStyle>
          <a:p>
            <a:pPr>
              <a:defRPr/>
            </a:pPr>
            <a:fld id="{7E396205-81BC-5749-850A-669A0290055D}" type="slidenum">
              <a:rPr lang="en-US" altLang="en-US"/>
              <a:pPr>
                <a:defRPr/>
              </a:pPr>
              <a:t>‹#›</a:t>
            </a:fld>
            <a:endParaRPr lang="en-US" altLang="en-US" dirty="0"/>
          </a:p>
        </p:txBody>
      </p:sp>
      <p:sp>
        <p:nvSpPr>
          <p:cNvPr id="3" name="Rectangle 6">
            <a:extLst>
              <a:ext uri="{FF2B5EF4-FFF2-40B4-BE49-F238E27FC236}">
                <a16:creationId xmlns:a16="http://schemas.microsoft.com/office/drawing/2014/main" id="{238B0350-35F3-FB4E-9DE9-342555631823}"/>
              </a:ext>
            </a:extLst>
          </p:cNvPr>
          <p:cNvSpPr>
            <a:spLocks noGrp="1" noChangeArrowheads="1"/>
          </p:cNvSpPr>
          <p:nvPr>
            <p:ph type="ftr" sz="quarter" idx="11"/>
          </p:nvPr>
        </p:nvSpPr>
        <p:spPr>
          <a:ln/>
        </p:spPr>
        <p:txBody>
          <a:bodyPr/>
          <a:lstStyle>
            <a:lvl1pPr>
              <a:defRPr/>
            </a:lvl1pPr>
          </a:lstStyle>
          <a:p>
            <a:pPr>
              <a:defRPr/>
            </a:pPr>
            <a:r>
              <a:rPr lang="en-US" altLang="en-US"/>
              <a:t>Do not reproduce, transmit or modify the content set forth herein in any form or by any means without written permission of UnitedHealthcare. © 2020 United HealthCare Services, Inc. All rights reserved.</a:t>
            </a:r>
            <a:endParaRPr lang="en-US" altLang="en-US" dirty="0"/>
          </a:p>
        </p:txBody>
      </p:sp>
    </p:spTree>
    <p:extLst>
      <p:ext uri="{BB962C8B-B14F-4D97-AF65-F5344CB8AC3E}">
        <p14:creationId xmlns:p14="http://schemas.microsoft.com/office/powerpoint/2010/main" val="278025831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optum.com/"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8"/>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 id="2147483750" r:id="rId5"/>
    <p:sldLayoutId id="2147483751" r:id="rId6"/>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0">
            <a:extLst>
              <a:ext uri="{FF2B5EF4-FFF2-40B4-BE49-F238E27FC236}">
                <a16:creationId xmlns:a16="http://schemas.microsoft.com/office/drawing/2014/main" id="{9617B828-0856-7540-8FEE-ABEBDDF27004}"/>
              </a:ext>
            </a:extLst>
          </p:cNvPr>
          <p:cNvSpPr>
            <a:spLocks noGrp="1"/>
          </p:cNvSpPr>
          <p:nvPr>
            <p:ph type="title"/>
          </p:nvPr>
        </p:nvSpPr>
        <p:spPr/>
        <p:txBody>
          <a:bodyPr/>
          <a:lstStyle/>
          <a:p>
            <a:r>
              <a:rPr lang="en-US" altLang="en-US"/>
              <a:t>Maintaining Balance in Life</a:t>
            </a:r>
            <a:endParaRPr lang="en-US" altLang="en-US" dirty="0"/>
          </a:p>
        </p:txBody>
      </p:sp>
      <p:sp>
        <p:nvSpPr>
          <p:cNvPr id="40962" name="Rectangle 11">
            <a:extLst>
              <a:ext uri="{FF2B5EF4-FFF2-40B4-BE49-F238E27FC236}">
                <a16:creationId xmlns:a16="http://schemas.microsoft.com/office/drawing/2014/main" id="{8C81726E-5853-6D4F-A5A2-E9A312B9AE58}"/>
              </a:ext>
            </a:extLst>
          </p:cNvPr>
          <p:cNvSpPr>
            <a:spLocks noGrp="1"/>
          </p:cNvSpPr>
          <p:nvPr>
            <p:ph type="body" sz="quarter" idx="10"/>
          </p:nvPr>
        </p:nvSpPr>
        <p:spPr>
          <a:xfrm>
            <a:off x="1035050" y="3436327"/>
            <a:ext cx="5029200" cy="369332"/>
          </a:xfrm>
        </p:spPr>
        <p:txBody>
          <a:bodyPr/>
          <a:lstStyle/>
          <a:p>
            <a:r>
              <a:rPr lang="en-US" altLang="en-US" dirty="0"/>
              <a:t>Workbook</a:t>
            </a:r>
          </a:p>
          <a:p>
            <a:endParaRPr lang="en-US" altLang="en-US" dirty="0"/>
          </a:p>
        </p:txBody>
      </p:sp>
    </p:spTree>
    <p:extLst>
      <p:ext uri="{BB962C8B-B14F-4D97-AF65-F5344CB8AC3E}">
        <p14:creationId xmlns:p14="http://schemas.microsoft.com/office/powerpoint/2010/main" val="603352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Oval 16">
            <a:extLst>
              <a:ext uri="{FF2B5EF4-FFF2-40B4-BE49-F238E27FC236}">
                <a16:creationId xmlns:a16="http://schemas.microsoft.com/office/drawing/2014/main" id="{7511E932-B0F3-CF4C-AB03-49558EBC82A8}"/>
              </a:ext>
            </a:extLst>
          </p:cNvPr>
          <p:cNvSpPr>
            <a:spLocks noChangeArrowheads="1"/>
          </p:cNvSpPr>
          <p:nvPr/>
        </p:nvSpPr>
        <p:spPr bwMode="auto">
          <a:xfrm>
            <a:off x="3774992" y="2261638"/>
            <a:ext cx="2743200" cy="2743200"/>
          </a:xfrm>
          <a:prstGeom prst="ellipse">
            <a:avLst/>
          </a:prstGeom>
          <a:solidFill>
            <a:schemeClr val="bg1"/>
          </a:solidFill>
          <a:ln w="12700">
            <a:solidFill>
              <a:schemeClr val="tx2"/>
            </a:solidFill>
            <a:round/>
            <a:headEnd type="none" w="sm" len="sm"/>
            <a:tailEnd type="none" w="sm" len="sm"/>
          </a:ln>
        </p:spPr>
        <p:txBody>
          <a:bodyPr wrap="none" lIns="101882" tIns="50941" rIns="101882" bIns="50941"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Tx/>
              <a:buSzTx/>
            </a:pPr>
            <a:endParaRPr lang="en-US" altLang="en-US" sz="2500" dirty="0"/>
          </a:p>
        </p:txBody>
      </p:sp>
      <p:sp>
        <p:nvSpPr>
          <p:cNvPr id="63490" name="Oval 17">
            <a:extLst>
              <a:ext uri="{FF2B5EF4-FFF2-40B4-BE49-F238E27FC236}">
                <a16:creationId xmlns:a16="http://schemas.microsoft.com/office/drawing/2014/main" id="{6F5D16BB-7AE6-FB4C-81DC-8BEE96D8B614}"/>
              </a:ext>
            </a:extLst>
          </p:cNvPr>
          <p:cNvSpPr>
            <a:spLocks noChangeArrowheads="1"/>
          </p:cNvSpPr>
          <p:nvPr/>
        </p:nvSpPr>
        <p:spPr bwMode="auto">
          <a:xfrm>
            <a:off x="3774992" y="6001067"/>
            <a:ext cx="2743200" cy="2743200"/>
          </a:xfrm>
          <a:prstGeom prst="ellipse">
            <a:avLst/>
          </a:prstGeom>
          <a:solidFill>
            <a:schemeClr val="bg1"/>
          </a:solidFill>
          <a:ln w="12700">
            <a:solidFill>
              <a:schemeClr val="tx2"/>
            </a:solidFill>
            <a:round/>
            <a:headEnd type="none" w="sm" len="sm"/>
            <a:tailEnd type="none" w="sm" len="sm"/>
          </a:ln>
        </p:spPr>
        <p:txBody>
          <a:bodyPr wrap="none" lIns="101882" tIns="50941" rIns="101882" bIns="50941"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Tx/>
              <a:buSzTx/>
            </a:pPr>
            <a:endParaRPr lang="en-US" altLang="en-US" sz="2500" dirty="0"/>
          </a:p>
        </p:txBody>
      </p:sp>
      <p:sp>
        <p:nvSpPr>
          <p:cNvPr id="63491" name="Text Box 18">
            <a:extLst>
              <a:ext uri="{FF2B5EF4-FFF2-40B4-BE49-F238E27FC236}">
                <a16:creationId xmlns:a16="http://schemas.microsoft.com/office/drawing/2014/main" id="{AF6635C2-F8B4-F949-8810-DDD024E1FA75}"/>
              </a:ext>
            </a:extLst>
          </p:cNvPr>
          <p:cNvSpPr txBox="1">
            <a:spLocks noChangeArrowheads="1"/>
          </p:cNvSpPr>
          <p:nvPr/>
        </p:nvSpPr>
        <p:spPr bwMode="auto">
          <a:xfrm>
            <a:off x="460375" y="1970088"/>
            <a:ext cx="815664" cy="663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Values</a:t>
            </a:r>
          </a:p>
          <a:p>
            <a:r>
              <a:rPr lang="en-US" altLang="en-US" dirty="0"/>
              <a:t>1.</a:t>
            </a:r>
          </a:p>
          <a:p>
            <a:endParaRPr lang="en-US" altLang="en-US" dirty="0"/>
          </a:p>
          <a:p>
            <a:r>
              <a:rPr lang="en-US" altLang="en-US" dirty="0"/>
              <a:t>2.</a:t>
            </a:r>
          </a:p>
          <a:p>
            <a:endParaRPr lang="en-US" altLang="en-US" dirty="0"/>
          </a:p>
          <a:p>
            <a:r>
              <a:rPr lang="en-US" altLang="en-US" dirty="0"/>
              <a:t>3.</a:t>
            </a:r>
          </a:p>
          <a:p>
            <a:endParaRPr lang="en-US" altLang="en-US" dirty="0"/>
          </a:p>
          <a:p>
            <a:r>
              <a:rPr lang="en-US" altLang="en-US" dirty="0"/>
              <a:t>4.</a:t>
            </a:r>
          </a:p>
          <a:p>
            <a:endParaRPr lang="en-US" altLang="en-US" dirty="0"/>
          </a:p>
          <a:p>
            <a:r>
              <a:rPr lang="en-US" altLang="en-US" dirty="0"/>
              <a:t>5.</a:t>
            </a:r>
          </a:p>
          <a:p>
            <a:endParaRPr lang="en-US" altLang="en-US" dirty="0"/>
          </a:p>
          <a:p>
            <a:r>
              <a:rPr lang="en-US" altLang="en-US" dirty="0"/>
              <a:t>6.</a:t>
            </a:r>
          </a:p>
          <a:p>
            <a:endParaRPr lang="en-US" altLang="en-US" dirty="0"/>
          </a:p>
          <a:p>
            <a:r>
              <a:rPr lang="en-US" altLang="en-US" dirty="0"/>
              <a:t>7.</a:t>
            </a:r>
          </a:p>
          <a:p>
            <a:endParaRPr lang="en-US" altLang="en-US" dirty="0"/>
          </a:p>
          <a:p>
            <a:r>
              <a:rPr lang="en-US" altLang="en-US" dirty="0"/>
              <a:t>8.</a:t>
            </a:r>
          </a:p>
          <a:p>
            <a:endParaRPr lang="en-US" altLang="en-US" dirty="0"/>
          </a:p>
          <a:p>
            <a:r>
              <a:rPr lang="en-US" altLang="en-US" dirty="0"/>
              <a:t>9.</a:t>
            </a:r>
          </a:p>
          <a:p>
            <a:endParaRPr lang="en-US" altLang="en-US" dirty="0"/>
          </a:p>
          <a:p>
            <a:r>
              <a:rPr lang="en-US" altLang="en-US" dirty="0"/>
              <a:t>10.</a:t>
            </a:r>
          </a:p>
        </p:txBody>
      </p:sp>
      <p:sp>
        <p:nvSpPr>
          <p:cNvPr id="63492" name="Text Box 19">
            <a:extLst>
              <a:ext uri="{FF2B5EF4-FFF2-40B4-BE49-F238E27FC236}">
                <a16:creationId xmlns:a16="http://schemas.microsoft.com/office/drawing/2014/main" id="{9DC88FA2-DBAB-9049-AEA2-55BBA08774E7}"/>
              </a:ext>
            </a:extLst>
          </p:cNvPr>
          <p:cNvSpPr txBox="1">
            <a:spLocks noChangeArrowheads="1"/>
          </p:cNvSpPr>
          <p:nvPr/>
        </p:nvSpPr>
        <p:spPr bwMode="auto">
          <a:xfrm>
            <a:off x="3289359" y="1970088"/>
            <a:ext cx="371446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b="1" dirty="0"/>
              <a:t>How are you spending your time?</a:t>
            </a:r>
          </a:p>
        </p:txBody>
      </p:sp>
      <p:sp>
        <p:nvSpPr>
          <p:cNvPr id="63493" name="Text Box 20">
            <a:extLst>
              <a:ext uri="{FF2B5EF4-FFF2-40B4-BE49-F238E27FC236}">
                <a16:creationId xmlns:a16="http://schemas.microsoft.com/office/drawing/2014/main" id="{DE2B166B-9317-0F4E-A238-E160AE40D474}"/>
              </a:ext>
            </a:extLst>
          </p:cNvPr>
          <p:cNvSpPr txBox="1">
            <a:spLocks noChangeArrowheads="1"/>
          </p:cNvSpPr>
          <p:nvPr/>
        </p:nvSpPr>
        <p:spPr bwMode="auto">
          <a:xfrm>
            <a:off x="2793634" y="5713254"/>
            <a:ext cx="470591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b="1" dirty="0"/>
              <a:t>How would you like to spend your time?</a:t>
            </a:r>
          </a:p>
        </p:txBody>
      </p:sp>
      <p:sp>
        <p:nvSpPr>
          <p:cNvPr id="2" name="Title 1"/>
          <p:cNvSpPr>
            <a:spLocks noGrp="1"/>
          </p:cNvSpPr>
          <p:nvPr>
            <p:ph type="title"/>
          </p:nvPr>
        </p:nvSpPr>
        <p:spPr>
          <a:xfrm>
            <a:off x="752475" y="1012380"/>
            <a:ext cx="4114800" cy="276999"/>
          </a:xfrm>
        </p:spPr>
        <p:txBody>
          <a:bodyPr/>
          <a:lstStyle/>
          <a:p>
            <a:r>
              <a:rPr lang="en-US" dirty="0"/>
              <a:t>Pick Your Priorities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88810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8">
            <a:extLst>
              <a:ext uri="{FF2B5EF4-FFF2-40B4-BE49-F238E27FC236}">
                <a16:creationId xmlns:a16="http://schemas.microsoft.com/office/drawing/2014/main" id="{381B2838-B0DE-C44A-8E1B-E70C3BA031A4}"/>
              </a:ext>
            </a:extLst>
          </p:cNvPr>
          <p:cNvSpPr>
            <a:spLocks noChangeArrowheads="1"/>
          </p:cNvSpPr>
          <p:nvPr/>
        </p:nvSpPr>
        <p:spPr bwMode="auto">
          <a:xfrm>
            <a:off x="460375" y="6829254"/>
            <a:ext cx="6851650" cy="1518649"/>
          </a:xfrm>
          <a:prstGeom prst="rect">
            <a:avLst/>
          </a:prstGeom>
          <a:solidFill>
            <a:schemeClr val="bg1"/>
          </a:solidFill>
          <a:ln w="28575">
            <a:solidFill>
              <a:schemeClr val="bg2"/>
            </a:solidFill>
            <a:miter lim="800000"/>
            <a:headEnd/>
            <a:tailEnd/>
          </a:ln>
          <a:effectLst/>
        </p:spPr>
        <p:txBody>
          <a:bodyPr wrap="square" lIns="101882" tIns="50941" rIns="101882" bIns="50941" anchor="ctr">
            <a:spAutoFit/>
          </a:bodyPr>
          <a:lstStyle/>
          <a:p>
            <a:pPr>
              <a:lnSpc>
                <a:spcPct val="115000"/>
              </a:lnSpc>
              <a:spcBef>
                <a:spcPct val="0"/>
              </a:spcBef>
              <a:spcAft>
                <a:spcPts val="669"/>
              </a:spcAft>
              <a:buClr>
                <a:schemeClr val="tx2"/>
              </a:buClr>
              <a:buSzPct val="115000"/>
            </a:pPr>
            <a:r>
              <a:rPr lang="en-US" altLang="en-US" sz="1600" dirty="0">
                <a:solidFill>
                  <a:srgbClr val="646D72"/>
                </a:solidFill>
                <a:ea typeface="ＭＳ Ｐゴシック" panose="020B0600070205080204" pitchFamily="34" charset="-128"/>
                <a:cs typeface="Times New Roman" pitchFamily="18" charset="0"/>
              </a:rPr>
              <a:t>We always have the right to take some time to think about what we can reasonably do before responding. We can say no for this time and offer to assist in the future. We can say yes to part of a request, but not all of it. We also have the right to just say no.</a:t>
            </a:r>
            <a:br>
              <a:rPr lang="en-US" altLang="en-US" sz="1600" dirty="0">
                <a:solidFill>
                  <a:srgbClr val="646D72"/>
                </a:solidFill>
                <a:ea typeface="ＭＳ Ｐゴシック" panose="020B0600070205080204" pitchFamily="34" charset="-128"/>
                <a:cs typeface="Times New Roman" pitchFamily="18" charset="0"/>
              </a:rPr>
            </a:br>
            <a:r>
              <a:rPr lang="en-US" altLang="en-US" sz="1600" dirty="0">
                <a:solidFill>
                  <a:srgbClr val="646D72"/>
                </a:solidFill>
                <a:ea typeface="ＭＳ Ｐゴシック" panose="020B0600070205080204" pitchFamily="34" charset="-128"/>
                <a:cs typeface="Times New Roman" pitchFamily="18" charset="0"/>
              </a:rPr>
              <a:t>Learning to say no is a critical piece of the stress-reduction puzzle.</a:t>
            </a:r>
          </a:p>
        </p:txBody>
      </p:sp>
      <p:sp>
        <p:nvSpPr>
          <p:cNvPr id="2" name="Title 1"/>
          <p:cNvSpPr>
            <a:spLocks noGrp="1"/>
          </p:cNvSpPr>
          <p:nvPr>
            <p:ph type="title"/>
          </p:nvPr>
        </p:nvSpPr>
        <p:spPr>
          <a:xfrm>
            <a:off x="752475" y="1012380"/>
            <a:ext cx="4114800" cy="276999"/>
          </a:xfrm>
        </p:spPr>
        <p:txBody>
          <a:bodyPr/>
          <a:lstStyle/>
          <a:p>
            <a:r>
              <a:rPr lang="en-US" dirty="0"/>
              <a:t>Regain Power</a:t>
            </a:r>
          </a:p>
        </p:txBody>
      </p:sp>
      <p:sp>
        <p:nvSpPr>
          <p:cNvPr id="65539" name="Text Placeholder 8">
            <a:extLst>
              <a:ext uri="{FF2B5EF4-FFF2-40B4-BE49-F238E27FC236}">
                <a16:creationId xmlns:a16="http://schemas.microsoft.com/office/drawing/2014/main" id="{986ED804-AC13-C942-9D29-336CC5D85AD1}"/>
              </a:ext>
            </a:extLst>
          </p:cNvPr>
          <p:cNvSpPr>
            <a:spLocks noGrp="1" noChangeArrowheads="1"/>
          </p:cNvSpPr>
          <p:nvPr>
            <p:ph type="body" sz="quarter" idx="4294967295"/>
          </p:nvPr>
        </p:nvSpPr>
        <p:spPr>
          <a:xfrm>
            <a:off x="460376" y="1970088"/>
            <a:ext cx="6851650" cy="29341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tabLst>
                <a:tab pos="3200400" algn="l"/>
              </a:tabLst>
            </a:pPr>
            <a:r>
              <a:rPr lang="en-US" altLang="en-US" dirty="0">
                <a:solidFill>
                  <a:srgbClr val="646D72"/>
                </a:solidFill>
                <a:latin typeface="Arial" charset="0"/>
                <a:ea typeface="ＭＳ Ｐゴシック" pitchFamily="34" charset="-128"/>
                <a:cs typeface="Times New Roman" pitchFamily="18" charset="0"/>
              </a:rPr>
              <a:t>Will you?	Please …</a:t>
            </a:r>
          </a:p>
          <a:p>
            <a:pPr>
              <a:spcBef>
                <a:spcPct val="0"/>
              </a:spcBef>
              <a:spcAft>
                <a:spcPts val="669"/>
              </a:spcAft>
              <a:buClr>
                <a:schemeClr val="tx2"/>
              </a:buClr>
              <a:tabLst>
                <a:tab pos="3200400" algn="l"/>
              </a:tabLst>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tabLst>
                <a:tab pos="3200400" algn="l"/>
              </a:tabLst>
            </a:pPr>
            <a:r>
              <a:rPr lang="en-US" altLang="en-US" dirty="0">
                <a:solidFill>
                  <a:srgbClr val="646D72"/>
                </a:solidFill>
                <a:latin typeface="Arial" charset="0"/>
                <a:ea typeface="ＭＳ Ｐゴシック" pitchFamily="34" charset="-128"/>
                <a:cs typeface="Times New Roman" pitchFamily="18" charset="0"/>
              </a:rPr>
              <a:t>Can you?	I need you to …</a:t>
            </a:r>
          </a:p>
          <a:p>
            <a:pPr>
              <a:spcBef>
                <a:spcPct val="0"/>
              </a:spcBef>
              <a:spcAft>
                <a:spcPts val="669"/>
              </a:spcAft>
              <a:buClr>
                <a:schemeClr val="tx2"/>
              </a:buClr>
              <a:tabLst>
                <a:tab pos="3200400" algn="l"/>
              </a:tabLst>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tabLst>
                <a:tab pos="3200400" algn="l"/>
              </a:tabLst>
            </a:pPr>
            <a:r>
              <a:rPr lang="en-US" altLang="en-US" dirty="0">
                <a:solidFill>
                  <a:srgbClr val="646D72"/>
                </a:solidFill>
                <a:latin typeface="Arial" charset="0"/>
                <a:ea typeface="ＭＳ Ｐゴシック" pitchFamily="34" charset="-128"/>
                <a:cs typeface="Times New Roman" pitchFamily="18" charset="0"/>
              </a:rPr>
              <a:t>I just need a small favor.	We can always count on you.	</a:t>
            </a:r>
          </a:p>
          <a:p>
            <a:pPr>
              <a:spcBef>
                <a:spcPct val="0"/>
              </a:spcBef>
              <a:spcAft>
                <a:spcPts val="669"/>
              </a:spcAft>
              <a:buClr>
                <a:schemeClr val="tx2"/>
              </a:buClr>
              <a:tabLst>
                <a:tab pos="3200400" algn="l"/>
              </a:tabLst>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tabLst>
                <a:tab pos="3200400" algn="l"/>
              </a:tabLst>
            </a:pPr>
            <a:r>
              <a:rPr lang="en-US" altLang="en-US" dirty="0">
                <a:solidFill>
                  <a:srgbClr val="646D72"/>
                </a:solidFill>
                <a:latin typeface="Arial" charset="0"/>
                <a:ea typeface="ＭＳ Ｐゴシック" pitchFamily="34" charset="-128"/>
                <a:cs typeface="Times New Roman" pitchFamily="18" charset="0"/>
              </a:rPr>
              <a:t>You’re so good at …	</a:t>
            </a:r>
          </a:p>
          <a:p>
            <a:pPr>
              <a:spcBef>
                <a:spcPct val="0"/>
              </a:spcBef>
              <a:spcAft>
                <a:spcPts val="669"/>
              </a:spcAft>
              <a:buClr>
                <a:schemeClr val="tx2"/>
              </a:buClr>
              <a:tabLst>
                <a:tab pos="3200400" algn="l"/>
              </a:tabLst>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tabLst>
                <a:tab pos="3200400" algn="l"/>
              </a:tabLst>
            </a:pPr>
            <a:r>
              <a:rPr lang="en-US" altLang="en-US" dirty="0">
                <a:solidFill>
                  <a:srgbClr val="646D72"/>
                </a:solidFill>
                <a:latin typeface="Arial" charset="0"/>
                <a:ea typeface="ＭＳ Ｐゴシック" pitchFamily="34" charset="-128"/>
                <a:cs typeface="Times New Roman" pitchFamily="18" charset="0"/>
              </a:rPr>
              <a:t>I’ve always said that if you want it done right, ask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4311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1012380"/>
            <a:ext cx="4114800" cy="276999"/>
          </a:xfrm>
        </p:spPr>
        <p:txBody>
          <a:bodyPr/>
          <a:lstStyle/>
          <a:p>
            <a:r>
              <a:rPr lang="en-US" dirty="0"/>
              <a:t>Regain Power</a:t>
            </a:r>
          </a:p>
        </p:txBody>
      </p:sp>
      <p:sp>
        <p:nvSpPr>
          <p:cNvPr id="68609" name="Text Placeholder 8">
            <a:extLst>
              <a:ext uri="{FF2B5EF4-FFF2-40B4-BE49-F238E27FC236}">
                <a16:creationId xmlns:a16="http://schemas.microsoft.com/office/drawing/2014/main" id="{5711C145-48B8-534B-9ED7-4E15A814BE5D}"/>
              </a:ext>
            </a:extLst>
          </p:cNvPr>
          <p:cNvSpPr>
            <a:spLocks noGrp="1" noChangeArrowheads="1"/>
          </p:cNvSpPr>
          <p:nvPr>
            <p:ph type="body" sz="quarter" idx="4294967295"/>
          </p:nvPr>
        </p:nvSpPr>
        <p:spPr>
          <a:xfrm>
            <a:off x="460375" y="1970088"/>
            <a:ext cx="6851650" cy="73019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b="1" dirty="0">
                <a:solidFill>
                  <a:srgbClr val="646D72"/>
                </a:solidFill>
                <a:latin typeface="Arial" charset="0"/>
                <a:ea typeface="ＭＳ Ｐゴシック" pitchFamily="34" charset="-128"/>
                <a:cs typeface="Times New Roman" pitchFamily="18" charset="0"/>
              </a:rPr>
              <a:t>Turn “I can’t” into “I won’t.”</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Change the following statements: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1. I’m so tired … I just can’t get up and exercise this morning.</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___________________________________________________________</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2. I can’t possibly do that, too.</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___________________________________________________________</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I can’t say no to her — she’s always so willing to help me out.</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___________________________________________________________</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4. I just can’t take those unreasonable demands anymore.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___________________________________________________________</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5. I can’t do that, it’s too hard.</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___________________________________________________________</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762611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lang="en-US" altLang="en-US" sz="900" dirty="0">
                <a:solidFill>
                  <a:srgbClr val="E8772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lang="en-US" altLang="en-US" sz="900" dirty="0">
                <a:solidFill>
                  <a:srgbClr val="E8772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lang="fr-FR" altLang="en-US" sz="900" dirty="0">
                <a:solidFill>
                  <a:srgbClr val="E8772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94960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6">
            <a:extLst>
              <a:ext uri="{FF2B5EF4-FFF2-40B4-BE49-F238E27FC236}">
                <a16:creationId xmlns:a16="http://schemas.microsoft.com/office/drawing/2014/main" id="{9BB9B4BA-B944-2140-86B6-5E89C66A91A6}"/>
              </a:ext>
            </a:extLst>
          </p:cNvPr>
          <p:cNvSpPr>
            <a:spLocks noChangeArrowheads="1"/>
          </p:cNvSpPr>
          <p:nvPr/>
        </p:nvSpPr>
        <p:spPr bwMode="auto">
          <a:xfrm>
            <a:off x="460375" y="7587084"/>
            <a:ext cx="6851650" cy="669186"/>
          </a:xfrm>
          <a:prstGeom prst="rect">
            <a:avLst/>
          </a:prstGeom>
          <a:solidFill>
            <a:schemeClr val="bg1"/>
          </a:solidFill>
          <a:ln w="28575">
            <a:solidFill>
              <a:schemeClr val="bg2"/>
            </a:solidFill>
            <a:miter lim="800000"/>
            <a:headEnd/>
            <a:tailEnd/>
          </a:ln>
          <a:effectLst/>
        </p:spPr>
        <p:txBody>
          <a:bodyPr wrap="square" lIns="101882" tIns="50941" rIns="101882" bIns="50941" anchor="ctr">
            <a:spAutoFit/>
          </a:bodyPr>
          <a:lstStyle/>
          <a:p>
            <a:pPr>
              <a:lnSpc>
                <a:spcPct val="115000"/>
              </a:lnSpc>
              <a:spcBef>
                <a:spcPct val="0"/>
              </a:spcBef>
              <a:spcAft>
                <a:spcPts val="669"/>
              </a:spcAft>
              <a:buClr>
                <a:schemeClr val="tx2"/>
              </a:buClr>
              <a:buSzPct val="115000"/>
            </a:pPr>
            <a:r>
              <a:rPr lang="en-US" altLang="en-US" sz="1600" dirty="0">
                <a:solidFill>
                  <a:srgbClr val="646D72"/>
                </a:solidFill>
                <a:latin typeface="Arial" charset="0"/>
                <a:ea typeface="ＭＳ Ｐゴシック" panose="020B0600070205080204" pitchFamily="34" charset="-128"/>
                <a:cs typeface="Times New Roman" pitchFamily="18" charset="0"/>
              </a:rPr>
              <a:t>Pay attention to your feelings and learn when to relax, back off for a bit, get more sleep and implement stress management strategies.</a:t>
            </a:r>
          </a:p>
        </p:txBody>
      </p:sp>
      <p:sp>
        <p:nvSpPr>
          <p:cNvPr id="70658" name="Title 7">
            <a:extLst>
              <a:ext uri="{FF2B5EF4-FFF2-40B4-BE49-F238E27FC236}">
                <a16:creationId xmlns:a16="http://schemas.microsoft.com/office/drawing/2014/main" id="{70E09C81-5EE8-D94C-9AC8-15D45AAE4C7B}"/>
              </a:ext>
            </a:extLst>
          </p:cNvPr>
          <p:cNvSpPr>
            <a:spLocks noGrp="1"/>
          </p:cNvSpPr>
          <p:nvPr>
            <p:ph type="title"/>
          </p:nvPr>
        </p:nvSpPr>
        <p:spPr/>
        <p:txBody>
          <a:bodyPr/>
          <a:lstStyle/>
          <a:p>
            <a:r>
              <a:rPr lang="en-US" altLang="en-US"/>
              <a:t>Appendix A: </a:t>
            </a:r>
            <a:br>
              <a:rPr lang="en-US" altLang="en-US"/>
            </a:br>
            <a:r>
              <a:rPr lang="en-US" altLang="en-US"/>
              <a:t>Instant Stress Releasers</a:t>
            </a:r>
            <a:endParaRPr lang="en-US" altLang="en-US" dirty="0"/>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0659" name="Text Placeholder 8">
            <a:extLst>
              <a:ext uri="{FF2B5EF4-FFF2-40B4-BE49-F238E27FC236}">
                <a16:creationId xmlns:a16="http://schemas.microsoft.com/office/drawing/2014/main" id="{73A38497-C573-414B-ABB4-EDFB09A22FBF}"/>
              </a:ext>
            </a:extLst>
          </p:cNvPr>
          <p:cNvSpPr>
            <a:spLocks noGrp="1" noChangeArrowheads="1"/>
          </p:cNvSpPr>
          <p:nvPr>
            <p:ph type="body" sz="quarter" idx="4294967295"/>
          </p:nvPr>
        </p:nvSpPr>
        <p:spPr>
          <a:xfrm>
            <a:off x="460375" y="1970088"/>
            <a:ext cx="6851650" cy="34702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The body’s automatic reaction to stress is rapid, shallow breathing. Breathe slowly and deeply to move into relaxation.</a:t>
            </a:r>
            <a:br>
              <a:rPr lang="en-US" altLang="en-US" dirty="0">
                <a:solidFill>
                  <a:srgbClr val="646D72"/>
                </a:solidFill>
                <a:latin typeface="Arial" charset="0"/>
                <a:ea typeface="ＭＳ Ｐゴシック" pitchFamily="34" charset="-128"/>
                <a:cs typeface="Times New Roman" pitchFamily="18" charset="0"/>
              </a:rPr>
            </a:b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Imagery or visualization is using your imagination to recreate a place or scene that is very relaxing.</a:t>
            </a:r>
            <a:br>
              <a:rPr lang="en-US" altLang="en-US" dirty="0">
                <a:solidFill>
                  <a:srgbClr val="646D72"/>
                </a:solidFill>
                <a:latin typeface="Arial" charset="0"/>
                <a:ea typeface="ＭＳ Ｐゴシック" pitchFamily="34" charset="-128"/>
                <a:cs typeface="Times New Roman" pitchFamily="18" charset="0"/>
              </a:rPr>
            </a:b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Progressive muscular relaxation allows you to feel the difference between tension and relaxation by tensing specific muscles or muscle groups, relaxing those same muscles and concentrating on the difference between the two sensations. </a:t>
            </a:r>
            <a:br>
              <a:rPr lang="en-US" altLang="en-US" dirty="0">
                <a:solidFill>
                  <a:srgbClr val="646D72"/>
                </a:solidFill>
                <a:latin typeface="Arial" charset="0"/>
                <a:ea typeface="ＭＳ Ｐゴシック" pitchFamily="34" charset="-128"/>
                <a:cs typeface="Times New Roman" pitchFamily="18" charset="0"/>
              </a:rPr>
            </a:b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You could also get a pet, listen to music, meditate, call or text a friend, get a massage, journal, or smile and laugh. </a:t>
            </a:r>
          </a:p>
        </p:txBody>
      </p:sp>
    </p:spTree>
    <p:extLst>
      <p:ext uri="{BB962C8B-B14F-4D97-AF65-F5344CB8AC3E}">
        <p14:creationId xmlns:p14="http://schemas.microsoft.com/office/powerpoint/2010/main" val="1708598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7">
            <a:extLst>
              <a:ext uri="{FF2B5EF4-FFF2-40B4-BE49-F238E27FC236}">
                <a16:creationId xmlns:a16="http://schemas.microsoft.com/office/drawing/2014/main" id="{E3B5EADB-683E-A34A-A987-7DC8115DB1F6}"/>
              </a:ext>
            </a:extLst>
          </p:cNvPr>
          <p:cNvSpPr>
            <a:spLocks noGrp="1"/>
          </p:cNvSpPr>
          <p:nvPr>
            <p:ph type="title"/>
          </p:nvPr>
        </p:nvSpPr>
        <p:spPr/>
        <p:txBody>
          <a:bodyPr/>
          <a:lstStyle/>
          <a:p>
            <a:r>
              <a:rPr lang="en-US" altLang="en-US" dirty="0"/>
              <a:t>Appendix B: </a:t>
            </a:r>
            <a:br>
              <a:rPr lang="en-US" altLang="en-US" dirty="0"/>
            </a:br>
            <a:r>
              <a:rPr lang="en-US" altLang="en-US" dirty="0"/>
              <a:t>Breathing Exercise</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1682" name="Text Placeholder 8">
            <a:extLst>
              <a:ext uri="{FF2B5EF4-FFF2-40B4-BE49-F238E27FC236}">
                <a16:creationId xmlns:a16="http://schemas.microsoft.com/office/drawing/2014/main" id="{21C94864-C3AE-EB4A-9FAE-DDE33FE78161}"/>
              </a:ext>
            </a:extLst>
          </p:cNvPr>
          <p:cNvSpPr>
            <a:spLocks noGrp="1" noChangeArrowheads="1"/>
          </p:cNvSpPr>
          <p:nvPr>
            <p:ph type="body" sz="quarter" idx="4294967295"/>
          </p:nvPr>
        </p:nvSpPr>
        <p:spPr>
          <a:xfrm>
            <a:off x="460375" y="1970088"/>
            <a:ext cx="6851650" cy="65376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Try the following exercise: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Assume a relaxed position. Sit comfortably with both feet on the floor, eyes closed lightly, hands at your side with your palms up. Allow your feet to fall apart as you slowly begin to relax.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Take a deep breath — hold for a moment, then slowly release it as you begin to relax. Take another deep breath, hold and again, slowly release. Allow your breath to become calm and quiet.</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Notice all the muscles that are helping you to breathe. Let your body relax as you focus on your breathing. Become aware of your legs, heavy and relaxed. Feel the heaviness move up your body. Feel your arms becoming heavy and relaxed, feel the muscles in your neck relax. Let go, feel your whole body relax. Experience this calm. Notice this place. Remember it so you can return to this place again if you wish, with an alert mind and a calm body.</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Now, as we prepare to return, let your breath become deeper, feel your chest expand as you take deep full breaths. Imagine that with each breath you are bringing fresh, positive energy into your body and with each exhale, you are releasing old, tired feelings. Breathe deeply, hold, exhale. Take another deep breath, hold it and exhale. Feel positive, nourished, more in control. Take another deep breath. Allow your fingers to move and stretch. Take one final deep breath and allow your eyes to come open. </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Feel your mind — and body — rested, alert and energized. </a:t>
            </a:r>
          </a:p>
        </p:txBody>
      </p:sp>
    </p:spTree>
    <p:extLst>
      <p:ext uri="{BB962C8B-B14F-4D97-AF65-F5344CB8AC3E}">
        <p14:creationId xmlns:p14="http://schemas.microsoft.com/office/powerpoint/2010/main" val="95642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6">
            <a:extLst>
              <a:ext uri="{FF2B5EF4-FFF2-40B4-BE49-F238E27FC236}">
                <a16:creationId xmlns:a16="http://schemas.microsoft.com/office/drawing/2014/main" id="{5F202943-29EA-394C-8045-8AF5142B1A34}"/>
              </a:ext>
            </a:extLst>
          </p:cNvPr>
          <p:cNvSpPr>
            <a:spLocks noChangeArrowheads="1"/>
          </p:cNvSpPr>
          <p:nvPr/>
        </p:nvSpPr>
        <p:spPr bwMode="auto">
          <a:xfrm>
            <a:off x="460375" y="4712195"/>
            <a:ext cx="6851650" cy="1608417"/>
          </a:xfrm>
          <a:prstGeom prst="rect">
            <a:avLst/>
          </a:prstGeom>
          <a:solidFill>
            <a:schemeClr val="bg1"/>
          </a:solidFill>
          <a:ln w="28575">
            <a:solidFill>
              <a:schemeClr val="bg2"/>
            </a:solidFill>
            <a:miter lim="800000"/>
            <a:headEnd/>
            <a:tailEnd/>
          </a:ln>
          <a:effectLst/>
        </p:spPr>
        <p:txBody>
          <a:bodyPr wrap="square" lIns="101882" tIns="50941" rIns="101882" bIns="50941" anchor="ctr">
            <a:spAutoFit/>
          </a:bodyPr>
          <a:lstStyle/>
          <a:p>
            <a:pPr>
              <a:lnSpc>
                <a:spcPct val="115000"/>
              </a:lnSpc>
              <a:spcBef>
                <a:spcPct val="0"/>
              </a:spcBef>
              <a:spcAft>
                <a:spcPts val="669"/>
              </a:spcAft>
              <a:buClr>
                <a:schemeClr val="tx2"/>
              </a:buClr>
              <a:buSzPct val="115000"/>
            </a:pPr>
            <a:r>
              <a:rPr lang="en-US" altLang="en-US" sz="1600" dirty="0">
                <a:solidFill>
                  <a:srgbClr val="646D72"/>
                </a:solidFill>
                <a:latin typeface="Arial" charset="0"/>
                <a:ea typeface="ＭＳ Ｐゴシック" panose="020B0600070205080204" pitchFamily="34" charset="-128"/>
                <a:cs typeface="Times New Roman" pitchFamily="18" charset="0"/>
              </a:rPr>
              <a:t>“Realize that a sense of humor is deeper than laughter and more satisfactory than comedy, and delivers greater rewards than merely being entertaining. A sense of humor sees the fun in everyday experiences. It is more important to have fun than it is to be funny.” </a:t>
            </a:r>
          </a:p>
          <a:p>
            <a:pPr marL="742950" lvl="1" indent="-285750" algn="r">
              <a:lnSpc>
                <a:spcPct val="115000"/>
              </a:lnSpc>
              <a:spcBef>
                <a:spcPct val="0"/>
              </a:spcBef>
              <a:spcAft>
                <a:spcPts val="669"/>
              </a:spcAft>
              <a:buClr>
                <a:schemeClr val="tx2"/>
              </a:buClr>
              <a:buFont typeface="Arial" panose="020B0604020202020204" pitchFamily="34" charset="0"/>
            </a:pPr>
            <a:r>
              <a:rPr lang="en-US" altLang="en-US" sz="1600" dirty="0">
                <a:solidFill>
                  <a:srgbClr val="646D72"/>
                </a:solidFill>
                <a:latin typeface="Arial" charset="0"/>
                <a:ea typeface="ＭＳ Ｐゴシック" panose="020B0600070205080204" pitchFamily="34" charset="-128"/>
                <a:cs typeface="Times New Roman" pitchFamily="18" charset="0"/>
              </a:rPr>
              <a:t>— Dr. Lawrence Peters</a:t>
            </a:r>
          </a:p>
        </p:txBody>
      </p:sp>
      <p:sp>
        <p:nvSpPr>
          <p:cNvPr id="72706" name="Title 7">
            <a:extLst>
              <a:ext uri="{FF2B5EF4-FFF2-40B4-BE49-F238E27FC236}">
                <a16:creationId xmlns:a16="http://schemas.microsoft.com/office/drawing/2014/main" id="{4E38F403-7134-C049-9FAF-F1EA8002E879}"/>
              </a:ext>
            </a:extLst>
          </p:cNvPr>
          <p:cNvSpPr>
            <a:spLocks noGrp="1"/>
          </p:cNvSpPr>
          <p:nvPr>
            <p:ph type="title"/>
          </p:nvPr>
        </p:nvSpPr>
        <p:spPr/>
        <p:txBody>
          <a:bodyPr/>
          <a:lstStyle/>
          <a:p>
            <a:pPr eaLnBrk="1" hangingPunct="1"/>
            <a:r>
              <a:rPr lang="en-US" altLang="en-US" dirty="0"/>
              <a:t>Appendix C: </a:t>
            </a:r>
            <a:br>
              <a:rPr lang="en-US" altLang="en-US" dirty="0"/>
            </a:br>
            <a:r>
              <a:rPr lang="en-US" altLang="en-US" dirty="0"/>
              <a:t>Use Your Sense of Humor </a:t>
            </a:r>
          </a:p>
        </p:txBody>
      </p:sp>
      <p:sp>
        <p:nvSpPr>
          <p:cNvPr id="72707" name="Text Placeholder 8">
            <a:extLst>
              <a:ext uri="{FF2B5EF4-FFF2-40B4-BE49-F238E27FC236}">
                <a16:creationId xmlns:a16="http://schemas.microsoft.com/office/drawing/2014/main" id="{7B9167A8-397E-E04B-903F-7E60D74A8E92}"/>
              </a:ext>
            </a:extLst>
          </p:cNvPr>
          <p:cNvSpPr>
            <a:spLocks noGrp="1" noChangeArrowheads="1"/>
          </p:cNvSpPr>
          <p:nvPr>
            <p:ph type="body" sz="quarter" idx="4294967295"/>
          </p:nvPr>
        </p:nvSpPr>
        <p:spPr>
          <a:xfrm>
            <a:off x="460374" y="1970088"/>
            <a:ext cx="6765615" cy="165686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b="1" dirty="0">
                <a:solidFill>
                  <a:srgbClr val="646D72"/>
                </a:solidFill>
                <a:latin typeface="Arial" charset="0"/>
                <a:ea typeface="ＭＳ Ｐゴシック" pitchFamily="34" charset="-128"/>
                <a:cs typeface="Times New Roman" pitchFamily="18" charset="0"/>
              </a:rPr>
              <a:t>Add More Laughter Into Your Life</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Avoid put-down humor that gets laughs at the expense of others. Before making a mean-spirited joke or passing a cartoon around, ask yourself: “Does it laugh with other people or at them?”</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Read a funny book or watch a comedy. Notice if you feel better after a big, gut-busting laugh. </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356159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8">
            <a:extLst>
              <a:ext uri="{FF2B5EF4-FFF2-40B4-BE49-F238E27FC236}">
                <a16:creationId xmlns:a16="http://schemas.microsoft.com/office/drawing/2014/main" id="{F90947FE-513A-DD4F-B5B2-902803F0B238}"/>
              </a:ext>
            </a:extLst>
          </p:cNvPr>
          <p:cNvSpPr>
            <a:spLocks noChangeArrowheads="1"/>
          </p:cNvSpPr>
          <p:nvPr/>
        </p:nvSpPr>
        <p:spPr bwMode="auto">
          <a:xfrm>
            <a:off x="460376" y="7164729"/>
            <a:ext cx="6851650" cy="1645975"/>
          </a:xfrm>
          <a:prstGeom prst="rect">
            <a:avLst/>
          </a:prstGeom>
          <a:solidFill>
            <a:schemeClr val="bg1"/>
          </a:solidFill>
          <a:ln w="28575">
            <a:solidFill>
              <a:schemeClr val="bg2"/>
            </a:solidFill>
            <a:miter lim="800000"/>
            <a:headEnd/>
            <a:tailEnd/>
          </a:ln>
          <a:effectLst/>
        </p:spPr>
        <p:txBody>
          <a:bodyPr wrap="square" lIns="101882" tIns="50941" rIns="101882" bIns="50941" anchor="ctr">
            <a:spAutoFit/>
          </a:bodyPr>
          <a:lstStyle/>
          <a:p>
            <a:pPr>
              <a:lnSpc>
                <a:spcPct val="115000"/>
              </a:lnSpc>
              <a:spcBef>
                <a:spcPct val="0"/>
              </a:spcBef>
              <a:spcAft>
                <a:spcPts val="669"/>
              </a:spcAft>
              <a:buClr>
                <a:schemeClr val="tx2"/>
              </a:buClr>
              <a:buSzPct val="115000"/>
            </a:pPr>
            <a:r>
              <a:rPr lang="en-US" altLang="en-US" sz="1600" dirty="0">
                <a:solidFill>
                  <a:srgbClr val="646D72"/>
                </a:solidFill>
                <a:ea typeface="ＭＳ Ｐゴシック" panose="020B0600070205080204" pitchFamily="34" charset="-128"/>
                <a:cs typeface="Times New Roman" pitchFamily="18" charset="0"/>
              </a:rPr>
              <a:t>“Your quality of life is influenced by how you perceive little daily problems that cannot possibly be prevented, eliminated or controlled, and when internal thought patterns are negative, there are interrelated effects on you and your relationships.”</a:t>
            </a:r>
          </a:p>
          <a:p>
            <a:pPr marL="742950" lvl="1" indent="-285750" algn="r">
              <a:lnSpc>
                <a:spcPct val="115000"/>
              </a:lnSpc>
              <a:spcBef>
                <a:spcPct val="0"/>
              </a:spcBef>
              <a:spcAft>
                <a:spcPts val="669"/>
              </a:spcAft>
              <a:buClr>
                <a:schemeClr val="tx2"/>
              </a:buClr>
              <a:buFont typeface="Arial" panose="020B0604020202020204" pitchFamily="34" charset="0"/>
            </a:pPr>
            <a:r>
              <a:rPr lang="en-US" altLang="en-US" sz="1600" dirty="0">
                <a:solidFill>
                  <a:srgbClr val="646D72"/>
                </a:solidFill>
                <a:ea typeface="ＭＳ Ｐゴシック" panose="020B0600070205080204" pitchFamily="34" charset="-128"/>
                <a:cs typeface="Times New Roman" pitchFamily="18" charset="0"/>
              </a:rPr>
              <a:t>— Bruce A. Baldwin, Ph.D.</a:t>
            </a:r>
          </a:p>
        </p:txBody>
      </p:sp>
      <p:sp>
        <p:nvSpPr>
          <p:cNvPr id="73730" name="Title 7">
            <a:extLst>
              <a:ext uri="{FF2B5EF4-FFF2-40B4-BE49-F238E27FC236}">
                <a16:creationId xmlns:a16="http://schemas.microsoft.com/office/drawing/2014/main" id="{4C9234BA-DB45-F345-A6B5-19B7B4A6F3F4}"/>
              </a:ext>
            </a:extLst>
          </p:cNvPr>
          <p:cNvSpPr>
            <a:spLocks noGrp="1"/>
          </p:cNvSpPr>
          <p:nvPr>
            <p:ph type="title"/>
          </p:nvPr>
        </p:nvSpPr>
        <p:spPr/>
        <p:txBody>
          <a:bodyPr/>
          <a:lstStyle/>
          <a:p>
            <a:r>
              <a:rPr lang="en-US" altLang="en-US" dirty="0"/>
              <a:t>Appendix D: </a:t>
            </a:r>
            <a:br>
              <a:rPr lang="en-US" altLang="en-US" dirty="0"/>
            </a:br>
            <a:r>
              <a:rPr lang="en-US" altLang="en-US" dirty="0"/>
              <a:t>Change Your Attitude</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3731" name="Rectangle 7">
            <a:extLst>
              <a:ext uri="{FF2B5EF4-FFF2-40B4-BE49-F238E27FC236}">
                <a16:creationId xmlns:a16="http://schemas.microsoft.com/office/drawing/2014/main" id="{94E41036-BD56-8C47-8C4C-BD54B09E0B84}"/>
              </a:ext>
            </a:extLst>
          </p:cNvPr>
          <p:cNvSpPr>
            <a:spLocks noChangeArrowheads="1"/>
          </p:cNvSpPr>
          <p:nvPr/>
        </p:nvSpPr>
        <p:spPr bwMode="auto">
          <a:xfrm>
            <a:off x="460376" y="1970088"/>
            <a:ext cx="6851650" cy="3583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Change your internal dialogue. </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Develop stress-busting thoughts and get your thoughts back on a reassuring track. These thoughts come from the “rational you” (i.e., the you that </a:t>
            </a:r>
            <a:r>
              <a:rPr lang="en-US" altLang="en-US" sz="1600" i="1" dirty="0">
                <a:solidFill>
                  <a:srgbClr val="646D72"/>
                </a:solidFill>
                <a:latin typeface="Arial" charset="0"/>
                <a:ea typeface="ＭＳ Ｐゴシック" pitchFamily="34" charset="-128"/>
                <a:cs typeface="Times New Roman" pitchFamily="18" charset="0"/>
              </a:rPr>
              <a:t>thinks</a:t>
            </a:r>
            <a:r>
              <a:rPr lang="en-US" altLang="en-US" sz="1600" dirty="0">
                <a:solidFill>
                  <a:srgbClr val="646D72"/>
                </a:solidFill>
                <a:latin typeface="Arial" charset="0"/>
                <a:ea typeface="ＭＳ Ｐゴシック" pitchFamily="34" charset="-128"/>
                <a:cs typeface="Times New Roman" pitchFamily="18" charset="0"/>
              </a:rPr>
              <a:t> its way through life’s events). </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Express gratitude for one new thing each day. </a:t>
            </a:r>
            <a:br>
              <a:rPr lang="en-US" altLang="en-US" sz="1600" dirty="0">
                <a:solidFill>
                  <a:srgbClr val="646D72"/>
                </a:solidFill>
                <a:latin typeface="Arial" charset="0"/>
                <a:ea typeface="ＭＳ Ｐゴシック" pitchFamily="34" charset="-128"/>
                <a:cs typeface="Times New Roman" pitchFamily="18" charset="0"/>
              </a:rPr>
            </a:b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Give yourself positive reinforcement for even small accomplishments. </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Separate worries from concerns (that which you can’t change versus that which you can). </a:t>
            </a:r>
          </a:p>
        </p:txBody>
      </p:sp>
    </p:spTree>
    <p:extLst>
      <p:ext uri="{BB962C8B-B14F-4D97-AF65-F5344CB8AC3E}">
        <p14:creationId xmlns:p14="http://schemas.microsoft.com/office/powerpoint/2010/main" val="301146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7">
            <a:extLst>
              <a:ext uri="{FF2B5EF4-FFF2-40B4-BE49-F238E27FC236}">
                <a16:creationId xmlns:a16="http://schemas.microsoft.com/office/drawing/2014/main" id="{16661FFF-EE34-EE49-A914-0955C3139390}"/>
              </a:ext>
            </a:extLst>
          </p:cNvPr>
          <p:cNvSpPr>
            <a:spLocks noGrp="1"/>
          </p:cNvSpPr>
          <p:nvPr>
            <p:ph type="title"/>
          </p:nvPr>
        </p:nvSpPr>
        <p:spPr>
          <a:xfrm>
            <a:off x="752475" y="1012380"/>
            <a:ext cx="4114800" cy="276999"/>
          </a:xfrm>
        </p:spPr>
        <p:txBody>
          <a:bodyPr/>
          <a:lstStyle/>
          <a:p>
            <a:r>
              <a:rPr lang="en-US" altLang="en-US" dirty="0">
                <a:cs typeface="Arial"/>
              </a:rPr>
              <a:t>The Program</a:t>
            </a:r>
          </a:p>
        </p:txBody>
      </p:sp>
      <p:sp>
        <p:nvSpPr>
          <p:cNvPr id="45058" name="Text Placeholder 8">
            <a:extLst>
              <a:ext uri="{FF2B5EF4-FFF2-40B4-BE49-F238E27FC236}">
                <a16:creationId xmlns:a16="http://schemas.microsoft.com/office/drawing/2014/main" id="{6B6E1E17-4264-EA47-93AC-5ABB321809FE}"/>
              </a:ext>
            </a:extLst>
          </p:cNvPr>
          <p:cNvSpPr>
            <a:spLocks noGrp="1" noChangeArrowheads="1"/>
          </p:cNvSpPr>
          <p:nvPr>
            <p:ph type="body" sz="quarter" idx="4294967295"/>
          </p:nvPr>
        </p:nvSpPr>
        <p:spPr>
          <a:xfrm>
            <a:off x="460376" y="1970088"/>
            <a:ext cx="6851650" cy="562205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Life Scale Survey</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Welcome</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Assets and Deficits</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Finding Balance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Activities:</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Give Thanks</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Support Wheel</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Rituals</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Living Our Values</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How To Politely Decline</a:t>
            </a:r>
            <a:endParaRPr lang="en-US" altLang="en-US" dirty="0">
              <a:solidFill>
                <a:srgbClr val="646D72"/>
              </a:solidFill>
              <a:latin typeface="Arial" charset="0"/>
              <a:ea typeface="ＭＳ Ｐゴシック" pitchFamily="34" charset="-128"/>
              <a:cs typeface="Arial"/>
            </a:endParaRP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Excuse or Choice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Closing</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04819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09952EB8-363A-F740-AAB1-6710A46F7B5F}"/>
              </a:ext>
            </a:extLst>
          </p:cNvPr>
          <p:cNvSpPr>
            <a:spLocks noGrp="1"/>
          </p:cNvSpPr>
          <p:nvPr>
            <p:ph type="title"/>
          </p:nvPr>
        </p:nvSpPr>
        <p:spPr/>
        <p:txBody>
          <a:bodyPr/>
          <a:lstStyle/>
          <a:p>
            <a:pPr eaLnBrk="1" hangingPunct="1"/>
            <a:r>
              <a:rPr lang="en-US" altLang="en-US" dirty="0"/>
              <a:t>Learning Points</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3"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4"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Assess your current state of balance and stress</a:t>
            </a:r>
            <a:r>
              <a:rPr lang="en-US" altLang="en-US" dirty="0">
                <a:cs typeface="Arial"/>
              </a:rPr>
              <a:t>.</a:t>
            </a:r>
            <a:endParaRPr lang="en-US" altLang="en-US" dirty="0"/>
          </a:p>
        </p:txBody>
      </p:sp>
      <p:sp>
        <p:nvSpPr>
          <p:cNvPr id="15" name="Text Placeholder 6"/>
          <p:cNvSpPr txBox="1">
            <a:spLocks/>
          </p:cNvSpPr>
          <p:nvPr/>
        </p:nvSpPr>
        <p:spPr bwMode="auto">
          <a:xfrm>
            <a:off x="460375" y="3567106"/>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Explore ways to better balance the conflicting demands of life</a:t>
            </a:r>
            <a:r>
              <a:rPr lang="en-US" altLang="en-US" dirty="0">
                <a:cs typeface="Arial"/>
              </a:rPr>
              <a:t>.</a:t>
            </a:r>
            <a:endParaRPr lang="en-US" altLang="en-US" dirty="0"/>
          </a:p>
        </p:txBody>
      </p:sp>
      <p:sp>
        <p:nvSpPr>
          <p:cNvPr id="16" name="Text Placeholder 6"/>
          <p:cNvSpPr txBox="1">
            <a:spLocks/>
          </p:cNvSpPr>
          <p:nvPr/>
        </p:nvSpPr>
        <p:spPr bwMode="auto">
          <a:xfrm>
            <a:off x="460375" y="436126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resources that can be used to meet needs.</a:t>
            </a:r>
          </a:p>
        </p:txBody>
      </p:sp>
      <p:sp>
        <p:nvSpPr>
          <p:cNvPr id="17" name="Text Placeholder 6"/>
          <p:cNvSpPr txBox="1">
            <a:spLocks/>
          </p:cNvSpPr>
          <p:nvPr/>
        </p:nvSpPr>
        <p:spPr bwMode="auto">
          <a:xfrm>
            <a:off x="460375" y="5155432"/>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Examine personal values and choices.</a:t>
            </a:r>
          </a:p>
        </p:txBody>
      </p:sp>
      <p:sp>
        <p:nvSpPr>
          <p:cNvPr id="18" name="Text Placeholder 6"/>
          <p:cNvSpPr txBox="1">
            <a:spLocks/>
          </p:cNvSpPr>
          <p:nvPr/>
        </p:nvSpPr>
        <p:spPr bwMode="auto">
          <a:xfrm>
            <a:off x="460375" y="5949596"/>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Learn skills to effectively manage multiple demands</a:t>
            </a:r>
            <a:r>
              <a:rPr lang="en-US" altLang="en-US" dirty="0">
                <a:cs typeface="Arial"/>
              </a:rPr>
              <a:t>.</a:t>
            </a:r>
            <a:endParaRPr lang="en-US" altLang="en-US" dirty="0"/>
          </a:p>
        </p:txBody>
      </p:sp>
    </p:spTree>
    <p:extLst>
      <p:ext uri="{BB962C8B-B14F-4D97-AF65-F5344CB8AC3E}">
        <p14:creationId xmlns:p14="http://schemas.microsoft.com/office/powerpoint/2010/main" val="220707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13">
            <a:extLst>
              <a:ext uri="{FF2B5EF4-FFF2-40B4-BE49-F238E27FC236}">
                <a16:creationId xmlns:a16="http://schemas.microsoft.com/office/drawing/2014/main" id="{5ADCFE4B-EE23-9941-A84F-ACD671A0D54F}"/>
              </a:ext>
            </a:extLst>
          </p:cNvPr>
          <p:cNvSpPr>
            <a:spLocks noChangeShapeType="1"/>
          </p:cNvSpPr>
          <p:nvPr/>
        </p:nvSpPr>
        <p:spPr bwMode="auto">
          <a:xfrm>
            <a:off x="460375" y="3047207"/>
            <a:ext cx="685165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101882" tIns="50941" rIns="101882" bIns="50941" anchor="ctr"/>
          <a:lstStyle/>
          <a:p>
            <a:endParaRPr lang="en-US" dirty="0"/>
          </a:p>
        </p:txBody>
      </p:sp>
      <p:sp>
        <p:nvSpPr>
          <p:cNvPr id="49155" name="Text Box 14">
            <a:extLst>
              <a:ext uri="{FF2B5EF4-FFF2-40B4-BE49-F238E27FC236}">
                <a16:creationId xmlns:a16="http://schemas.microsoft.com/office/drawing/2014/main" id="{E6CE130B-FBAF-A845-8470-4FB55C4CA646}"/>
              </a:ext>
            </a:extLst>
          </p:cNvPr>
          <p:cNvSpPr txBox="1">
            <a:spLocks noChangeArrowheads="1"/>
          </p:cNvSpPr>
          <p:nvPr/>
        </p:nvSpPr>
        <p:spPr bwMode="auto">
          <a:xfrm>
            <a:off x="4168139" y="3055938"/>
            <a:ext cx="150495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sz="1200" b="1" dirty="0"/>
              <a:t>How important? </a:t>
            </a:r>
          </a:p>
        </p:txBody>
      </p:sp>
      <p:sp>
        <p:nvSpPr>
          <p:cNvPr id="49156" name="Text Box 15">
            <a:extLst>
              <a:ext uri="{FF2B5EF4-FFF2-40B4-BE49-F238E27FC236}">
                <a16:creationId xmlns:a16="http://schemas.microsoft.com/office/drawing/2014/main" id="{ACA02BB3-E764-DB4E-9173-55D05B6EDED2}"/>
              </a:ext>
            </a:extLst>
          </p:cNvPr>
          <p:cNvSpPr txBox="1">
            <a:spLocks noChangeArrowheads="1"/>
          </p:cNvSpPr>
          <p:nvPr/>
        </p:nvSpPr>
        <p:spPr bwMode="auto">
          <a:xfrm>
            <a:off x="460375" y="3200400"/>
            <a:ext cx="685165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3845" indent="-283845">
              <a:lnSpc>
                <a:spcPct val="90000"/>
              </a:lnSpc>
              <a:spcAft>
                <a:spcPts val="300"/>
              </a:spcAft>
              <a:tabLst>
                <a:tab pos="4465638" algn="ctr"/>
                <a:tab pos="6176963" algn="ctr"/>
              </a:tabLst>
            </a:pPr>
            <a:r>
              <a:rPr lang="en-US" altLang="en-US" sz="1300" dirty="0"/>
              <a:t>1.	Money.	_____	_____</a:t>
            </a:r>
            <a:endParaRPr lang="en-US" dirty="0"/>
          </a:p>
          <a:p>
            <a:pPr marL="283845" indent="-283845">
              <a:lnSpc>
                <a:spcPct val="90000"/>
              </a:lnSpc>
              <a:spcAft>
                <a:spcPts val="300"/>
              </a:spcAft>
              <a:tabLst>
                <a:tab pos="4465638" algn="ctr"/>
                <a:tab pos="6176963" algn="ctr"/>
              </a:tabLst>
            </a:pPr>
            <a:r>
              <a:rPr lang="en-US" altLang="en-US" sz="1300" dirty="0"/>
              <a:t>2.	Material necessities (clothing, food, etc.)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3.	Luxury items (large home, expensive car …)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4.	Stamina, endurance, energy.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5.	A sense of humor.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6.	A positive outlook. 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7.	Good health and attention to my physical needs.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8.	Health of family members.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9.	Personal flexibility and adaptability.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10.	Intimacy with one or more family members.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11.	A good primary relationship.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12.	A supportive, involved partner.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13.	Time for self, personal leisure pursuits.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14.	Good relationship with children.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15.	Good parenting skills.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16.	A sense of control over my life.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17.	Feelings of success.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18.	Stable employment.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19.	A meaningful career.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20.	Opportunities to grow and advance at work.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21.	Meaningful friendships.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22.	A support system.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23.	Good child care.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24.	Help with household chores.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25. 	Involvement in resources for </a:t>
            </a:r>
            <a:br>
              <a:rPr lang="en-US" dirty="0">
                <a:solidFill>
                  <a:schemeClr val="tx1"/>
                </a:solidFill>
              </a:rPr>
            </a:br>
            <a:r>
              <a:rPr lang="en-US" altLang="en-US" sz="1300" dirty="0"/>
              <a:t>continuing education growth.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26.	Involvement in avenues to help me grow spiritually.	_____	_____</a:t>
            </a:r>
            <a:endParaRPr lang="en-US" altLang="en-US" sz="1300" dirty="0">
              <a:cs typeface="Arial"/>
            </a:endParaRPr>
          </a:p>
          <a:p>
            <a:pPr marL="283845" indent="-283845">
              <a:lnSpc>
                <a:spcPct val="90000"/>
              </a:lnSpc>
              <a:spcAft>
                <a:spcPts val="300"/>
              </a:spcAft>
              <a:tabLst>
                <a:tab pos="4465638" algn="ctr"/>
                <a:tab pos="6176963" algn="ctr"/>
              </a:tabLst>
            </a:pPr>
            <a:r>
              <a:rPr lang="en-US" altLang="en-US" sz="1300" dirty="0"/>
              <a:t>27.	Opportunities to be involved and to contribute </a:t>
            </a:r>
            <a:br>
              <a:rPr lang="en-US" dirty="0">
                <a:solidFill>
                  <a:schemeClr val="tx1"/>
                </a:solidFill>
                <a:latin typeface="ＭＳ Ｐゴシック"/>
              </a:rPr>
            </a:br>
            <a:r>
              <a:rPr lang="en-US" altLang="en-US" sz="1300" dirty="0"/>
              <a:t>to the larger community.	____	_____ </a:t>
            </a:r>
            <a:endParaRPr lang="en-US" altLang="en-US" sz="1300" dirty="0">
              <a:cs typeface="Arial"/>
            </a:endParaRPr>
          </a:p>
        </p:txBody>
      </p:sp>
      <p:sp>
        <p:nvSpPr>
          <p:cNvPr id="49157" name="Text Box 17">
            <a:extLst>
              <a:ext uri="{FF2B5EF4-FFF2-40B4-BE49-F238E27FC236}">
                <a16:creationId xmlns:a16="http://schemas.microsoft.com/office/drawing/2014/main" id="{40A64A77-8FD3-C747-9CF6-AA7C37555FEA}"/>
              </a:ext>
            </a:extLst>
          </p:cNvPr>
          <p:cNvSpPr txBox="1">
            <a:spLocks noChangeArrowheads="1"/>
          </p:cNvSpPr>
          <p:nvPr/>
        </p:nvSpPr>
        <p:spPr bwMode="auto">
          <a:xfrm>
            <a:off x="5273718" y="1961983"/>
            <a:ext cx="2026581" cy="934409"/>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square" lIns="101882" tIns="50941" rIns="101882" bIns="50941" anchor="t">
            <a:spAutoFit/>
          </a:bodyPr>
          <a:lstStyle>
            <a:lvl1pPr marL="342900" indent="-3429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defTabSz="1018824">
              <a:spcBef>
                <a:spcPct val="0"/>
              </a:spcBef>
              <a:buClrTx/>
              <a:buSzTx/>
            </a:pPr>
            <a:r>
              <a:rPr lang="en-US" altLang="en-US" sz="1300" b="1" dirty="0">
                <a:solidFill>
                  <a:srgbClr val="646D72"/>
                </a:solidFill>
              </a:rPr>
              <a:t>Rating Scale</a:t>
            </a:r>
          </a:p>
          <a:p>
            <a:pPr marL="0" indent="0" defTabSz="1018824">
              <a:spcBef>
                <a:spcPct val="10000"/>
              </a:spcBef>
              <a:buClrTx/>
              <a:buSzTx/>
            </a:pPr>
            <a:r>
              <a:rPr lang="en-US" altLang="en-US" sz="1300" b="1" dirty="0">
                <a:solidFill>
                  <a:srgbClr val="646D72"/>
                </a:solidFill>
              </a:rPr>
              <a:t>1 – Not at all</a:t>
            </a:r>
            <a:r>
              <a:rPr lang="en-US" altLang="en-US" sz="1300" b="1" dirty="0">
                <a:solidFill>
                  <a:srgbClr val="646D72"/>
                </a:solidFill>
                <a:cs typeface="Arial"/>
              </a:rPr>
              <a:t>.</a:t>
            </a:r>
          </a:p>
          <a:p>
            <a:pPr marL="0" indent="0" defTabSz="1018824">
              <a:spcBef>
                <a:spcPct val="0"/>
              </a:spcBef>
              <a:buClrTx/>
              <a:buSzTx/>
            </a:pPr>
            <a:r>
              <a:rPr lang="en-US" altLang="en-US" sz="1300" b="1" dirty="0">
                <a:solidFill>
                  <a:srgbClr val="646D72"/>
                </a:solidFill>
              </a:rPr>
              <a:t>2 – To some degree</a:t>
            </a:r>
            <a:r>
              <a:rPr lang="en-US" altLang="en-US" sz="1300" b="1" dirty="0">
                <a:solidFill>
                  <a:srgbClr val="646D72"/>
                </a:solidFill>
                <a:cs typeface="Arial"/>
              </a:rPr>
              <a:t>.</a:t>
            </a:r>
          </a:p>
          <a:p>
            <a:pPr marL="0" indent="0" defTabSz="1018824">
              <a:spcBef>
                <a:spcPct val="0"/>
              </a:spcBef>
              <a:buClrTx/>
              <a:buSzTx/>
            </a:pPr>
            <a:r>
              <a:rPr lang="en-US" altLang="en-US" sz="1300" b="1" dirty="0">
                <a:solidFill>
                  <a:srgbClr val="646D72"/>
                </a:solidFill>
              </a:rPr>
              <a:t>3 – To a great degree</a:t>
            </a:r>
            <a:r>
              <a:rPr lang="en-US" altLang="en-US" sz="1300" b="1" dirty="0">
                <a:solidFill>
                  <a:srgbClr val="646D72"/>
                </a:solidFill>
                <a:cs typeface="Arial"/>
              </a:rPr>
              <a:t>.</a:t>
            </a:r>
          </a:p>
        </p:txBody>
      </p:sp>
      <p:sp>
        <p:nvSpPr>
          <p:cNvPr id="49158" name="Text Box 18">
            <a:extLst>
              <a:ext uri="{FF2B5EF4-FFF2-40B4-BE49-F238E27FC236}">
                <a16:creationId xmlns:a16="http://schemas.microsoft.com/office/drawing/2014/main" id="{73726E00-0DFE-AC40-94FA-ADCEA2AE9549}"/>
              </a:ext>
            </a:extLst>
          </p:cNvPr>
          <p:cNvSpPr txBox="1">
            <a:spLocks noChangeArrowheads="1"/>
          </p:cNvSpPr>
          <p:nvPr/>
        </p:nvSpPr>
        <p:spPr bwMode="auto">
          <a:xfrm>
            <a:off x="460374" y="1970088"/>
            <a:ext cx="4705033" cy="91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Rate the below resources by the following criteria:</a:t>
            </a:r>
          </a:p>
          <a:p>
            <a:r>
              <a:rPr lang="en-US" altLang="en-US" dirty="0"/>
              <a:t>A: How important the resource is to you</a:t>
            </a:r>
            <a:r>
              <a:rPr lang="en-US" altLang="en-US" dirty="0">
                <a:cs typeface="Arial"/>
              </a:rPr>
              <a:t>.</a:t>
            </a:r>
          </a:p>
          <a:p>
            <a:r>
              <a:rPr lang="en-US" altLang="en-US" dirty="0"/>
              <a:t>B: The extent to which you possess the resource</a:t>
            </a:r>
            <a:r>
              <a:rPr lang="en-US" altLang="en-US" dirty="0">
                <a:cs typeface="Arial"/>
              </a:rPr>
              <a:t>.</a:t>
            </a:r>
          </a:p>
        </p:txBody>
      </p:sp>
      <p:sp>
        <p:nvSpPr>
          <p:cNvPr id="2" name="Title 1"/>
          <p:cNvSpPr>
            <a:spLocks noGrp="1"/>
          </p:cNvSpPr>
          <p:nvPr>
            <p:ph type="title"/>
          </p:nvPr>
        </p:nvSpPr>
        <p:spPr>
          <a:xfrm>
            <a:off x="752475" y="1012380"/>
            <a:ext cx="4114800" cy="276999"/>
          </a:xfrm>
        </p:spPr>
        <p:txBody>
          <a:bodyPr/>
          <a:lstStyle/>
          <a:p>
            <a:r>
              <a:rPr lang="en-US" dirty="0"/>
              <a:t>Assets and Deficits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6" name="Text Box 14">
            <a:extLst>
              <a:ext uri="{FF2B5EF4-FFF2-40B4-BE49-F238E27FC236}">
                <a16:creationId xmlns:a16="http://schemas.microsoft.com/office/drawing/2014/main" id="{E6CE130B-FBAF-A845-8470-4FB55C4CA646}"/>
              </a:ext>
            </a:extLst>
          </p:cNvPr>
          <p:cNvSpPr txBox="1">
            <a:spLocks noChangeArrowheads="1"/>
          </p:cNvSpPr>
          <p:nvPr/>
        </p:nvSpPr>
        <p:spPr bwMode="auto">
          <a:xfrm>
            <a:off x="5978994" y="3055938"/>
            <a:ext cx="13279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sz="1200" b="1" dirty="0"/>
              <a:t>Do I possess it?</a:t>
            </a:r>
          </a:p>
        </p:txBody>
      </p:sp>
    </p:spTree>
    <p:extLst>
      <p:ext uri="{BB962C8B-B14F-4D97-AF65-F5344CB8AC3E}">
        <p14:creationId xmlns:p14="http://schemas.microsoft.com/office/powerpoint/2010/main" val="1482423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584DF2A9-FB75-C24D-AA4E-BF822EEB63B1}"/>
              </a:ext>
            </a:extLst>
          </p:cNvPr>
          <p:cNvSpPr>
            <a:spLocks noGrp="1"/>
          </p:cNvSpPr>
          <p:nvPr>
            <p:ph type="title"/>
          </p:nvPr>
        </p:nvSpPr>
        <p:spPr/>
        <p:txBody>
          <a:bodyPr/>
          <a:lstStyle/>
          <a:p>
            <a:r>
              <a:rPr lang="en-US" altLang="en-US"/>
              <a:t>Finding Balance</a:t>
            </a:r>
            <a:endParaRPr lang="en-US" altLang="en-US" dirty="0"/>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53250" name="Rectangle 11">
            <a:extLst>
              <a:ext uri="{FF2B5EF4-FFF2-40B4-BE49-F238E27FC236}">
                <a16:creationId xmlns:a16="http://schemas.microsoft.com/office/drawing/2014/main" id="{7497397B-1C69-1E4C-B3CB-BB755F9C3CE7}"/>
              </a:ext>
            </a:extLst>
          </p:cNvPr>
          <p:cNvSpPr>
            <a:spLocks noChangeArrowheads="1"/>
          </p:cNvSpPr>
          <p:nvPr/>
        </p:nvSpPr>
        <p:spPr bwMode="auto">
          <a:xfrm>
            <a:off x="460375" y="1975963"/>
            <a:ext cx="6851650" cy="734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p>
            <a:pPr>
              <a:lnSpc>
                <a:spcPct val="90000"/>
              </a:lnSpc>
              <a:spcBef>
                <a:spcPct val="0"/>
              </a:spcBef>
              <a:spcAft>
                <a:spcPts val="300"/>
              </a:spcAft>
              <a:buClr>
                <a:schemeClr val="tx2"/>
              </a:buClr>
            </a:pPr>
            <a:r>
              <a:rPr lang="en-US" altLang="en-US" sz="1600" b="1" dirty="0">
                <a:solidFill>
                  <a:srgbClr val="646D72"/>
                </a:solidFill>
                <a:latin typeface="Arial" charset="0"/>
                <a:ea typeface="ＭＳ Ｐゴシック" pitchFamily="34" charset="-128"/>
                <a:cs typeface="Times New Roman" pitchFamily="18" charset="0"/>
              </a:rPr>
              <a:t>Adopt Positive Self-Talk </a:t>
            </a:r>
          </a:p>
          <a:p>
            <a:pPr>
              <a:lnSpc>
                <a:spcPct val="90000"/>
              </a:lnSpc>
              <a:spcBef>
                <a:spcPct val="0"/>
              </a:spcBef>
              <a:spcAft>
                <a:spcPts val="300"/>
              </a:spcAft>
              <a:buClr>
                <a:schemeClr val="tx2"/>
              </a:buClr>
            </a:pPr>
            <a:r>
              <a:rPr lang="en-US" altLang="en-US" sz="1600" dirty="0">
                <a:solidFill>
                  <a:srgbClr val="646D72"/>
                </a:solidFill>
                <a:latin typeface="Arial" charset="0"/>
                <a:ea typeface="ＭＳ Ｐゴシック" pitchFamily="34" charset="-128"/>
                <a:cs typeface="Times New Roman" pitchFamily="18" charset="0"/>
              </a:rPr>
              <a:t>The language you use to describe your feelings and situations can have a powerful impact on your stress level. Words such as “should,” “ought,” “must,” “always” and “never” are judgmental and absolute, and can lock you into a mindset that’s harmful to your relationships and self-esteem. Below are some unproductive statements that have been transformed into productive ones.</a:t>
            </a:r>
          </a:p>
          <a:p>
            <a:pPr>
              <a:lnSpc>
                <a:spcPct val="90000"/>
              </a:lnSpc>
              <a:spcBef>
                <a:spcPct val="0"/>
              </a:spcBef>
              <a:spcAft>
                <a:spcPts val="300"/>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lnSpc>
                <a:spcPct val="90000"/>
              </a:lnSpc>
              <a:spcBef>
                <a:spcPct val="0"/>
              </a:spcBef>
              <a:spcAft>
                <a:spcPts val="300"/>
              </a:spcAft>
              <a:buClr>
                <a:schemeClr val="tx2"/>
              </a:buClr>
              <a:tabLst>
                <a:tab pos="3206750" algn="l"/>
              </a:tabLst>
            </a:pPr>
            <a:r>
              <a:rPr lang="en-US" altLang="en-US" sz="1600" b="1" dirty="0">
                <a:solidFill>
                  <a:srgbClr val="646D72"/>
                </a:solidFill>
                <a:latin typeface="Arial" charset="0"/>
                <a:ea typeface="ＭＳ Ｐゴシック" pitchFamily="34" charset="-128"/>
                <a:cs typeface="Times New Roman" pitchFamily="18" charset="0"/>
              </a:rPr>
              <a:t>Harmful Self-Talk	Productive Self-Talk</a:t>
            </a:r>
            <a:endParaRPr lang="en-US" altLang="en-US" sz="1600" b="1" dirty="0">
              <a:solidFill>
                <a:srgbClr val="646D72"/>
              </a:solidFill>
              <a:latin typeface="Arial" charset="0"/>
              <a:ea typeface="ＭＳ Ｐゴシック" pitchFamily="34" charset="-128"/>
              <a:cs typeface="Arial"/>
            </a:endParaRPr>
          </a:p>
          <a:p>
            <a:pPr>
              <a:lnSpc>
                <a:spcPct val="90000"/>
              </a:lnSpc>
              <a:spcBef>
                <a:spcPct val="0"/>
              </a:spcBef>
              <a:spcAft>
                <a:spcPts val="300"/>
              </a:spcAft>
              <a:buClr>
                <a:schemeClr val="tx2"/>
              </a:buClr>
              <a:tabLst>
                <a:tab pos="3206750" algn="l"/>
              </a:tabLst>
            </a:pPr>
            <a:r>
              <a:rPr lang="en-US" altLang="en-US" sz="1400" dirty="0">
                <a:solidFill>
                  <a:srgbClr val="646D72"/>
                </a:solidFill>
                <a:latin typeface="Arial" charset="0"/>
                <a:ea typeface="ＭＳ Ｐゴシック" pitchFamily="34" charset="-128"/>
                <a:cs typeface="Times New Roman" pitchFamily="18" charset="0"/>
              </a:rPr>
              <a:t>“My life is crazy and out of control.”	“Things are pretty hectic right now. But I know 	I can cope. I’ve done it before.”</a:t>
            </a:r>
          </a:p>
          <a:p>
            <a:pPr>
              <a:lnSpc>
                <a:spcPct val="90000"/>
              </a:lnSpc>
              <a:spcBef>
                <a:spcPct val="0"/>
              </a:spcBef>
              <a:spcAft>
                <a:spcPts val="300"/>
              </a:spcAft>
              <a:buClr>
                <a:schemeClr val="tx2"/>
              </a:buClr>
              <a:tabLst>
                <a:tab pos="3206750" algn="l"/>
              </a:tabLst>
            </a:pPr>
            <a:endParaRPr lang="en-US" altLang="en-US" sz="1400" dirty="0">
              <a:solidFill>
                <a:srgbClr val="646D72"/>
              </a:solidFill>
              <a:latin typeface="Arial" charset="0"/>
              <a:ea typeface="ＭＳ Ｐゴシック" pitchFamily="34" charset="-128"/>
              <a:cs typeface="Times New Roman" pitchFamily="18" charset="0"/>
            </a:endParaRPr>
          </a:p>
          <a:p>
            <a:pPr>
              <a:lnSpc>
                <a:spcPct val="90000"/>
              </a:lnSpc>
              <a:spcBef>
                <a:spcPct val="0"/>
              </a:spcBef>
              <a:spcAft>
                <a:spcPts val="300"/>
              </a:spcAft>
              <a:buClr>
                <a:schemeClr val="tx2"/>
              </a:buClr>
              <a:tabLst>
                <a:tab pos="3206750" algn="l"/>
              </a:tabLst>
            </a:pPr>
            <a:r>
              <a:rPr lang="en-US" altLang="en-US" sz="1400" dirty="0">
                <a:solidFill>
                  <a:srgbClr val="646D72"/>
                </a:solidFill>
                <a:latin typeface="Arial" charset="0"/>
                <a:ea typeface="ＭＳ Ｐゴシック" pitchFamily="34" charset="-128"/>
                <a:cs typeface="Times New Roman" pitchFamily="18" charset="0"/>
              </a:rPr>
              <a:t>“I should spend more time with my kids.” “I want to spend more time with 		my kids. I’m going to cancel my 		Wednesday night appointment.”</a:t>
            </a:r>
          </a:p>
          <a:p>
            <a:pPr>
              <a:lnSpc>
                <a:spcPct val="90000"/>
              </a:lnSpc>
              <a:spcBef>
                <a:spcPct val="0"/>
              </a:spcBef>
              <a:spcAft>
                <a:spcPts val="300"/>
              </a:spcAft>
              <a:buClr>
                <a:schemeClr val="tx2"/>
              </a:buClr>
            </a:pPr>
            <a:r>
              <a:rPr lang="en-US" altLang="en-US" sz="1600" dirty="0">
                <a:solidFill>
                  <a:srgbClr val="646D72"/>
                </a:solidFill>
                <a:latin typeface="Arial" charset="0"/>
                <a:ea typeface="ＭＳ Ｐゴシック" pitchFamily="34" charset="-128"/>
                <a:cs typeface="Times New Roman" pitchFamily="18" charset="0"/>
              </a:rPr>
              <a:t>Find Sources of Support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Find an authority figure to back you up.</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Seek out peer support.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Surround yourself with encouraging friends and family members.</a:t>
            </a:r>
          </a:p>
          <a:p>
            <a:pPr>
              <a:lnSpc>
                <a:spcPct val="90000"/>
              </a:lnSpc>
              <a:spcBef>
                <a:spcPct val="0"/>
              </a:spcBef>
              <a:spcAft>
                <a:spcPts val="300"/>
              </a:spcAft>
              <a:buClr>
                <a:schemeClr val="tx2"/>
              </a:buClr>
            </a:pPr>
            <a:r>
              <a:rPr lang="en-US" altLang="en-US" sz="1600" dirty="0">
                <a:solidFill>
                  <a:srgbClr val="646D72"/>
                </a:solidFill>
                <a:latin typeface="Arial" charset="0"/>
                <a:ea typeface="ＭＳ Ｐゴシック" pitchFamily="34" charset="-128"/>
                <a:cs typeface="Times New Roman" pitchFamily="18" charset="0"/>
              </a:rPr>
              <a:t>Personal and Interpersonal Methods</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Question your standards and expectations. Which can be lowered? Which need to be raised?</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Use “deprogramming” time and techniques to avoid thinking about work while at home and vice versa.</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Use humor generously and positively. </a:t>
            </a:r>
          </a:p>
          <a:p>
            <a:pPr>
              <a:lnSpc>
                <a:spcPct val="90000"/>
              </a:lnSpc>
              <a:spcBef>
                <a:spcPct val="0"/>
              </a:spcBef>
              <a:spcAft>
                <a:spcPts val="300"/>
              </a:spcAft>
              <a:buClr>
                <a:schemeClr val="tx2"/>
              </a:buClr>
            </a:pPr>
            <a:r>
              <a:rPr lang="en-US" altLang="en-US" sz="1600" dirty="0">
                <a:solidFill>
                  <a:srgbClr val="646D72"/>
                </a:solidFill>
                <a:latin typeface="Arial" charset="0"/>
                <a:ea typeface="ＭＳ Ｐゴシック" pitchFamily="34" charset="-128"/>
                <a:cs typeface="Times New Roman" pitchFamily="18" charset="0"/>
              </a:rPr>
              <a:t>Get Support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Community resources</a:t>
            </a:r>
            <a:r>
              <a:rPr lang="en-US" altLang="en-US" sz="1400" dirty="0">
                <a:solidFill>
                  <a:srgbClr val="646D72"/>
                </a:solidFill>
                <a:latin typeface="Arial" charset="0"/>
                <a:ea typeface="ＭＳ Ｐゴシック" pitchFamily="34" charset="-128"/>
                <a:cs typeface="Arial"/>
              </a:rPr>
              <a: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Intimate relationships with other adults</a:t>
            </a:r>
            <a:r>
              <a:rPr lang="en-US" altLang="en-US" sz="1400" dirty="0">
                <a:solidFill>
                  <a:srgbClr val="646D72"/>
                </a:solidFill>
                <a:latin typeface="Arial" charset="0"/>
                <a:ea typeface="ＭＳ Ｐゴシック" pitchFamily="34" charset="-128"/>
                <a:cs typeface="Arial"/>
              </a:rPr>
              <a: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Family</a:t>
            </a:r>
            <a:r>
              <a:rPr lang="en-US" altLang="en-US" sz="1400" dirty="0">
                <a:solidFill>
                  <a:srgbClr val="646D72"/>
                </a:solidFill>
                <a:latin typeface="Arial" charset="0"/>
                <a:ea typeface="ＭＳ Ｐゴシック" pitchFamily="34" charset="-128"/>
                <a:cs typeface="Arial"/>
              </a:rPr>
              <a: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Friends. </a:t>
            </a:r>
            <a:endParaRPr lang="en-US" altLang="en-US" sz="1400" dirty="0">
              <a:solidFill>
                <a:srgbClr val="646D72"/>
              </a:solidFill>
              <a:latin typeface="Arial" charset="0"/>
              <a:ea typeface="ＭＳ Ｐゴシック" pitchFamily="34" charset="-128"/>
              <a:cs typeface="Arial"/>
            </a:endParaRP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Neighbors</a:t>
            </a:r>
            <a:r>
              <a:rPr lang="en-US" altLang="en-US" sz="1400" dirty="0">
                <a:solidFill>
                  <a:srgbClr val="646D72"/>
                </a:solidFill>
                <a:latin typeface="Arial" charset="0"/>
                <a:ea typeface="ＭＳ Ｐゴシック" pitchFamily="34" charset="-128"/>
                <a:cs typeface="Arial"/>
              </a:rPr>
              <a:t>.</a:t>
            </a:r>
          </a:p>
          <a:p>
            <a:pPr marL="800100" lvl="1" indent="-285750">
              <a:lnSpc>
                <a:spcPct val="90000"/>
              </a:lnSpc>
              <a:spcBef>
                <a:spcPct val="0"/>
              </a:spcBef>
              <a:spcAft>
                <a:spcPts val="300"/>
              </a:spcAft>
              <a:buClr>
                <a:schemeClr val="accent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Tag-team parenting and/or eldercare</a:t>
            </a:r>
            <a:r>
              <a:rPr lang="en-US" altLang="en-US" sz="1400" dirty="0">
                <a:solidFill>
                  <a:srgbClr val="646D72"/>
                </a:solidFill>
                <a:latin typeface="Arial" charset="0"/>
                <a:ea typeface="ＭＳ Ｐゴシック" pitchFamily="34" charset="-128"/>
                <a:cs typeface="Arial"/>
              </a:rPr>
              <a:t>.</a:t>
            </a:r>
          </a:p>
        </p:txBody>
      </p:sp>
    </p:spTree>
    <p:extLst>
      <p:ext uri="{BB962C8B-B14F-4D97-AF65-F5344CB8AC3E}">
        <p14:creationId xmlns:p14="http://schemas.microsoft.com/office/powerpoint/2010/main" val="4043309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5">
            <a:extLst>
              <a:ext uri="{FF2B5EF4-FFF2-40B4-BE49-F238E27FC236}">
                <a16:creationId xmlns:a16="http://schemas.microsoft.com/office/drawing/2014/main" id="{2EDA3498-CE33-AC49-BCE0-FBC621D8CAAC}"/>
              </a:ext>
            </a:extLst>
          </p:cNvPr>
          <p:cNvSpPr>
            <a:spLocks noChangeArrowheads="1"/>
          </p:cNvSpPr>
          <p:nvPr/>
        </p:nvSpPr>
        <p:spPr bwMode="auto">
          <a:xfrm>
            <a:off x="460375" y="1973213"/>
            <a:ext cx="6851650" cy="333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p>
            <a:pPr>
              <a:spcBef>
                <a:spcPct val="0"/>
              </a:spcBef>
              <a:spcAft>
                <a:spcPts val="669"/>
              </a:spcAft>
              <a:buClr>
                <a:schemeClr val="tx2"/>
              </a:buClr>
            </a:pPr>
            <a:r>
              <a:rPr lang="en-US" altLang="en-US" sz="1600" b="1" dirty="0">
                <a:solidFill>
                  <a:srgbClr val="646D72"/>
                </a:solidFill>
                <a:latin typeface="Arial" charset="0"/>
                <a:ea typeface="ＭＳ Ｐゴシック" pitchFamily="34" charset="-128"/>
                <a:cs typeface="Times New Roman" pitchFamily="18" charset="0"/>
              </a:rPr>
              <a:t>Explore Organizational Flexibility</a:t>
            </a: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If you work outside the home, consider exploring avenues within the workplace that help you better balance work and home activities. Although your employer may have good reasons for not being able to offer alternative arrangements, it doesn’t hurt to ask. You may be able to negotiate…</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Brown bag seminars on stress management, parenting and other topics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Broadened use of sick leave.</a:t>
            </a:r>
            <a:endParaRPr lang="en-US" altLang="en-US" sz="1600" dirty="0">
              <a:solidFill>
                <a:srgbClr val="646D72"/>
              </a:solidFill>
              <a:latin typeface="Arial" charset="0"/>
              <a:ea typeface="ＭＳ Ｐゴシック" pitchFamily="34" charset="-128"/>
              <a:cs typeface="Arial"/>
            </a:endParaRP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Flexible start and end times.	</a:t>
            </a:r>
            <a:endParaRPr lang="en-US" altLang="en-US" sz="1600" dirty="0">
              <a:solidFill>
                <a:srgbClr val="646D72"/>
              </a:solidFill>
              <a:latin typeface="Arial" charset="0"/>
              <a:ea typeface="ＭＳ Ｐゴシック" pitchFamily="34" charset="-128"/>
              <a:cs typeface="Arial"/>
            </a:endParaRP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Working from home</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Part-time work</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Job sharing</a:t>
            </a:r>
            <a:r>
              <a:rPr lang="en-US" altLang="en-US" sz="1600" dirty="0">
                <a:solidFill>
                  <a:srgbClr val="646D72"/>
                </a:solidFill>
                <a:latin typeface="Arial" charset="0"/>
                <a:ea typeface="ＭＳ Ｐゴシック" pitchFamily="34" charset="-128"/>
                <a:cs typeface="Arial"/>
              </a:rPr>
              <a:t>.</a:t>
            </a:r>
          </a:p>
        </p:txBody>
      </p:sp>
      <p:sp>
        <p:nvSpPr>
          <p:cNvPr id="2" name="Title 1"/>
          <p:cNvSpPr>
            <a:spLocks noGrp="1"/>
          </p:cNvSpPr>
          <p:nvPr>
            <p:ph type="title"/>
          </p:nvPr>
        </p:nvSpPr>
        <p:spPr>
          <a:xfrm>
            <a:off x="752475" y="1012380"/>
            <a:ext cx="4114800" cy="276999"/>
          </a:xfrm>
        </p:spPr>
        <p:txBody>
          <a:bodyPr/>
          <a:lstStyle/>
          <a:p>
            <a:r>
              <a:rPr lang="en-US" dirty="0"/>
              <a:t>Finding Balance</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03308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6">
            <a:extLst>
              <a:ext uri="{FF2B5EF4-FFF2-40B4-BE49-F238E27FC236}">
                <a16:creationId xmlns:a16="http://schemas.microsoft.com/office/drawing/2014/main" id="{914C3573-D8CB-7D45-A867-1035D6C09FF8}"/>
              </a:ext>
            </a:extLst>
          </p:cNvPr>
          <p:cNvSpPr>
            <a:spLocks noChangeArrowheads="1"/>
          </p:cNvSpPr>
          <p:nvPr/>
        </p:nvSpPr>
        <p:spPr bwMode="auto">
          <a:xfrm>
            <a:off x="460374" y="7441846"/>
            <a:ext cx="6851651" cy="1042108"/>
          </a:xfrm>
          <a:prstGeom prst="rect">
            <a:avLst/>
          </a:prstGeom>
          <a:solidFill>
            <a:schemeClr val="bg1"/>
          </a:solidFill>
          <a:ln w="28575">
            <a:solidFill>
              <a:schemeClr val="bg2"/>
            </a:solidFill>
            <a:miter lim="800000"/>
            <a:headEnd/>
            <a:tailEnd/>
          </a:ln>
          <a:effectLst/>
        </p:spPr>
        <p:txBody>
          <a:bodyPr wrap="square" lIns="101882" tIns="50941" rIns="101882" bIns="50941" anchor="ctr">
            <a:spAutoFit/>
          </a:bodyPr>
          <a:lstStyle/>
          <a:p>
            <a:pPr>
              <a:lnSpc>
                <a:spcPct val="115000"/>
              </a:lnSpc>
              <a:spcBef>
                <a:spcPct val="0"/>
              </a:spcBef>
              <a:spcAft>
                <a:spcPts val="669"/>
              </a:spcAft>
              <a:buClr>
                <a:schemeClr val="tx2"/>
              </a:buClr>
              <a:buSzPct val="115000"/>
            </a:pPr>
            <a:r>
              <a:rPr lang="en-US" altLang="en-US" sz="1600" dirty="0">
                <a:solidFill>
                  <a:srgbClr val="646D72"/>
                </a:solidFill>
                <a:ea typeface="ＭＳ Ｐゴシック" panose="020B0600070205080204" pitchFamily="34" charset="-128"/>
                <a:cs typeface="Times New Roman" pitchFamily="18" charset="0"/>
              </a:rPr>
              <a:t>When we learn to give thanks, we are learning to concentrate not on the bad things, but on the good things in our lives.</a:t>
            </a:r>
          </a:p>
          <a:p>
            <a:pPr marL="742950" lvl="1" indent="-285750" algn="r">
              <a:lnSpc>
                <a:spcPct val="115000"/>
              </a:lnSpc>
              <a:spcBef>
                <a:spcPct val="0"/>
              </a:spcBef>
              <a:spcAft>
                <a:spcPts val="669"/>
              </a:spcAft>
              <a:buClr>
                <a:schemeClr val="tx2"/>
              </a:buClr>
              <a:buFont typeface="Arial" panose="020B0604020202020204" pitchFamily="34" charset="0"/>
            </a:pPr>
            <a:r>
              <a:rPr lang="en-US" altLang="en-US" sz="1600" dirty="0">
                <a:solidFill>
                  <a:srgbClr val="646D72"/>
                </a:solidFill>
                <a:ea typeface="ＭＳ Ｐゴシック" panose="020B0600070205080204" pitchFamily="34" charset="-128"/>
                <a:cs typeface="Times New Roman" pitchFamily="18" charset="0"/>
              </a:rPr>
              <a:t>— Amy Vanderbilt</a:t>
            </a:r>
          </a:p>
        </p:txBody>
      </p:sp>
      <p:sp>
        <p:nvSpPr>
          <p:cNvPr id="57346" name="Title 1">
            <a:extLst>
              <a:ext uri="{FF2B5EF4-FFF2-40B4-BE49-F238E27FC236}">
                <a16:creationId xmlns:a16="http://schemas.microsoft.com/office/drawing/2014/main" id="{E58D8119-A278-D64B-BF62-68250B2CAD6F}"/>
              </a:ext>
            </a:extLst>
          </p:cNvPr>
          <p:cNvSpPr>
            <a:spLocks noGrp="1"/>
          </p:cNvSpPr>
          <p:nvPr>
            <p:ph type="title"/>
          </p:nvPr>
        </p:nvSpPr>
        <p:spPr/>
        <p:txBody>
          <a:bodyPr/>
          <a:lstStyle/>
          <a:p>
            <a:pPr eaLnBrk="1" hangingPunct="1"/>
            <a:r>
              <a:rPr lang="en-US" altLang="en-US" dirty="0"/>
              <a:t>Give Thanks</a:t>
            </a:r>
          </a:p>
        </p:txBody>
      </p:sp>
      <p:sp>
        <p:nvSpPr>
          <p:cNvPr id="57347" name="Rectangle 5">
            <a:extLst>
              <a:ext uri="{FF2B5EF4-FFF2-40B4-BE49-F238E27FC236}">
                <a16:creationId xmlns:a16="http://schemas.microsoft.com/office/drawing/2014/main" id="{38E24886-9C6D-9F45-985F-D0C447616D7E}"/>
              </a:ext>
            </a:extLst>
          </p:cNvPr>
          <p:cNvSpPr>
            <a:spLocks noChangeArrowheads="1"/>
          </p:cNvSpPr>
          <p:nvPr/>
        </p:nvSpPr>
        <p:spPr bwMode="auto">
          <a:xfrm>
            <a:off x="460375" y="1964680"/>
            <a:ext cx="6851650" cy="5119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Sometimes, we focus so much on what’s wrong that we don’t consider what is going right. Taking time to express gratitude makes us consider the gifts in our lives, increases our appreciation for them and helps us maintain proper perspective.</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List three to five things you are grateful for today:</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1.</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2.</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3.</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4.</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5.</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56013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05FEC5F6-9178-4D41-98EA-CB08C383A0D9}"/>
              </a:ext>
            </a:extLst>
          </p:cNvPr>
          <p:cNvSpPr>
            <a:spLocks noGrp="1"/>
          </p:cNvSpPr>
          <p:nvPr>
            <p:ph type="title"/>
          </p:nvPr>
        </p:nvSpPr>
        <p:spPr/>
        <p:txBody>
          <a:bodyPr/>
          <a:lstStyle/>
          <a:p>
            <a:r>
              <a:rPr lang="en-US" altLang="en-US"/>
              <a:t>Your Support Wheel</a:t>
            </a:r>
            <a:endParaRPr lang="en-US" altLang="en-US" dirty="0"/>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59394" name="Rectangle 6">
            <a:extLst>
              <a:ext uri="{FF2B5EF4-FFF2-40B4-BE49-F238E27FC236}">
                <a16:creationId xmlns:a16="http://schemas.microsoft.com/office/drawing/2014/main" id="{A78B8D05-2B7D-2D40-989C-5A5073E14927}"/>
              </a:ext>
            </a:extLst>
          </p:cNvPr>
          <p:cNvSpPr>
            <a:spLocks noChangeArrowheads="1"/>
          </p:cNvSpPr>
          <p:nvPr/>
        </p:nvSpPr>
        <p:spPr bwMode="auto">
          <a:xfrm>
            <a:off x="460376" y="1970089"/>
            <a:ext cx="6851650" cy="2641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In each wheel spoke, write the name of an individual or group of people with whom you are comfortable sharing feelings and/or concerns. </a:t>
            </a: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What makes these folks good support people? Is it because they can provide a service you can’t do yourself? Because they are good listeners, because they understand and validate your concerns? Or because they make you laugh? </a:t>
            </a: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Include phone numbers with the names, as well as the reason that person is such a good support. Keep your support wheel nearby, so you can grab it any time you’re feeling stressed and alone. This can be an available resource to fill one of the gaps in your life.</a:t>
            </a:r>
          </a:p>
        </p:txBody>
      </p:sp>
      <p:grpSp>
        <p:nvGrpSpPr>
          <p:cNvPr id="59395" name="Group 7">
            <a:extLst>
              <a:ext uri="{FF2B5EF4-FFF2-40B4-BE49-F238E27FC236}">
                <a16:creationId xmlns:a16="http://schemas.microsoft.com/office/drawing/2014/main" id="{3AC84FD3-C6E0-7444-AB21-BC53B1D6DA05}"/>
              </a:ext>
            </a:extLst>
          </p:cNvPr>
          <p:cNvGrpSpPr>
            <a:grpSpLocks/>
          </p:cNvGrpSpPr>
          <p:nvPr/>
        </p:nvGrpSpPr>
        <p:grpSpPr bwMode="auto">
          <a:xfrm>
            <a:off x="1686987" y="4857900"/>
            <a:ext cx="4398426" cy="4262953"/>
            <a:chOff x="424" y="1296"/>
            <a:chExt cx="3376" cy="3448"/>
          </a:xfrm>
        </p:grpSpPr>
        <p:sp>
          <p:nvSpPr>
            <p:cNvPr id="59398" name="Oval 8">
              <a:extLst>
                <a:ext uri="{FF2B5EF4-FFF2-40B4-BE49-F238E27FC236}">
                  <a16:creationId xmlns:a16="http://schemas.microsoft.com/office/drawing/2014/main" id="{C1FC7E79-1F36-B041-957D-C3E8EBC8BD10}"/>
                </a:ext>
              </a:extLst>
            </p:cNvPr>
            <p:cNvSpPr>
              <a:spLocks noChangeArrowheads="1"/>
            </p:cNvSpPr>
            <p:nvPr/>
          </p:nvSpPr>
          <p:spPr bwMode="auto">
            <a:xfrm>
              <a:off x="424" y="1296"/>
              <a:ext cx="3376" cy="3448"/>
            </a:xfrm>
            <a:prstGeom prst="ellipse">
              <a:avLst/>
            </a:prstGeom>
            <a:solidFill>
              <a:schemeClr val="bg1"/>
            </a:solidFill>
            <a:ln w="12700">
              <a:solidFill>
                <a:schemeClr val="tx2"/>
              </a:solidFill>
              <a:round/>
              <a:headEnd type="none" w="sm" len="sm"/>
              <a:tailEnd type="none" w="sm" len="sm"/>
            </a:ln>
          </p:spPr>
          <p:txBody>
            <a:bodyPr wrap="none"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Tx/>
                <a:buSzTx/>
              </a:pPr>
              <a:endParaRPr lang="en-US" altLang="en-US" sz="2500" dirty="0"/>
            </a:p>
          </p:txBody>
        </p:sp>
        <p:sp>
          <p:nvSpPr>
            <p:cNvPr id="59399" name="Line 9">
              <a:extLst>
                <a:ext uri="{FF2B5EF4-FFF2-40B4-BE49-F238E27FC236}">
                  <a16:creationId xmlns:a16="http://schemas.microsoft.com/office/drawing/2014/main" id="{DA973AA6-18FA-6F41-AA40-111BC57BEA70}"/>
                </a:ext>
              </a:extLst>
            </p:cNvPr>
            <p:cNvSpPr>
              <a:spLocks noChangeShapeType="1"/>
            </p:cNvSpPr>
            <p:nvPr/>
          </p:nvSpPr>
          <p:spPr bwMode="auto">
            <a:xfrm>
              <a:off x="2112" y="1304"/>
              <a:ext cx="0" cy="344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9400" name="Line 10">
              <a:extLst>
                <a:ext uri="{FF2B5EF4-FFF2-40B4-BE49-F238E27FC236}">
                  <a16:creationId xmlns:a16="http://schemas.microsoft.com/office/drawing/2014/main" id="{4DA2880E-A5CF-C340-82B1-7BE109DF18D8}"/>
                </a:ext>
              </a:extLst>
            </p:cNvPr>
            <p:cNvSpPr>
              <a:spLocks noChangeShapeType="1"/>
            </p:cNvSpPr>
            <p:nvPr/>
          </p:nvSpPr>
          <p:spPr bwMode="auto">
            <a:xfrm>
              <a:off x="432" y="2992"/>
              <a:ext cx="3368"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9401" name="Line 11">
              <a:extLst>
                <a:ext uri="{FF2B5EF4-FFF2-40B4-BE49-F238E27FC236}">
                  <a16:creationId xmlns:a16="http://schemas.microsoft.com/office/drawing/2014/main" id="{A26A0362-4A70-FE48-B4BC-E967C6107EE9}"/>
                </a:ext>
              </a:extLst>
            </p:cNvPr>
            <p:cNvSpPr>
              <a:spLocks noChangeShapeType="1"/>
            </p:cNvSpPr>
            <p:nvPr/>
          </p:nvSpPr>
          <p:spPr bwMode="auto">
            <a:xfrm>
              <a:off x="920" y="1808"/>
              <a:ext cx="2424" cy="2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9402" name="Line 12">
              <a:extLst>
                <a:ext uri="{FF2B5EF4-FFF2-40B4-BE49-F238E27FC236}">
                  <a16:creationId xmlns:a16="http://schemas.microsoft.com/office/drawing/2014/main" id="{F712FAA0-D87D-3144-B80C-66A49D94D034}"/>
                </a:ext>
              </a:extLst>
            </p:cNvPr>
            <p:cNvSpPr>
              <a:spLocks noChangeShapeType="1"/>
            </p:cNvSpPr>
            <p:nvPr/>
          </p:nvSpPr>
          <p:spPr bwMode="auto">
            <a:xfrm flipH="1">
              <a:off x="896" y="1792"/>
              <a:ext cx="2424" cy="2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204464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a:extLst>
              <a:ext uri="{FF2B5EF4-FFF2-40B4-BE49-F238E27FC236}">
                <a16:creationId xmlns:a16="http://schemas.microsoft.com/office/drawing/2014/main" id="{E2F99C49-CC61-7C4C-84BB-F2E9D11D44B8}"/>
              </a:ext>
            </a:extLst>
          </p:cNvPr>
          <p:cNvSpPr>
            <a:spLocks noChangeArrowheads="1"/>
          </p:cNvSpPr>
          <p:nvPr/>
        </p:nvSpPr>
        <p:spPr bwMode="auto">
          <a:xfrm>
            <a:off x="460375" y="1970088"/>
            <a:ext cx="6851650" cy="5934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We may do many things in our daily life that are routine, habitual and mundane, seldom thinking about them. Approaching life with more intention offers purpose and vitality. </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Rituals can create that intention. Additionally, rituals can frame our day, minimize the energy we put into repetitive tasks and give us a sense of control. They can be as simple or elaborate as we choose to make them.</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How can you build rituals into your life?</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What rituals do you currently engage in?</a:t>
            </a: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endParaRPr lang="en-US" altLang="en-US" sz="1600"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What daily or life activities do you want to do intentionally?</a:t>
            </a:r>
          </a:p>
        </p:txBody>
      </p:sp>
      <p:sp>
        <p:nvSpPr>
          <p:cNvPr id="2" name="Title 1"/>
          <p:cNvSpPr>
            <a:spLocks noGrp="1"/>
          </p:cNvSpPr>
          <p:nvPr>
            <p:ph type="title"/>
          </p:nvPr>
        </p:nvSpPr>
        <p:spPr>
          <a:xfrm>
            <a:off x="752475" y="1012380"/>
            <a:ext cx="4114800" cy="276999"/>
          </a:xfrm>
        </p:spPr>
        <p:txBody>
          <a:bodyPr/>
          <a:lstStyle/>
          <a:p>
            <a:r>
              <a:rPr lang="en-US" dirty="0"/>
              <a:t>Live Intentionally</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002183291"/>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6A540F-0680-443A-A260-BE48F54C4733}">
  <ds:schemaRefs>
    <ds:schemaRef ds:uri="http://schemas.microsoft.com/sharepoint/v3/contenttype/forms"/>
  </ds:schemaRefs>
</ds:datastoreItem>
</file>

<file path=customXml/itemProps2.xml><?xml version="1.0" encoding="utf-8"?>
<ds:datastoreItem xmlns:ds="http://schemas.openxmlformats.org/officeDocument/2006/customXml" ds:itemID="{41B99DA4-EBD8-453D-850F-B23A66A6EE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A06612-E0A0-4547-BDC8-26AE191B79F0}">
  <ds:schemaRefs>
    <ds:schemaRef ds:uri="http://schemas.microsoft.com/office/infopath/2007/PartnerControls"/>
    <ds:schemaRef ds:uri="http://purl.org/dc/elements/1.1/"/>
    <ds:schemaRef ds:uri="http://schemas.microsoft.com/office/2006/metadata/properties"/>
    <ds:schemaRef ds:uri="8521867a-bdbc-4ac9-a562-0c4ec40f535f"/>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2944</Words>
  <Application>Microsoft Office PowerPoint</Application>
  <PresentationFormat>Custom</PresentationFormat>
  <Paragraphs>261</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Times New Roman</vt:lpstr>
      <vt:lpstr>OptumPortrait</vt:lpstr>
      <vt:lpstr>Maintaining Balance in Life</vt:lpstr>
      <vt:lpstr>The Program</vt:lpstr>
      <vt:lpstr>Learning Points</vt:lpstr>
      <vt:lpstr>Assets and Deficits </vt:lpstr>
      <vt:lpstr>Finding Balance</vt:lpstr>
      <vt:lpstr>Finding Balance</vt:lpstr>
      <vt:lpstr>Give Thanks</vt:lpstr>
      <vt:lpstr>Your Support Wheel</vt:lpstr>
      <vt:lpstr>Live Intentionally</vt:lpstr>
      <vt:lpstr>Pick Your Priorities </vt:lpstr>
      <vt:lpstr>Regain Power</vt:lpstr>
      <vt:lpstr>Regain Power</vt:lpstr>
      <vt:lpstr>About Professional Support</vt:lpstr>
      <vt:lpstr>Appendix A:  Instant Stress Releasers</vt:lpstr>
      <vt:lpstr>Appendix B:  Breathing Exercise</vt:lpstr>
      <vt:lpstr>Appendix C:  Use Your Sense of Humor </vt:lpstr>
      <vt:lpstr>Appendix D:  Change Your Attitude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Balance in Life</dc:title>
  <dc:creator/>
  <cp:lastModifiedBy/>
  <cp:revision>3</cp:revision>
  <dcterms:created xsi:type="dcterms:W3CDTF">2018-11-24T11:41:04Z</dcterms:created>
  <dcterms:modified xsi:type="dcterms:W3CDTF">2024-10-22T19:33:54Z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127900</vt:r8>
  </property>
</Properties>
</file>