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7"/>
  </p:notesMasterIdLst>
  <p:handoutMasterIdLst>
    <p:handoutMasterId r:id="rId28"/>
  </p:handoutMasterIdLst>
  <p:sldIdLst>
    <p:sldId id="280" r:id="rId5"/>
    <p:sldId id="284" r:id="rId6"/>
    <p:sldId id="286" r:id="rId7"/>
    <p:sldId id="298" r:id="rId8"/>
    <p:sldId id="323" r:id="rId9"/>
    <p:sldId id="324" r:id="rId10"/>
    <p:sldId id="327" r:id="rId11"/>
    <p:sldId id="325" r:id="rId12"/>
    <p:sldId id="328" r:id="rId13"/>
    <p:sldId id="329" r:id="rId14"/>
    <p:sldId id="330" r:id="rId15"/>
    <p:sldId id="334" r:id="rId16"/>
    <p:sldId id="326" r:id="rId17"/>
    <p:sldId id="336" r:id="rId18"/>
    <p:sldId id="290" r:id="rId19"/>
    <p:sldId id="288" r:id="rId20"/>
    <p:sldId id="339" r:id="rId21"/>
    <p:sldId id="337" r:id="rId22"/>
    <p:sldId id="332" r:id="rId23"/>
    <p:sldId id="333" r:id="rId24"/>
    <p:sldId id="338" r:id="rId25"/>
    <p:sldId id="307" r:id="rId26"/>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34" autoAdjust="0"/>
    <p:restoredTop sz="86477" autoAdjust="0"/>
  </p:normalViewPr>
  <p:slideViewPr>
    <p:cSldViewPr snapToGrid="0">
      <p:cViewPr varScale="1">
        <p:scale>
          <a:sx n="46" d="100"/>
          <a:sy n="46" d="100"/>
        </p:scale>
        <p:origin x="1712" y="32"/>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8/14/2024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8/14/2024</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3D21C3-7BC5-4F5A-B8AD-374599CDEE3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159000" y="696913"/>
            <a:ext cx="2692400" cy="348615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0D6800-B89E-40B0-B3BC-4878D965766A}"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8893BC-5443-4278-BB8B-FF5AE08B7361}"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9695747-FF4C-48BE-98D9-62FD8D55FE83}"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4" tIns="46582" rIns="93164" bIns="46582"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50923F1-6C00-42F8-B02C-BF9AE0BDA074}"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dirty="0">
              <a:latin typeface="Arial"/>
              <a:cs typeface="Arial"/>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22</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597769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UnitedHealthcare.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035051" y="2424314"/>
            <a:ext cx="5029200" cy="775597"/>
          </a:xfrm>
        </p:spPr>
        <p:txBody>
          <a:bodyPr/>
          <a:lstStyle/>
          <a:p>
            <a:r>
              <a:rPr lang="en-US" altLang="en-US" dirty="0"/>
              <a:t>How To Beat Fatigue </a:t>
            </a:r>
            <a:br>
              <a:rPr lang="en-US" dirty="0">
                <a:solidFill>
                  <a:schemeClr val="tx1"/>
                </a:solidFill>
                <a:latin typeface="+mj-ea"/>
                <a:cs typeface="+mj-ea"/>
              </a:rPr>
            </a:br>
            <a:r>
              <a:rPr lang="en-US" altLang="en-US" dirty="0"/>
              <a:t>and Sleep Better</a:t>
            </a:r>
          </a:p>
        </p:txBody>
      </p:sp>
      <p:sp>
        <p:nvSpPr>
          <p:cNvPr id="5123" name="Rectangle 11"/>
          <p:cNvSpPr>
            <a:spLocks noGrp="1"/>
          </p:cNvSpPr>
          <p:nvPr>
            <p:ph type="body" sz="quarter" idx="10"/>
          </p:nvPr>
        </p:nvSpPr>
        <p:spPr>
          <a:xfrm>
            <a:off x="1035050" y="3436327"/>
            <a:ext cx="5029200" cy="369332"/>
          </a:xfrm>
        </p:spPr>
        <p:txBody>
          <a:bodyPr/>
          <a:lstStyle/>
          <a:p>
            <a:r>
              <a:rPr lang="en-US" altLang="en-US" dirty="0"/>
              <a:t>Workbook</a:t>
            </a:r>
          </a:p>
          <a:p>
            <a:endParaRPr lang="en-US" altLang="en-US" dirty="0"/>
          </a:p>
        </p:txBody>
      </p:sp>
    </p:spTree>
    <p:extLst>
      <p:ext uri="{BB962C8B-B14F-4D97-AF65-F5344CB8AC3E}">
        <p14:creationId xmlns:p14="http://schemas.microsoft.com/office/powerpoint/2010/main" val="2603613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5F543-5C33-4B6F-9EC5-06AFF44E6E56}"/>
              </a:ext>
            </a:extLst>
          </p:cNvPr>
          <p:cNvSpPr>
            <a:spLocks noGrp="1"/>
          </p:cNvSpPr>
          <p:nvPr>
            <p:ph type="title"/>
          </p:nvPr>
        </p:nvSpPr>
        <p:spPr>
          <a:xfrm>
            <a:off x="503583" y="981709"/>
            <a:ext cx="4068417" cy="276999"/>
          </a:xfrm>
        </p:spPr>
        <p:txBody>
          <a:bodyPr/>
          <a:lstStyle/>
          <a:p>
            <a:r>
              <a:rPr lang="en-GB" dirty="0">
                <a:cs typeface="Arial" pitchFamily="34" charset="0"/>
              </a:rPr>
              <a:t>Sleep Diaries</a:t>
            </a:r>
            <a:endParaRPr lang="en-US" dirty="0"/>
          </a:p>
        </p:txBody>
      </p:sp>
      <p:sp>
        <p:nvSpPr>
          <p:cNvPr id="3" name="Footer Placeholder 2">
            <a:extLst>
              <a:ext uri="{FF2B5EF4-FFF2-40B4-BE49-F238E27FC236}">
                <a16:creationId xmlns:a16="http://schemas.microsoft.com/office/drawing/2014/main" id="{13FAB739-7DAC-41D5-A4E5-AB3AD5613D2C}"/>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0A0597FE-D248-4F1C-9233-3960ED1F7F07}"/>
              </a:ext>
            </a:extLst>
          </p:cNvPr>
          <p:cNvSpPr/>
          <p:nvPr/>
        </p:nvSpPr>
        <p:spPr>
          <a:xfrm>
            <a:off x="503583" y="2003313"/>
            <a:ext cx="6315228" cy="1400383"/>
          </a:xfrm>
          <a:prstGeom prst="rect">
            <a:avLst/>
          </a:prstGeom>
        </p:spPr>
        <p:txBody>
          <a:bodyPr wrap="square">
            <a:spAutoFit/>
          </a:bodyPr>
          <a:lstStyle/>
          <a:p>
            <a:r>
              <a:rPr lang="en-US" sz="1600" dirty="0"/>
              <a:t>Keeping a sleep diary can help you identify what may be getting in your way of a good night sleep.  Keep a daily record of the following information:</a:t>
            </a:r>
          </a:p>
          <a:p>
            <a:endParaRPr lang="en-US" sz="1600" dirty="0"/>
          </a:p>
          <a:p>
            <a:endParaRPr lang="en-US" dirty="0"/>
          </a:p>
        </p:txBody>
      </p:sp>
      <p:sp>
        <p:nvSpPr>
          <p:cNvPr id="5" name="Rectangle 4">
            <a:extLst>
              <a:ext uri="{FF2B5EF4-FFF2-40B4-BE49-F238E27FC236}">
                <a16:creationId xmlns:a16="http://schemas.microsoft.com/office/drawing/2014/main" id="{8536CC6F-1106-42F3-B0F9-BB0F00B51ADA}"/>
              </a:ext>
            </a:extLst>
          </p:cNvPr>
          <p:cNvSpPr/>
          <p:nvPr/>
        </p:nvSpPr>
        <p:spPr bwMode="gray">
          <a:xfrm>
            <a:off x="673653" y="3152809"/>
            <a:ext cx="2933147" cy="6029291"/>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buClr>
                <a:schemeClr val="accent1"/>
              </a:buClr>
            </a:pPr>
            <a:r>
              <a:rPr lang="en-US" sz="1600" dirty="0"/>
              <a:t>What time did you go to bed?</a:t>
            </a:r>
          </a:p>
          <a:p>
            <a:pPr>
              <a:buClr>
                <a:schemeClr val="accent1"/>
              </a:buClr>
            </a:pPr>
            <a:endParaRPr lang="en-US" sz="1600" dirty="0"/>
          </a:p>
          <a:p>
            <a:pPr>
              <a:buClr>
                <a:schemeClr val="accent1"/>
              </a:buClr>
            </a:pPr>
            <a:r>
              <a:rPr lang="en-US" sz="1600" dirty="0"/>
              <a:t>When did you fall asleep?</a:t>
            </a:r>
          </a:p>
          <a:p>
            <a:pPr>
              <a:buClr>
                <a:schemeClr val="accent1"/>
              </a:buClr>
            </a:pPr>
            <a:endParaRPr lang="en-US" sz="1600" dirty="0"/>
          </a:p>
          <a:p>
            <a:pPr>
              <a:buClr>
                <a:schemeClr val="accent1"/>
              </a:buClr>
            </a:pPr>
            <a:r>
              <a:rPr lang="en-US" sz="1600" dirty="0"/>
              <a:t>When did you wake up?</a:t>
            </a:r>
          </a:p>
          <a:p>
            <a:pPr>
              <a:buClr>
                <a:schemeClr val="accent1"/>
              </a:buClr>
            </a:pPr>
            <a:endParaRPr lang="en-US" sz="1600" dirty="0"/>
          </a:p>
          <a:p>
            <a:pPr>
              <a:buClr>
                <a:schemeClr val="accent1"/>
              </a:buClr>
            </a:pPr>
            <a:r>
              <a:rPr lang="en-US" sz="1600" dirty="0"/>
              <a:t>Did you nap that day? How long? When?</a:t>
            </a:r>
          </a:p>
          <a:p>
            <a:pPr>
              <a:buClr>
                <a:schemeClr val="accent1"/>
              </a:buClr>
            </a:pPr>
            <a:endParaRPr lang="en-US" sz="1600" dirty="0"/>
          </a:p>
          <a:p>
            <a:pPr>
              <a:buClr>
                <a:schemeClr val="accent1"/>
              </a:buClr>
            </a:pPr>
            <a:r>
              <a:rPr lang="en-US" sz="1600" dirty="0"/>
              <a:t>Did you exercise? How much?</a:t>
            </a:r>
          </a:p>
          <a:p>
            <a:pPr>
              <a:buClr>
                <a:schemeClr val="accent1"/>
              </a:buClr>
            </a:pPr>
            <a:endParaRPr lang="en-US" sz="1600" dirty="0"/>
          </a:p>
          <a:p>
            <a:pPr>
              <a:buClr>
                <a:schemeClr val="accent1"/>
              </a:buClr>
            </a:pPr>
            <a:r>
              <a:rPr lang="en-US" sz="1600" dirty="0"/>
              <a:t>Did you drink alcohol? How much?</a:t>
            </a:r>
          </a:p>
          <a:p>
            <a:pPr>
              <a:buClr>
                <a:schemeClr val="accent1"/>
              </a:buClr>
            </a:pPr>
            <a:endParaRPr lang="en-US" sz="1600" dirty="0"/>
          </a:p>
          <a:p>
            <a:pPr>
              <a:buClr>
                <a:schemeClr val="accent1"/>
              </a:buClr>
            </a:pPr>
            <a:r>
              <a:rPr lang="en-US" sz="1600" dirty="0"/>
              <a:t>How many caffeinated beverages did you have?</a:t>
            </a:r>
          </a:p>
          <a:p>
            <a:pPr>
              <a:buClr>
                <a:schemeClr val="accent1"/>
              </a:buClr>
            </a:pPr>
            <a:endParaRPr lang="en-US" sz="1600" dirty="0"/>
          </a:p>
          <a:p>
            <a:pPr>
              <a:buClr>
                <a:schemeClr val="accent1"/>
              </a:buClr>
            </a:pPr>
            <a:r>
              <a:rPr lang="en-US" sz="1600" dirty="0"/>
              <a:t>How sleepy did you feel that day? </a:t>
            </a:r>
          </a:p>
          <a:p>
            <a:pPr>
              <a:buClr>
                <a:schemeClr val="accent1"/>
              </a:buClr>
            </a:pPr>
            <a:endParaRPr lang="en-US" sz="1600" dirty="0"/>
          </a:p>
          <a:p>
            <a:pPr>
              <a:buClr>
                <a:schemeClr val="accent1"/>
              </a:buClr>
            </a:pPr>
            <a:r>
              <a:rPr lang="en-US" sz="1600" dirty="0"/>
              <a:t>How productive were you?</a:t>
            </a:r>
            <a:br>
              <a:rPr lang="en-US" sz="1600" dirty="0"/>
            </a:br>
            <a:endParaRPr lang="en-US" sz="1600" dirty="0"/>
          </a:p>
          <a:p>
            <a:pPr>
              <a:buClr>
                <a:schemeClr val="accent1"/>
              </a:buClr>
            </a:pPr>
            <a:r>
              <a:rPr lang="en-US" sz="1600" dirty="0"/>
              <a:t>Other notes:</a:t>
            </a:r>
          </a:p>
        </p:txBody>
      </p:sp>
      <p:pic>
        <p:nvPicPr>
          <p:cNvPr id="6" name="Picture 5">
            <a:extLst>
              <a:ext uri="{FF2B5EF4-FFF2-40B4-BE49-F238E27FC236}">
                <a16:creationId xmlns:a16="http://schemas.microsoft.com/office/drawing/2014/main" id="{6E972B19-FDC4-4E30-B23A-B441F79ED4EA}"/>
              </a:ext>
            </a:extLst>
          </p:cNvPr>
          <p:cNvPicPr>
            <a:picLocks noChangeAspect="1"/>
          </p:cNvPicPr>
          <p:nvPr/>
        </p:nvPicPr>
        <p:blipFill>
          <a:blip r:embed="rId2"/>
          <a:stretch>
            <a:fillRect/>
          </a:stretch>
        </p:blipFill>
        <p:spPr>
          <a:xfrm>
            <a:off x="3776317" y="3152809"/>
            <a:ext cx="3492500" cy="3681221"/>
          </a:xfrm>
          <a:prstGeom prst="rect">
            <a:avLst/>
          </a:prstGeom>
        </p:spPr>
      </p:pic>
      <p:pic>
        <p:nvPicPr>
          <p:cNvPr id="8" name="Picture 7">
            <a:extLst>
              <a:ext uri="{FF2B5EF4-FFF2-40B4-BE49-F238E27FC236}">
                <a16:creationId xmlns:a16="http://schemas.microsoft.com/office/drawing/2014/main" id="{CAA920B2-A578-4D0A-B543-A111D09CECCF}"/>
              </a:ext>
            </a:extLst>
          </p:cNvPr>
          <p:cNvPicPr>
            <a:picLocks noChangeAspect="1"/>
          </p:cNvPicPr>
          <p:nvPr/>
        </p:nvPicPr>
        <p:blipFill rotWithShape="1">
          <a:blip r:embed="rId2"/>
          <a:srcRect t="34896"/>
          <a:stretch/>
        </p:blipFill>
        <p:spPr>
          <a:xfrm>
            <a:off x="3776317" y="6834030"/>
            <a:ext cx="3492500" cy="2396621"/>
          </a:xfrm>
          <a:prstGeom prst="rect">
            <a:avLst/>
          </a:prstGeom>
        </p:spPr>
      </p:pic>
      <p:sp>
        <p:nvSpPr>
          <p:cNvPr id="7" name="Rectangle 6">
            <a:extLst>
              <a:ext uri="{FF2B5EF4-FFF2-40B4-BE49-F238E27FC236}">
                <a16:creationId xmlns:a16="http://schemas.microsoft.com/office/drawing/2014/main" id="{1A7ECCDB-E81C-4A28-9B06-23A151C29D75}"/>
              </a:ext>
            </a:extLst>
          </p:cNvPr>
          <p:cNvSpPr/>
          <p:nvPr/>
        </p:nvSpPr>
        <p:spPr>
          <a:xfrm>
            <a:off x="7042150" y="1436509"/>
            <a:ext cx="1460499" cy="246222"/>
          </a:xfrm>
          <a:prstGeom prst="rect">
            <a:avLst/>
          </a:prstGeom>
        </p:spPr>
        <p:txBody>
          <a:bodyPr wrap="square">
            <a:spAutoFit/>
          </a:bodyPr>
          <a:lstStyle/>
          <a:p>
            <a:r>
              <a:rPr lang="en-US" altLang="en-US" sz="1000" dirty="0">
                <a:solidFill>
                  <a:srgbClr val="646D72"/>
                </a:solidFill>
              </a:rPr>
              <a:t>Slide 11</a:t>
            </a:r>
            <a:endParaRPr lang="en-US" sz="1000" dirty="0"/>
          </a:p>
        </p:txBody>
      </p:sp>
    </p:spTree>
    <p:extLst>
      <p:ext uri="{BB962C8B-B14F-4D97-AF65-F5344CB8AC3E}">
        <p14:creationId xmlns:p14="http://schemas.microsoft.com/office/powerpoint/2010/main" val="364024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13A3-C7AD-438B-8F2F-0D8E609BE7C1}"/>
              </a:ext>
            </a:extLst>
          </p:cNvPr>
          <p:cNvSpPr>
            <a:spLocks noGrp="1"/>
          </p:cNvSpPr>
          <p:nvPr>
            <p:ph type="title"/>
          </p:nvPr>
        </p:nvSpPr>
        <p:spPr>
          <a:xfrm>
            <a:off x="384313" y="1018761"/>
            <a:ext cx="4041913" cy="318052"/>
          </a:xfrm>
        </p:spPr>
        <p:txBody>
          <a:bodyPr/>
          <a:lstStyle/>
          <a:p>
            <a:r>
              <a:rPr lang="en-US" dirty="0"/>
              <a:t>Sleep Consistency</a:t>
            </a:r>
          </a:p>
        </p:txBody>
      </p:sp>
      <p:sp>
        <p:nvSpPr>
          <p:cNvPr id="3" name="Footer Placeholder 2">
            <a:extLst>
              <a:ext uri="{FF2B5EF4-FFF2-40B4-BE49-F238E27FC236}">
                <a16:creationId xmlns:a16="http://schemas.microsoft.com/office/drawing/2014/main" id="{B3B3FC93-43E2-4FF1-847D-A416C722DC54}"/>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9952363B-B6DE-4636-83F6-286AC77D98A1}"/>
              </a:ext>
            </a:extLst>
          </p:cNvPr>
          <p:cNvSpPr/>
          <p:nvPr/>
        </p:nvSpPr>
        <p:spPr>
          <a:xfrm>
            <a:off x="384313" y="2146852"/>
            <a:ext cx="6270487" cy="2226250"/>
          </a:xfrm>
          <a:prstGeom prst="rect">
            <a:avLst/>
          </a:prstGeom>
        </p:spPr>
        <p:txBody>
          <a:bodyPr wrap="square" anchor="t">
            <a:spAutoFit/>
          </a:bodyPr>
          <a:lstStyle/>
          <a:p>
            <a:pPr marL="342900" lvl="0" indent="-342900">
              <a:lnSpc>
                <a:spcPct val="150000"/>
              </a:lnSpc>
              <a:buClr>
                <a:schemeClr val="accent1"/>
              </a:buClr>
              <a:buFont typeface="Arial" panose="020B0604020202020204" pitchFamily="34" charset="0"/>
              <a:buChar char="•"/>
            </a:pPr>
            <a:r>
              <a:rPr lang="en-US" sz="1600" dirty="0">
                <a:solidFill>
                  <a:srgbClr val="53565A"/>
                </a:solidFill>
                <a:latin typeface="Arial" pitchFamily="34" charset="0"/>
                <a:cs typeface="Arial" pitchFamily="34" charset="0"/>
              </a:rPr>
              <a:t>Maintain a consistent bed time and wake time schedule.</a:t>
            </a:r>
          </a:p>
          <a:p>
            <a:pPr marL="342900" lvl="0" indent="-342900">
              <a:lnSpc>
                <a:spcPct val="150000"/>
              </a:lnSpc>
              <a:buClr>
                <a:schemeClr val="accent1"/>
              </a:buClr>
              <a:buFont typeface="Arial" panose="020B0604020202020204" pitchFamily="34" charset="0"/>
              <a:buChar char="•"/>
            </a:pPr>
            <a:r>
              <a:rPr lang="en-US" sz="1600" dirty="0">
                <a:solidFill>
                  <a:srgbClr val="53565A"/>
                </a:solidFill>
                <a:latin typeface="Arial" pitchFamily="34" charset="0"/>
                <a:cs typeface="Arial" pitchFamily="34" charset="0"/>
              </a:rPr>
              <a:t>Our bodies follow a circadian rhythm.</a:t>
            </a:r>
          </a:p>
          <a:p>
            <a:pPr marL="342900" lvl="0" indent="-342900">
              <a:lnSpc>
                <a:spcPct val="150000"/>
              </a:lnSpc>
              <a:buClr>
                <a:schemeClr val="accent1"/>
              </a:buClr>
              <a:buFont typeface="Arial" panose="020B0604020202020204" pitchFamily="34" charset="0"/>
              <a:buChar char="•"/>
            </a:pPr>
            <a:r>
              <a:rPr lang="en-US" sz="1600" dirty="0">
                <a:solidFill>
                  <a:srgbClr val="53565A"/>
                </a:solidFill>
                <a:latin typeface="Arial" pitchFamily="34" charset="0"/>
                <a:cs typeface="Arial" pitchFamily="34" charset="0"/>
              </a:rPr>
              <a:t>Synchronize with your melatonin wave.</a:t>
            </a:r>
          </a:p>
          <a:p>
            <a:pPr marL="342900" lvl="0" indent="-342900">
              <a:lnSpc>
                <a:spcPct val="150000"/>
              </a:lnSpc>
              <a:buClr>
                <a:schemeClr val="accent1"/>
              </a:buClr>
              <a:buFont typeface="Arial" panose="020B0604020202020204" pitchFamily="34" charset="0"/>
              <a:buChar char="•"/>
            </a:pPr>
            <a:r>
              <a:rPr lang="en-US" sz="1600" dirty="0">
                <a:solidFill>
                  <a:srgbClr val="53565A"/>
                </a:solidFill>
                <a:latin typeface="Arial" pitchFamily="34" charset="0"/>
                <a:cs typeface="Arial" pitchFamily="34" charset="0"/>
              </a:rPr>
              <a:t>Avoid the snooze button.</a:t>
            </a:r>
          </a:p>
          <a:p>
            <a:pPr marL="342900" lvl="0" indent="-342900">
              <a:lnSpc>
                <a:spcPct val="95000"/>
              </a:lnSpc>
              <a:spcBef>
                <a:spcPts val="600"/>
              </a:spcBef>
              <a:spcAft>
                <a:spcPts val="450"/>
              </a:spcAft>
              <a:buClr>
                <a:schemeClr val="accent1"/>
              </a:buClr>
              <a:buFont typeface="Arial" panose="020B0604020202020204" pitchFamily="34" charset="0"/>
              <a:buChar char="•"/>
            </a:pPr>
            <a:endParaRPr lang="en-US" sz="1400" dirty="0">
              <a:solidFill>
                <a:srgbClr val="53565A"/>
              </a:solidFill>
              <a:latin typeface="Arial" pitchFamily="34" charset="0"/>
              <a:cs typeface="Arial" pitchFamily="34" charset="0"/>
            </a:endParaRPr>
          </a:p>
          <a:p>
            <a:pPr lvl="0">
              <a:lnSpc>
                <a:spcPct val="95000"/>
              </a:lnSpc>
              <a:spcBef>
                <a:spcPts val="600"/>
              </a:spcBef>
              <a:spcAft>
                <a:spcPts val="450"/>
              </a:spcAft>
              <a:buClr>
                <a:schemeClr val="accent1"/>
              </a:buClr>
            </a:pPr>
            <a:endParaRPr lang="en-US" sz="1600" dirty="0">
              <a:solidFill>
                <a:srgbClr val="53565A"/>
              </a:solidFill>
              <a:latin typeface="Arial" pitchFamily="34" charset="0"/>
              <a:cs typeface="Arial" pitchFamily="34" charset="0"/>
            </a:endParaRPr>
          </a:p>
        </p:txBody>
      </p:sp>
      <p:sp>
        <p:nvSpPr>
          <p:cNvPr id="5" name="Rectangle 4">
            <a:extLst>
              <a:ext uri="{FF2B5EF4-FFF2-40B4-BE49-F238E27FC236}">
                <a16:creationId xmlns:a16="http://schemas.microsoft.com/office/drawing/2014/main" id="{88217DF6-2ADF-4456-A08B-722E36B666B5}"/>
              </a:ext>
            </a:extLst>
          </p:cNvPr>
          <p:cNvSpPr/>
          <p:nvPr/>
        </p:nvSpPr>
        <p:spPr bwMode="gray">
          <a:xfrm>
            <a:off x="540371" y="4775516"/>
            <a:ext cx="2639391" cy="3681221"/>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What is your normal bedtime?</a:t>
            </a:r>
          </a:p>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What is your normal wake time?</a:t>
            </a:r>
          </a:p>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Do you snooze? How long? Why?</a:t>
            </a:r>
          </a:p>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Do you try to make up for lost sleep on the weekends?</a:t>
            </a:r>
          </a:p>
        </p:txBody>
      </p:sp>
      <p:pic>
        <p:nvPicPr>
          <p:cNvPr id="7" name="Picture 6">
            <a:extLst>
              <a:ext uri="{FF2B5EF4-FFF2-40B4-BE49-F238E27FC236}">
                <a16:creationId xmlns:a16="http://schemas.microsoft.com/office/drawing/2014/main" id="{9B2FA17D-2332-4FE6-A97D-BC41B9C11733}"/>
              </a:ext>
            </a:extLst>
          </p:cNvPr>
          <p:cNvPicPr>
            <a:picLocks noChangeAspect="1"/>
          </p:cNvPicPr>
          <p:nvPr/>
        </p:nvPicPr>
        <p:blipFill>
          <a:blip r:embed="rId2"/>
          <a:stretch>
            <a:fillRect/>
          </a:stretch>
        </p:blipFill>
        <p:spPr>
          <a:xfrm>
            <a:off x="3293419" y="4775515"/>
            <a:ext cx="3935344" cy="3681221"/>
          </a:xfrm>
          <a:prstGeom prst="rect">
            <a:avLst/>
          </a:prstGeom>
        </p:spPr>
      </p:pic>
      <p:sp>
        <p:nvSpPr>
          <p:cNvPr id="8" name="Rectangle 7">
            <a:extLst>
              <a:ext uri="{FF2B5EF4-FFF2-40B4-BE49-F238E27FC236}">
                <a16:creationId xmlns:a16="http://schemas.microsoft.com/office/drawing/2014/main" id="{BBDBBFAE-C696-478E-B11C-31E0818B02D4}"/>
              </a:ext>
            </a:extLst>
          </p:cNvPr>
          <p:cNvSpPr/>
          <p:nvPr/>
        </p:nvSpPr>
        <p:spPr>
          <a:xfrm>
            <a:off x="7000737" y="1478553"/>
            <a:ext cx="1308100" cy="246221"/>
          </a:xfrm>
          <a:prstGeom prst="rect">
            <a:avLst/>
          </a:prstGeom>
        </p:spPr>
        <p:txBody>
          <a:bodyPr wrap="square">
            <a:spAutoFit/>
          </a:bodyPr>
          <a:lstStyle/>
          <a:p>
            <a:r>
              <a:rPr lang="en-US" altLang="en-US" sz="1000" dirty="0">
                <a:solidFill>
                  <a:srgbClr val="646D72"/>
                </a:solidFill>
              </a:rPr>
              <a:t>Slide 12</a:t>
            </a:r>
            <a:endParaRPr lang="en-US" sz="1000" dirty="0"/>
          </a:p>
        </p:txBody>
      </p:sp>
    </p:spTree>
    <p:extLst>
      <p:ext uri="{BB962C8B-B14F-4D97-AF65-F5344CB8AC3E}">
        <p14:creationId xmlns:p14="http://schemas.microsoft.com/office/powerpoint/2010/main" val="269374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B3B11-817F-455D-A486-9EC9BA3EE96E}"/>
              </a:ext>
            </a:extLst>
          </p:cNvPr>
          <p:cNvSpPr>
            <a:spLocks noGrp="1"/>
          </p:cNvSpPr>
          <p:nvPr>
            <p:ph type="title"/>
          </p:nvPr>
        </p:nvSpPr>
        <p:spPr>
          <a:xfrm>
            <a:off x="335666" y="982240"/>
            <a:ext cx="4271058" cy="393540"/>
          </a:xfrm>
        </p:spPr>
        <p:txBody>
          <a:bodyPr/>
          <a:lstStyle/>
          <a:p>
            <a:r>
              <a:rPr lang="en-US" dirty="0"/>
              <a:t>Behavioral Factors</a:t>
            </a:r>
          </a:p>
        </p:txBody>
      </p:sp>
      <p:sp>
        <p:nvSpPr>
          <p:cNvPr id="3" name="Footer Placeholder 2">
            <a:extLst>
              <a:ext uri="{FF2B5EF4-FFF2-40B4-BE49-F238E27FC236}">
                <a16:creationId xmlns:a16="http://schemas.microsoft.com/office/drawing/2014/main" id="{401F7326-95AB-4A7C-AFD5-174BA09D6B05}"/>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1633F51C-0315-4687-B42E-7804F1567B74}"/>
              </a:ext>
            </a:extLst>
          </p:cNvPr>
          <p:cNvSpPr/>
          <p:nvPr/>
        </p:nvSpPr>
        <p:spPr>
          <a:xfrm>
            <a:off x="335666" y="2152650"/>
            <a:ext cx="7211751" cy="4524315"/>
          </a:xfrm>
          <a:prstGeom prst="rect">
            <a:avLst/>
          </a:prstGeom>
        </p:spPr>
        <p:txBody>
          <a:bodyPr wrap="square" anchor="t">
            <a:spAutoFit/>
          </a:bodyPr>
          <a:lstStyle/>
          <a:p>
            <a:r>
              <a:rPr lang="en-US" altLang="en-US" sz="1600" dirty="0"/>
              <a:t>Behavioral changes to help with sleep:</a:t>
            </a:r>
          </a:p>
          <a:p>
            <a:r>
              <a:rPr lang="en-US" altLang="en-US" sz="1600" dirty="0"/>
              <a:t> </a:t>
            </a:r>
          </a:p>
          <a:p>
            <a:pPr marL="274320" lvl="1" indent="-285750">
              <a:lnSpc>
                <a:spcPct val="150000"/>
              </a:lnSpc>
              <a:buClr>
                <a:schemeClr val="accent1"/>
              </a:buClr>
              <a:buFont typeface="Arial" panose="020B0604020202020204" pitchFamily="34" charset="0"/>
              <a:buChar char="•"/>
            </a:pPr>
            <a:r>
              <a:rPr lang="en-US" altLang="en-US" sz="1600" dirty="0"/>
              <a:t>Avoid going to bed hungry or overeating close to bedtime</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Limit alcohol</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Exercise regularly, preferably at least three hours before bed</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Don’t smoke, especially in the evening hours</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Avoid or minimize caffeinated beverages, especially later in the day</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Limit screen time – decrease light stimulation from TV, phone, and computer before bed</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Journal</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Listen to relaxing music</a:t>
            </a:r>
            <a:r>
              <a:rPr lang="en-US" altLang="en-US" sz="1600" dirty="0">
                <a:cs typeface="Arial"/>
              </a:rPr>
              <a:t>.</a:t>
            </a:r>
          </a:p>
          <a:p>
            <a:pPr marL="274320" lvl="1" indent="-285750">
              <a:lnSpc>
                <a:spcPct val="150000"/>
              </a:lnSpc>
              <a:buClr>
                <a:schemeClr val="accent1"/>
              </a:buClr>
              <a:buFont typeface="Arial" panose="020B0604020202020204" pitchFamily="34" charset="0"/>
              <a:buChar char="•"/>
            </a:pPr>
            <a:r>
              <a:rPr lang="en-US" altLang="en-US" sz="1600" dirty="0"/>
              <a:t>Read</a:t>
            </a:r>
            <a:r>
              <a:rPr lang="en-US" altLang="en-US" sz="1600" dirty="0">
                <a:cs typeface="Arial"/>
              </a:rPr>
              <a:t>.</a:t>
            </a:r>
          </a:p>
          <a:p>
            <a:pPr marL="509270" lvl="1"/>
            <a:endParaRPr lang="en-US" altLang="en-US" sz="1600" dirty="0">
              <a:cs typeface="Arial"/>
            </a:endParaRPr>
          </a:p>
        </p:txBody>
      </p:sp>
      <p:sp>
        <p:nvSpPr>
          <p:cNvPr id="5" name="Rectangle 4">
            <a:extLst>
              <a:ext uri="{FF2B5EF4-FFF2-40B4-BE49-F238E27FC236}">
                <a16:creationId xmlns:a16="http://schemas.microsoft.com/office/drawing/2014/main" id="{3E1088C5-A918-4631-9F5E-FEA664243E2A}"/>
              </a:ext>
            </a:extLst>
          </p:cNvPr>
          <p:cNvSpPr/>
          <p:nvPr/>
        </p:nvSpPr>
        <p:spPr>
          <a:xfrm>
            <a:off x="6890634" y="1517994"/>
            <a:ext cx="1117599" cy="246221"/>
          </a:xfrm>
          <a:prstGeom prst="rect">
            <a:avLst/>
          </a:prstGeom>
        </p:spPr>
        <p:txBody>
          <a:bodyPr wrap="square">
            <a:spAutoFit/>
          </a:bodyPr>
          <a:lstStyle/>
          <a:p>
            <a:r>
              <a:rPr lang="en-US" altLang="en-US" sz="1000" dirty="0">
                <a:solidFill>
                  <a:srgbClr val="646D72"/>
                </a:solidFill>
              </a:rPr>
              <a:t>Slide 13- 14</a:t>
            </a:r>
            <a:endParaRPr lang="en-US" sz="1000" dirty="0"/>
          </a:p>
        </p:txBody>
      </p:sp>
    </p:spTree>
    <p:extLst>
      <p:ext uri="{BB962C8B-B14F-4D97-AF65-F5344CB8AC3E}">
        <p14:creationId xmlns:p14="http://schemas.microsoft.com/office/powerpoint/2010/main" val="462047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30B2-F7D7-43A5-829D-140E5A5D684B}"/>
              </a:ext>
            </a:extLst>
          </p:cNvPr>
          <p:cNvSpPr>
            <a:spLocks noGrp="1"/>
          </p:cNvSpPr>
          <p:nvPr>
            <p:ph type="title"/>
          </p:nvPr>
        </p:nvSpPr>
        <p:spPr>
          <a:xfrm>
            <a:off x="344557" y="967409"/>
            <a:ext cx="4147931" cy="357808"/>
          </a:xfrm>
        </p:spPr>
        <p:txBody>
          <a:bodyPr/>
          <a:lstStyle/>
          <a:p>
            <a:r>
              <a:rPr lang="en-US" dirty="0"/>
              <a:t>Behavioral Factors - Sleep Routines</a:t>
            </a:r>
          </a:p>
        </p:txBody>
      </p:sp>
      <p:sp>
        <p:nvSpPr>
          <p:cNvPr id="3" name="Footer Placeholder 2">
            <a:extLst>
              <a:ext uri="{FF2B5EF4-FFF2-40B4-BE49-F238E27FC236}">
                <a16:creationId xmlns:a16="http://schemas.microsoft.com/office/drawing/2014/main" id="{429119F7-0847-4BA8-BC86-AA75A997A82D}"/>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0898338D-6A8A-4696-8024-97483657C8D7}"/>
              </a:ext>
            </a:extLst>
          </p:cNvPr>
          <p:cNvSpPr/>
          <p:nvPr/>
        </p:nvSpPr>
        <p:spPr>
          <a:xfrm>
            <a:off x="344556" y="2080591"/>
            <a:ext cx="7035957" cy="3293209"/>
          </a:xfrm>
          <a:prstGeom prst="rect">
            <a:avLst/>
          </a:prstGeom>
        </p:spPr>
        <p:txBody>
          <a:bodyPr wrap="square" anchor="t">
            <a:spAutoFit/>
          </a:bodyPr>
          <a:lstStyle/>
          <a:p>
            <a:pPr marL="285750" indent="-285750">
              <a:buClr>
                <a:schemeClr val="accent1"/>
              </a:buClr>
              <a:buFont typeface="Arial" panose="020B0604020202020204" pitchFamily="34" charset="0"/>
              <a:buChar char="•"/>
            </a:pPr>
            <a:r>
              <a:rPr lang="en-GB" sz="1600" dirty="0"/>
              <a:t>Sleep routines are not just for babies</a:t>
            </a:r>
            <a:r>
              <a:rPr lang="en-GB" sz="1600" dirty="0">
                <a:cs typeface="Arial"/>
              </a:rPr>
              <a:t>.</a:t>
            </a:r>
            <a:endParaRPr lang="en-GB" sz="1600" dirty="0"/>
          </a:p>
          <a:p>
            <a:pPr marL="285750" indent="-285750">
              <a:buClr>
                <a:schemeClr val="accent1"/>
              </a:buClr>
              <a:buFont typeface="Arial" panose="020B0604020202020204" pitchFamily="34" charset="0"/>
              <a:buChar char="•"/>
            </a:pPr>
            <a:endParaRPr lang="en-GB" sz="1600" dirty="0"/>
          </a:p>
          <a:p>
            <a:pPr marL="285750" indent="-285750">
              <a:buClr>
                <a:schemeClr val="accent1"/>
              </a:buClr>
              <a:buFont typeface="Arial" panose="020B0604020202020204" pitchFamily="34" charset="0"/>
              <a:buChar char="•"/>
            </a:pPr>
            <a:r>
              <a:rPr lang="en-GB" sz="1600" dirty="0"/>
              <a:t>You are just a grown up baby!</a:t>
            </a:r>
          </a:p>
          <a:p>
            <a:pPr marL="285750" indent="-285750">
              <a:buClr>
                <a:schemeClr val="accent1"/>
              </a:buClr>
              <a:buFont typeface="Arial" panose="020B0604020202020204" pitchFamily="34" charset="0"/>
              <a:buChar char="•"/>
            </a:pPr>
            <a:endParaRPr lang="en-GB" sz="1600" dirty="0"/>
          </a:p>
          <a:p>
            <a:pPr marL="285750" indent="-285750">
              <a:buClr>
                <a:schemeClr val="accent1"/>
              </a:buClr>
              <a:buFont typeface="Arial" panose="020B0604020202020204" pitchFamily="34" charset="0"/>
              <a:buChar char="•"/>
            </a:pPr>
            <a:r>
              <a:rPr lang="en-GB" sz="1600" dirty="0"/>
              <a:t>For a good night’s sleep, you need to wind down from your busy day</a:t>
            </a:r>
            <a:r>
              <a:rPr lang="en-GB" sz="1600" dirty="0">
                <a:cs typeface="Arial"/>
              </a:rPr>
              <a:t>.</a:t>
            </a:r>
          </a:p>
          <a:p>
            <a:pPr marL="285750" indent="-285750">
              <a:buClr>
                <a:schemeClr val="accent1"/>
              </a:buClr>
              <a:buFont typeface="Arial" panose="020B0604020202020204" pitchFamily="34" charset="0"/>
              <a:buChar char="•"/>
            </a:pPr>
            <a:endParaRPr lang="en-GB" sz="1600" dirty="0"/>
          </a:p>
          <a:p>
            <a:pPr marL="285750" indent="-285750">
              <a:buClr>
                <a:schemeClr val="accent1"/>
              </a:buClr>
              <a:buFont typeface="Arial" panose="020B0604020202020204" pitchFamily="34" charset="0"/>
              <a:buChar char="•"/>
            </a:pPr>
            <a:r>
              <a:rPr lang="en-GB" sz="1600" dirty="0"/>
              <a:t>What is your sleep routine?</a:t>
            </a:r>
          </a:p>
          <a:p>
            <a:pPr marL="285750" indent="-285750">
              <a:buClr>
                <a:schemeClr val="accent1"/>
              </a:buClr>
              <a:buFont typeface="Arial" panose="020B0604020202020204" pitchFamily="34" charset="0"/>
              <a:buChar char="•"/>
            </a:pPr>
            <a:endParaRPr lang="en-GB" sz="1200" dirty="0"/>
          </a:p>
          <a:p>
            <a:pPr>
              <a:buClr>
                <a:schemeClr val="accent1"/>
              </a:buClr>
            </a:pPr>
            <a:endParaRPr lang="en-GB" sz="1400" dirty="0"/>
          </a:p>
          <a:p>
            <a:pPr>
              <a:buClr>
                <a:schemeClr val="accent1"/>
              </a:buClr>
            </a:pPr>
            <a:endParaRPr lang="en-GB" sz="1400" dirty="0"/>
          </a:p>
          <a:p>
            <a:pPr>
              <a:buClr>
                <a:schemeClr val="accent1"/>
              </a:buClr>
            </a:pPr>
            <a:endParaRPr lang="en-GB" sz="1400" dirty="0"/>
          </a:p>
          <a:p>
            <a:pPr>
              <a:buClr>
                <a:schemeClr val="accent1"/>
              </a:buClr>
            </a:pPr>
            <a:endParaRPr lang="en-GB" sz="1400" dirty="0"/>
          </a:p>
          <a:p>
            <a:pPr>
              <a:buClr>
                <a:schemeClr val="accent1"/>
              </a:buClr>
            </a:pPr>
            <a:endParaRPr lang="en-GB" sz="1400" dirty="0"/>
          </a:p>
          <a:p>
            <a:pPr>
              <a:buClr>
                <a:schemeClr val="accent1"/>
              </a:buClr>
            </a:pPr>
            <a:endParaRPr lang="en-GB" sz="1400" dirty="0"/>
          </a:p>
        </p:txBody>
      </p:sp>
      <p:sp>
        <p:nvSpPr>
          <p:cNvPr id="5" name="Rectangle 4">
            <a:extLst>
              <a:ext uri="{FF2B5EF4-FFF2-40B4-BE49-F238E27FC236}">
                <a16:creationId xmlns:a16="http://schemas.microsoft.com/office/drawing/2014/main" id="{1FFE5502-6D1B-4594-9EC3-A1BACA68D05B}"/>
              </a:ext>
            </a:extLst>
          </p:cNvPr>
          <p:cNvSpPr/>
          <p:nvPr/>
        </p:nvSpPr>
        <p:spPr bwMode="gray">
          <a:xfrm>
            <a:off x="808935" y="5213162"/>
            <a:ext cx="2199860" cy="3497259"/>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What is your current sleep routine? </a:t>
            </a:r>
          </a:p>
        </p:txBody>
      </p:sp>
      <p:pic>
        <p:nvPicPr>
          <p:cNvPr id="6" name="Picture 5">
            <a:extLst>
              <a:ext uri="{FF2B5EF4-FFF2-40B4-BE49-F238E27FC236}">
                <a16:creationId xmlns:a16="http://schemas.microsoft.com/office/drawing/2014/main" id="{46F40730-F4BC-4521-8E93-6370C7093AC4}"/>
              </a:ext>
            </a:extLst>
          </p:cNvPr>
          <p:cNvPicPr>
            <a:picLocks noChangeAspect="1"/>
          </p:cNvPicPr>
          <p:nvPr/>
        </p:nvPicPr>
        <p:blipFill>
          <a:blip r:embed="rId2"/>
          <a:stretch>
            <a:fillRect/>
          </a:stretch>
        </p:blipFill>
        <p:spPr>
          <a:xfrm>
            <a:off x="3179762" y="5029200"/>
            <a:ext cx="3935344" cy="3681221"/>
          </a:xfrm>
          <a:prstGeom prst="rect">
            <a:avLst/>
          </a:prstGeom>
        </p:spPr>
      </p:pic>
      <p:sp>
        <p:nvSpPr>
          <p:cNvPr id="7" name="Rectangle 6">
            <a:extLst>
              <a:ext uri="{FF2B5EF4-FFF2-40B4-BE49-F238E27FC236}">
                <a16:creationId xmlns:a16="http://schemas.microsoft.com/office/drawing/2014/main" id="{919B7959-BB80-42A4-B51F-AFD3E277C633}"/>
              </a:ext>
            </a:extLst>
          </p:cNvPr>
          <p:cNvSpPr/>
          <p:nvPr/>
        </p:nvSpPr>
        <p:spPr>
          <a:xfrm>
            <a:off x="6908800" y="1456683"/>
            <a:ext cx="2133600" cy="246221"/>
          </a:xfrm>
          <a:prstGeom prst="rect">
            <a:avLst/>
          </a:prstGeom>
        </p:spPr>
        <p:txBody>
          <a:bodyPr wrap="square">
            <a:spAutoFit/>
          </a:bodyPr>
          <a:lstStyle/>
          <a:p>
            <a:r>
              <a:rPr lang="en-US" altLang="en-US" sz="1000" dirty="0">
                <a:solidFill>
                  <a:srgbClr val="646D72"/>
                </a:solidFill>
              </a:rPr>
              <a:t>Slide 15</a:t>
            </a:r>
            <a:endParaRPr lang="en-US" sz="1000" dirty="0"/>
          </a:p>
        </p:txBody>
      </p:sp>
    </p:spTree>
    <p:extLst>
      <p:ext uri="{BB962C8B-B14F-4D97-AF65-F5344CB8AC3E}">
        <p14:creationId xmlns:p14="http://schemas.microsoft.com/office/powerpoint/2010/main" val="17189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A3891-15DA-41B6-AD9F-75A3C9361C30}"/>
              </a:ext>
            </a:extLst>
          </p:cNvPr>
          <p:cNvSpPr>
            <a:spLocks noGrp="1"/>
          </p:cNvSpPr>
          <p:nvPr>
            <p:ph type="title"/>
          </p:nvPr>
        </p:nvSpPr>
        <p:spPr>
          <a:xfrm>
            <a:off x="497711" y="983366"/>
            <a:ext cx="4004841" cy="497711"/>
          </a:xfrm>
        </p:spPr>
        <p:txBody>
          <a:bodyPr/>
          <a:lstStyle/>
          <a:p>
            <a:r>
              <a:rPr lang="en-US" dirty="0"/>
              <a:t>Create a Bedtime Routine</a:t>
            </a:r>
          </a:p>
        </p:txBody>
      </p:sp>
      <p:sp>
        <p:nvSpPr>
          <p:cNvPr id="3" name="Footer Placeholder 2">
            <a:extLst>
              <a:ext uri="{FF2B5EF4-FFF2-40B4-BE49-F238E27FC236}">
                <a16:creationId xmlns:a16="http://schemas.microsoft.com/office/drawing/2014/main" id="{A558E99F-1E58-4DBC-A011-5AC1E81BB281}"/>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8" name="Rectangle 7">
            <a:extLst>
              <a:ext uri="{FF2B5EF4-FFF2-40B4-BE49-F238E27FC236}">
                <a16:creationId xmlns:a16="http://schemas.microsoft.com/office/drawing/2014/main" id="{427E494B-2F64-4213-8D1A-DA52273ED8BA}"/>
              </a:ext>
            </a:extLst>
          </p:cNvPr>
          <p:cNvSpPr/>
          <p:nvPr/>
        </p:nvSpPr>
        <p:spPr>
          <a:xfrm>
            <a:off x="497711" y="2060294"/>
            <a:ext cx="6245990" cy="6432530"/>
          </a:xfrm>
          <a:prstGeom prst="rect">
            <a:avLst/>
          </a:prstGeom>
        </p:spPr>
        <p:txBody>
          <a:bodyPr wrap="square" anchor="t">
            <a:spAutoFit/>
          </a:bodyPr>
          <a:lstStyle/>
          <a:p>
            <a:pPr>
              <a:buClr>
                <a:schemeClr val="accent1"/>
              </a:buClr>
            </a:pPr>
            <a:r>
              <a:rPr lang="en-GB" sz="1600" dirty="0">
                <a:latin typeface="Arial" panose="020B0604020202020204" pitchFamily="34" charset="0"/>
                <a:cs typeface="Arial" panose="020B0604020202020204" pitchFamily="34" charset="0"/>
              </a:rPr>
              <a:t>About an hour before you want to be asleep, start your wind down routine.  A routine trains your brain to switch off and associates your bed with sleep. Aim to fill that time with activities that put your mind at ease and don’t require a great deal of attention or energy. Consider these ideas:</a:t>
            </a:r>
            <a:endParaRPr lang="en-GB" sz="1600" dirty="0"/>
          </a:p>
          <a:p>
            <a:pPr>
              <a:buClr>
                <a:schemeClr val="accent1"/>
              </a:buClr>
            </a:pPr>
            <a:endParaRPr lang="en-GB" sz="1600" dirty="0"/>
          </a:p>
          <a:p>
            <a:pPr marL="285750" indent="-285750">
              <a:lnSpc>
                <a:spcPct val="150000"/>
              </a:lnSpc>
              <a:buClr>
                <a:schemeClr val="accent1"/>
              </a:buClr>
              <a:buFont typeface="Arial" panose="020B0604020202020204" pitchFamily="34" charset="0"/>
              <a:buChar char="•"/>
            </a:pPr>
            <a:r>
              <a:rPr lang="en-GB" sz="1600" dirty="0"/>
              <a:t>Take a nice warm shower or bath</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Put on comfortable sleepwear</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Drink some herbal tea or warm milk</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Engage in a relaxing hobby</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Read or listen to an audio book</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Listen to calming music</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Practice relaxation techniques like deep breathing, meditation, mindfulness or visualizations, yoga, tai chi, stretches</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Journal</a:t>
            </a:r>
            <a:r>
              <a:rPr lang="en-GB" sz="1600" dirty="0">
                <a:cs typeface="Arial"/>
              </a:rPr>
              <a:t>.</a:t>
            </a:r>
          </a:p>
          <a:p>
            <a:pPr marL="285750" indent="-285750">
              <a:lnSpc>
                <a:spcPct val="150000"/>
              </a:lnSpc>
              <a:buClr>
                <a:schemeClr val="accent1"/>
              </a:buClr>
              <a:buFont typeface="Arial" panose="020B0604020202020204" pitchFamily="34" charset="0"/>
              <a:buChar char="•"/>
            </a:pPr>
            <a:r>
              <a:rPr lang="en-GB" sz="1600" dirty="0"/>
              <a:t>Aromatherapy</a:t>
            </a:r>
            <a:r>
              <a:rPr lang="en-GB" sz="1600" dirty="0">
                <a:cs typeface="Arial"/>
              </a:rPr>
              <a:t>.</a:t>
            </a:r>
          </a:p>
          <a:p>
            <a:pPr>
              <a:buClr>
                <a:schemeClr val="accent1"/>
              </a:buClr>
            </a:pPr>
            <a:endParaRPr lang="en-GB" sz="1400" dirty="0"/>
          </a:p>
          <a:p>
            <a:pPr>
              <a:buClr>
                <a:schemeClr val="accent1"/>
              </a:buClr>
            </a:pPr>
            <a:endParaRPr lang="en-GB" sz="1400" dirty="0"/>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8699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60376" y="1006061"/>
            <a:ext cx="4270651" cy="276999"/>
          </a:xfrm>
        </p:spPr>
        <p:txBody>
          <a:bodyPr/>
          <a:lstStyle/>
          <a:p>
            <a:pPr eaLnBrk="1" hangingPunct="1"/>
            <a:r>
              <a:rPr lang="en-US" altLang="en-US" dirty="0"/>
              <a:t>Behavioral Factors - Electronics</a:t>
            </a:r>
          </a:p>
        </p:txBody>
      </p:sp>
      <p:sp>
        <p:nvSpPr>
          <p:cNvPr id="15363" name="Text Placeholder 5"/>
          <p:cNvSpPr txBox="1">
            <a:spLocks/>
          </p:cNvSpPr>
          <p:nvPr/>
        </p:nvSpPr>
        <p:spPr bwMode="auto">
          <a:xfrm>
            <a:off x="460376" y="1754188"/>
            <a:ext cx="6867015" cy="316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171450" lvl="0" indent="-171450" defTabSz="914400">
              <a:spcBef>
                <a:spcPts val="600"/>
              </a:spcBef>
              <a:spcAft>
                <a:spcPts val="300"/>
              </a:spcAft>
              <a:buClr>
                <a:schemeClr val="accent1"/>
              </a:buClr>
              <a:buFont typeface="Arial" pitchFamily="34" charset="0"/>
              <a:buChar char="•"/>
            </a:pPr>
            <a:endParaRPr lang="en-GB" dirty="0">
              <a:solidFill>
                <a:srgbClr val="53565A"/>
              </a:solidFill>
              <a:latin typeface="Arial" pitchFamily="34" charset="0"/>
              <a:cs typeface="Arial" pitchFamily="34" charset="0"/>
            </a:endParaRPr>
          </a:p>
          <a:p>
            <a:pPr lvl="0" defTabSz="914400">
              <a:spcBef>
                <a:spcPts val="600"/>
              </a:spcBef>
              <a:spcAft>
                <a:spcPts val="300"/>
              </a:spcAft>
              <a:buClr>
                <a:schemeClr val="accent1"/>
              </a:buClr>
            </a:pPr>
            <a:r>
              <a:rPr lang="en-GB" dirty="0">
                <a:solidFill>
                  <a:srgbClr val="53565A"/>
                </a:solidFill>
                <a:latin typeface="Arial" pitchFamily="34" charset="0"/>
                <a:cs typeface="Arial" pitchFamily="34" charset="0"/>
              </a:rPr>
              <a:t>Our gadgets are inhibitors of sleep.  They stimulate us with a constant rush of information and activity. Even when they are silenced, our brain is still affected by them and stays “on.”</a:t>
            </a:r>
          </a:p>
          <a:p>
            <a:pPr lvl="0" defTabSz="914400">
              <a:spcBef>
                <a:spcPts val="600"/>
              </a:spcBef>
              <a:spcAft>
                <a:spcPts val="300"/>
              </a:spcAft>
              <a:buClr>
                <a:schemeClr val="accent1"/>
              </a:buClr>
            </a:pPr>
            <a:endParaRPr lang="en-GB" dirty="0">
              <a:solidFill>
                <a:srgbClr val="53565A"/>
              </a:solidFill>
              <a:latin typeface="Arial" pitchFamily="34" charset="0"/>
              <a:cs typeface="Arial" pitchFamily="34" charset="0"/>
            </a:endParaRPr>
          </a:p>
          <a:p>
            <a:pPr marL="285750" indent="-285750">
              <a:buClr>
                <a:schemeClr val="accent1"/>
              </a:buClr>
              <a:buFont typeface="Arial" panose="020B0604020202020204" pitchFamily="34" charset="0"/>
              <a:buChar char="•"/>
            </a:pPr>
            <a:r>
              <a:rPr lang="en-US" dirty="0">
                <a:latin typeface="Arial" panose="020B0604020202020204" pitchFamily="34" charset="0"/>
                <a:cs typeface="Arial" panose="020B0604020202020204" pitchFamily="34" charset="0"/>
              </a:rPr>
              <a:t>Our gadgets inhibit our sleep, they stimulate us.</a:t>
            </a:r>
          </a:p>
          <a:p>
            <a:pPr marL="285750" indent="-285750">
              <a:buClr>
                <a:schemeClr val="accent1"/>
              </a:buClr>
              <a:buFont typeface="Arial" panose="020B0604020202020204" pitchFamily="34" charset="0"/>
              <a:buChar char="•"/>
            </a:pPr>
            <a:r>
              <a:rPr lang="en-US" dirty="0">
                <a:latin typeface="Arial" panose="020B0604020202020204" pitchFamily="34" charset="0"/>
                <a:cs typeface="Arial" panose="020B0604020202020204" pitchFamily="34" charset="0"/>
              </a:rPr>
              <a:t>Blue light suppresses the release of melatonin.</a:t>
            </a:r>
          </a:p>
          <a:p>
            <a:pPr marL="285750" indent="-285750">
              <a:buClr>
                <a:schemeClr val="accent1"/>
              </a:buClr>
              <a:buFont typeface="Arial" panose="020B0604020202020204" pitchFamily="34" charset="0"/>
              <a:buChar char="•"/>
            </a:pPr>
            <a:r>
              <a:rPr lang="en-US" dirty="0">
                <a:latin typeface="Arial" panose="020B0604020202020204" pitchFamily="34" charset="0"/>
                <a:cs typeface="Arial" panose="020B0604020202020204" pitchFamily="34" charset="0"/>
              </a:rPr>
              <a:t>Delays and reduces REM sleep.</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lvl="0" indent="-171450" defTabSz="914400">
              <a:spcBef>
                <a:spcPts val="600"/>
              </a:spcBef>
              <a:spcAft>
                <a:spcPts val="300"/>
              </a:spcAft>
              <a:buClr>
                <a:schemeClr val="accent1"/>
              </a:buClr>
              <a:buFont typeface="Arial" pitchFamily="34" charset="0"/>
              <a:buChar char="•"/>
            </a:pPr>
            <a:endParaRPr lang="en-GB" dirty="0">
              <a:solidFill>
                <a:srgbClr val="53565A"/>
              </a:solidFill>
              <a:latin typeface="Arial" pitchFamily="34" charset="0"/>
              <a:cs typeface="Arial" pitchFamily="34" charset="0"/>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3" name="Rectangle 2">
            <a:extLst>
              <a:ext uri="{FF2B5EF4-FFF2-40B4-BE49-F238E27FC236}">
                <a16:creationId xmlns:a16="http://schemas.microsoft.com/office/drawing/2014/main" id="{2F1AA413-B7A5-43EE-997B-156952B08E3E}"/>
              </a:ext>
            </a:extLst>
          </p:cNvPr>
          <p:cNvSpPr/>
          <p:nvPr/>
        </p:nvSpPr>
        <p:spPr>
          <a:xfrm>
            <a:off x="6959600" y="1495627"/>
            <a:ext cx="1016000" cy="246221"/>
          </a:xfrm>
          <a:prstGeom prst="rect">
            <a:avLst/>
          </a:prstGeom>
        </p:spPr>
        <p:txBody>
          <a:bodyPr wrap="square">
            <a:spAutoFit/>
          </a:bodyPr>
          <a:lstStyle/>
          <a:p>
            <a:r>
              <a:rPr lang="en-US" altLang="en-US" sz="1000" dirty="0">
                <a:solidFill>
                  <a:srgbClr val="646D72"/>
                </a:solidFill>
              </a:rPr>
              <a:t>Slide 16</a:t>
            </a:r>
            <a:endParaRPr lang="en-US" sz="1000" dirty="0"/>
          </a:p>
        </p:txBody>
      </p:sp>
    </p:spTree>
    <p:extLst>
      <p:ext uri="{BB962C8B-B14F-4D97-AF65-F5344CB8AC3E}">
        <p14:creationId xmlns:p14="http://schemas.microsoft.com/office/powerpoint/2010/main" val="1065173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5"/>
          <p:cNvSpPr txBox="1">
            <a:spLocks/>
          </p:cNvSpPr>
          <p:nvPr/>
        </p:nvSpPr>
        <p:spPr bwMode="auto">
          <a:xfrm>
            <a:off x="460375" y="2260600"/>
            <a:ext cx="6689725" cy="3829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buClr>
                <a:schemeClr val="accent1"/>
              </a:buClr>
            </a:pPr>
            <a:r>
              <a:rPr lang="en-US" altLang="en-US" dirty="0"/>
              <a:t>Some people have no trouble falling asleep at bedtime but then find themselves waking up during the night.  Sometimes we can get ourselves back to sleep quickly, other nights we can’t. Laying in bed tossing and turning, getting worried and anxious about not being able to sleep will not help matters.  </a:t>
            </a:r>
            <a:r>
              <a:rPr lang="en-GB" dirty="0"/>
              <a:t>If you wake up during the night and can’t go back to sleep, either:</a:t>
            </a:r>
          </a:p>
          <a:p>
            <a:pPr marL="628650" lvl="1"/>
            <a:r>
              <a:rPr lang="en-GB" dirty="0"/>
              <a:t>Get up for 15- 20 mins and repeat your going to bed routine</a:t>
            </a:r>
            <a:r>
              <a:rPr lang="en-GB" dirty="0">
                <a:cs typeface="Arial"/>
              </a:rPr>
              <a:t>.</a:t>
            </a:r>
          </a:p>
          <a:p>
            <a:pPr marL="628650" lvl="1"/>
            <a:r>
              <a:rPr lang="en-GB" dirty="0"/>
              <a:t>Try to meditate in bed</a:t>
            </a:r>
            <a:r>
              <a:rPr lang="en-GB" dirty="0">
                <a:cs typeface="Arial"/>
              </a:rPr>
              <a:t>.</a:t>
            </a:r>
          </a:p>
          <a:p>
            <a:pPr marL="628650" lvl="1"/>
            <a:r>
              <a:rPr lang="en-GB" dirty="0"/>
              <a:t>Use sleep apps</a:t>
            </a:r>
            <a:r>
              <a:rPr lang="en-GB" dirty="0">
                <a:cs typeface="Arial"/>
              </a:rPr>
              <a:t>.</a:t>
            </a:r>
          </a:p>
          <a:p>
            <a:pPr marL="628650" lvl="1"/>
            <a:r>
              <a:rPr lang="en-GB" dirty="0"/>
              <a:t>Have a plan to avoid worry</a:t>
            </a:r>
            <a:r>
              <a:rPr lang="en-GB" dirty="0">
                <a:cs typeface="Arial"/>
              </a:rPr>
              <a:t>.</a:t>
            </a:r>
          </a:p>
          <a:p>
            <a:pPr marL="628650" lvl="1"/>
            <a:r>
              <a:rPr lang="en-GB" dirty="0"/>
              <a:t>Do a gratitude exercise. </a:t>
            </a:r>
            <a:endParaRPr lang="en-GB" dirty="0">
              <a:cs typeface="Arial"/>
            </a:endParaRPr>
          </a:p>
          <a:p>
            <a:endParaRPr lang="en-GB" dirty="0"/>
          </a:p>
          <a:p>
            <a:endParaRPr lang="en-US" altLang="en-US" dirty="0"/>
          </a:p>
        </p:txBody>
      </p:sp>
      <p:sp>
        <p:nvSpPr>
          <p:cNvPr id="2" name="Title 1"/>
          <p:cNvSpPr>
            <a:spLocks noGrp="1"/>
          </p:cNvSpPr>
          <p:nvPr>
            <p:ph type="title"/>
          </p:nvPr>
        </p:nvSpPr>
        <p:spPr>
          <a:xfrm>
            <a:off x="460375" y="992642"/>
            <a:ext cx="4327526" cy="553998"/>
          </a:xfrm>
        </p:spPr>
        <p:txBody>
          <a:bodyPr/>
          <a:lstStyle/>
          <a:p>
            <a:r>
              <a:rPr lang="en-GB" dirty="0">
                <a:cs typeface="Arial" pitchFamily="34" charset="0"/>
              </a:rPr>
              <a:t>Disrupted Sleep - Waking Up During the Night</a:t>
            </a:r>
            <a:endParaRPr lang="en-US" dirty="0"/>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80557A02-72E6-4A81-88F8-C8DD7AE37B4B}"/>
              </a:ext>
            </a:extLst>
          </p:cNvPr>
          <p:cNvSpPr/>
          <p:nvPr/>
        </p:nvSpPr>
        <p:spPr>
          <a:xfrm>
            <a:off x="6972300" y="1423529"/>
            <a:ext cx="1930400" cy="246221"/>
          </a:xfrm>
          <a:prstGeom prst="rect">
            <a:avLst/>
          </a:prstGeom>
        </p:spPr>
        <p:txBody>
          <a:bodyPr wrap="square">
            <a:spAutoFit/>
          </a:bodyPr>
          <a:lstStyle/>
          <a:p>
            <a:r>
              <a:rPr lang="en-US" altLang="en-US" sz="1000" dirty="0">
                <a:solidFill>
                  <a:srgbClr val="646D72"/>
                </a:solidFill>
              </a:rPr>
              <a:t>Slide 17</a:t>
            </a:r>
            <a:endParaRPr lang="en-US" sz="1000" dirty="0"/>
          </a:p>
        </p:txBody>
      </p:sp>
    </p:spTree>
    <p:extLst>
      <p:ext uri="{BB962C8B-B14F-4D97-AF65-F5344CB8AC3E}">
        <p14:creationId xmlns:p14="http://schemas.microsoft.com/office/powerpoint/2010/main" val="2007052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2A1F-0C5D-4E6D-802B-B8FBBC13D525}"/>
              </a:ext>
            </a:extLst>
          </p:cNvPr>
          <p:cNvSpPr>
            <a:spLocks noGrp="1"/>
          </p:cNvSpPr>
          <p:nvPr>
            <p:ph type="title"/>
          </p:nvPr>
        </p:nvSpPr>
        <p:spPr>
          <a:xfrm>
            <a:off x="482600" y="1012381"/>
            <a:ext cx="4384675" cy="184666"/>
          </a:xfrm>
        </p:spPr>
        <p:txBody>
          <a:bodyPr/>
          <a:lstStyle/>
          <a:p>
            <a:r>
              <a:rPr lang="en-US" dirty="0"/>
              <a:t>Environmental Factors</a:t>
            </a:r>
          </a:p>
        </p:txBody>
      </p:sp>
      <p:sp>
        <p:nvSpPr>
          <p:cNvPr id="3" name="Footer Placeholder 2">
            <a:extLst>
              <a:ext uri="{FF2B5EF4-FFF2-40B4-BE49-F238E27FC236}">
                <a16:creationId xmlns:a16="http://schemas.microsoft.com/office/drawing/2014/main" id="{B0D16D3D-3F71-4F6F-B07F-B1F083564A79}"/>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 name="Rectangle 4">
            <a:extLst>
              <a:ext uri="{FF2B5EF4-FFF2-40B4-BE49-F238E27FC236}">
                <a16:creationId xmlns:a16="http://schemas.microsoft.com/office/drawing/2014/main" id="{C7653948-81EB-4022-8BDF-B19545323292}"/>
              </a:ext>
            </a:extLst>
          </p:cNvPr>
          <p:cNvSpPr/>
          <p:nvPr/>
        </p:nvSpPr>
        <p:spPr>
          <a:xfrm>
            <a:off x="482600" y="2057400"/>
            <a:ext cx="5587999" cy="584775"/>
          </a:xfrm>
          <a:prstGeom prst="rect">
            <a:avLst/>
          </a:prstGeom>
        </p:spPr>
        <p:txBody>
          <a:bodyPr wrap="square">
            <a:spAutoFit/>
          </a:bodyPr>
          <a:lstStyle/>
          <a:p>
            <a:r>
              <a:rPr lang="en-US" sz="1600" dirty="0"/>
              <a:t>Your sleep environment will have a huge effect on your quality of sleep.   </a:t>
            </a:r>
          </a:p>
        </p:txBody>
      </p:sp>
      <p:sp>
        <p:nvSpPr>
          <p:cNvPr id="7" name="Rectangle 6">
            <a:extLst>
              <a:ext uri="{FF2B5EF4-FFF2-40B4-BE49-F238E27FC236}">
                <a16:creationId xmlns:a16="http://schemas.microsoft.com/office/drawing/2014/main" id="{62D3AB3F-5C4B-4E40-B8B3-8E6FEC7B0373}"/>
              </a:ext>
            </a:extLst>
          </p:cNvPr>
          <p:cNvSpPr/>
          <p:nvPr/>
        </p:nvSpPr>
        <p:spPr bwMode="gray">
          <a:xfrm>
            <a:off x="612184" y="3302000"/>
            <a:ext cx="2431461" cy="3975100"/>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Picture your bedroom right now, what does it look like? </a:t>
            </a:r>
          </a:p>
          <a:p>
            <a:pPr lvl="0">
              <a:lnSpc>
                <a:spcPct val="95000"/>
              </a:lnSpc>
              <a:spcBef>
                <a:spcPts val="600"/>
              </a:spcBef>
              <a:spcAft>
                <a:spcPts val="450"/>
              </a:spcAft>
              <a:buClr>
                <a:schemeClr val="accent1"/>
              </a:buClr>
            </a:pPr>
            <a:endParaRPr lang="en-US" sz="1600" dirty="0">
              <a:solidFill>
                <a:schemeClr val="bg1"/>
              </a:solidFill>
              <a:latin typeface="Arial" pitchFamily="34" charset="0"/>
              <a:cs typeface="Arial" pitchFamily="34" charset="0"/>
            </a:endParaRPr>
          </a:p>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How does it make you feel? </a:t>
            </a:r>
          </a:p>
        </p:txBody>
      </p:sp>
      <p:pic>
        <p:nvPicPr>
          <p:cNvPr id="8" name="Picture 7">
            <a:extLst>
              <a:ext uri="{FF2B5EF4-FFF2-40B4-BE49-F238E27FC236}">
                <a16:creationId xmlns:a16="http://schemas.microsoft.com/office/drawing/2014/main" id="{A9CF16E7-48A3-4660-ADAB-BD350695ED2A}"/>
              </a:ext>
            </a:extLst>
          </p:cNvPr>
          <p:cNvPicPr>
            <a:picLocks noChangeAspect="1"/>
          </p:cNvPicPr>
          <p:nvPr/>
        </p:nvPicPr>
        <p:blipFill>
          <a:blip r:embed="rId2"/>
          <a:stretch>
            <a:fillRect/>
          </a:stretch>
        </p:blipFill>
        <p:spPr>
          <a:xfrm>
            <a:off x="3043645" y="3155950"/>
            <a:ext cx="4020112" cy="4267200"/>
          </a:xfrm>
          <a:prstGeom prst="rect">
            <a:avLst/>
          </a:prstGeom>
        </p:spPr>
      </p:pic>
      <p:sp>
        <p:nvSpPr>
          <p:cNvPr id="9" name="Rectangle 8">
            <a:extLst>
              <a:ext uri="{FF2B5EF4-FFF2-40B4-BE49-F238E27FC236}">
                <a16:creationId xmlns:a16="http://schemas.microsoft.com/office/drawing/2014/main" id="{F4ECE8FE-7FF9-4C12-A65F-265EA6E4C69B}"/>
              </a:ext>
            </a:extLst>
          </p:cNvPr>
          <p:cNvSpPr/>
          <p:nvPr/>
        </p:nvSpPr>
        <p:spPr>
          <a:xfrm>
            <a:off x="6959600" y="1438347"/>
            <a:ext cx="1149350" cy="246221"/>
          </a:xfrm>
          <a:prstGeom prst="rect">
            <a:avLst/>
          </a:prstGeom>
        </p:spPr>
        <p:txBody>
          <a:bodyPr wrap="square">
            <a:spAutoFit/>
          </a:bodyPr>
          <a:lstStyle/>
          <a:p>
            <a:r>
              <a:rPr lang="en-US" altLang="en-US" sz="1000" dirty="0">
                <a:solidFill>
                  <a:srgbClr val="646D72"/>
                </a:solidFill>
              </a:rPr>
              <a:t>Slide 18</a:t>
            </a:r>
            <a:endParaRPr lang="en-US" sz="1000" dirty="0"/>
          </a:p>
        </p:txBody>
      </p:sp>
    </p:spTree>
    <p:extLst>
      <p:ext uri="{BB962C8B-B14F-4D97-AF65-F5344CB8AC3E}">
        <p14:creationId xmlns:p14="http://schemas.microsoft.com/office/powerpoint/2010/main" val="2182635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B3D6-DEB6-4F88-949C-FB68B70C126E}"/>
              </a:ext>
            </a:extLst>
          </p:cNvPr>
          <p:cNvSpPr>
            <a:spLocks noGrp="1"/>
          </p:cNvSpPr>
          <p:nvPr>
            <p:ph type="title"/>
          </p:nvPr>
        </p:nvSpPr>
        <p:spPr>
          <a:xfrm>
            <a:off x="439839" y="970344"/>
            <a:ext cx="4294207" cy="276999"/>
          </a:xfrm>
        </p:spPr>
        <p:txBody>
          <a:bodyPr/>
          <a:lstStyle/>
          <a:p>
            <a:r>
              <a:rPr lang="en-US" dirty="0"/>
              <a:t>Environmental Factors - Light</a:t>
            </a:r>
          </a:p>
        </p:txBody>
      </p:sp>
      <p:sp>
        <p:nvSpPr>
          <p:cNvPr id="3" name="Footer Placeholder 2">
            <a:extLst>
              <a:ext uri="{FF2B5EF4-FFF2-40B4-BE49-F238E27FC236}">
                <a16:creationId xmlns:a16="http://schemas.microsoft.com/office/drawing/2014/main" id="{462D9677-871C-4717-AA6E-9E37AB872867}"/>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73069096-78EE-4C93-B746-64D6A616B479}"/>
              </a:ext>
            </a:extLst>
          </p:cNvPr>
          <p:cNvSpPr/>
          <p:nvPr/>
        </p:nvSpPr>
        <p:spPr>
          <a:xfrm>
            <a:off x="439839" y="2142442"/>
            <a:ext cx="7078561" cy="2639184"/>
          </a:xfrm>
          <a:prstGeom prst="rect">
            <a:avLst/>
          </a:prstGeom>
        </p:spPr>
        <p:txBody>
          <a:bodyPr wrap="square" anchor="t">
            <a:spAutoFit/>
          </a:bodyPr>
          <a:lstStyle/>
          <a:p>
            <a:pPr marL="171450" lvl="0" indent="-171450" defTabSz="914400">
              <a:spcBef>
                <a:spcPts val="600"/>
              </a:spcBef>
              <a:spcAft>
                <a:spcPts val="300"/>
              </a:spcAft>
              <a:buClr>
                <a:schemeClr val="accent1"/>
              </a:buClr>
              <a:buFont typeface="Arial" pitchFamily="34" charset="0"/>
              <a:buChar char="•"/>
            </a:pPr>
            <a:r>
              <a:rPr lang="en-GB" sz="1600" dirty="0">
                <a:solidFill>
                  <a:srgbClr val="53565A"/>
                </a:solidFill>
                <a:latin typeface="Arial" pitchFamily="34" charset="0"/>
                <a:cs typeface="Arial" pitchFamily="34" charset="0"/>
              </a:rPr>
              <a:t>Light suppresses sleep hormones.</a:t>
            </a:r>
          </a:p>
          <a:p>
            <a:pPr marL="171450" lvl="0" indent="-171450" defTabSz="914400">
              <a:spcBef>
                <a:spcPts val="600"/>
              </a:spcBef>
              <a:spcAft>
                <a:spcPts val="300"/>
              </a:spcAft>
              <a:buClr>
                <a:schemeClr val="accent1"/>
              </a:buClr>
              <a:buFont typeface="Arial" pitchFamily="34" charset="0"/>
              <a:buChar char="•"/>
            </a:pPr>
            <a:r>
              <a:rPr lang="en-GB" sz="1600" dirty="0">
                <a:solidFill>
                  <a:srgbClr val="53565A"/>
                </a:solidFill>
                <a:latin typeface="Arial" pitchFamily="34" charset="0"/>
                <a:cs typeface="Arial" pitchFamily="34" charset="0"/>
              </a:rPr>
              <a:t>Blue light is the worst, it inhibits melatonin production.</a:t>
            </a:r>
          </a:p>
          <a:p>
            <a:pPr marL="171450" lvl="0" indent="-171450" defTabSz="914400">
              <a:spcBef>
                <a:spcPts val="600"/>
              </a:spcBef>
              <a:spcAft>
                <a:spcPts val="300"/>
              </a:spcAft>
              <a:buClr>
                <a:schemeClr val="accent1"/>
              </a:buClr>
              <a:buFont typeface="Arial" pitchFamily="34" charset="0"/>
              <a:buChar char="•"/>
            </a:pPr>
            <a:r>
              <a:rPr lang="en-GB" sz="1600" dirty="0">
                <a:solidFill>
                  <a:srgbClr val="53565A"/>
                </a:solidFill>
                <a:latin typeface="Arial" pitchFamily="34" charset="0"/>
                <a:cs typeface="Arial" pitchFamily="34" charset="0"/>
              </a:rPr>
              <a:t>Red light has the least effect.</a:t>
            </a:r>
          </a:p>
          <a:p>
            <a:pPr marL="171450" lvl="0" indent="-171450" defTabSz="914400">
              <a:spcBef>
                <a:spcPts val="600"/>
              </a:spcBef>
              <a:spcAft>
                <a:spcPts val="300"/>
              </a:spcAft>
              <a:buClr>
                <a:schemeClr val="accent1"/>
              </a:buClr>
              <a:buFont typeface="Arial" pitchFamily="34" charset="0"/>
              <a:buChar char="•"/>
            </a:pPr>
            <a:r>
              <a:rPr lang="en-GB" sz="1600" dirty="0">
                <a:solidFill>
                  <a:srgbClr val="53565A"/>
                </a:solidFill>
                <a:latin typeface="Arial" pitchFamily="34" charset="0"/>
                <a:cs typeface="Arial" pitchFamily="34" charset="0"/>
              </a:rPr>
              <a:t>Lots of light in the day will help sleep at night.</a:t>
            </a:r>
          </a:p>
          <a:p>
            <a:pPr marL="171450" lvl="0" indent="-171450" defTabSz="914400">
              <a:spcBef>
                <a:spcPts val="600"/>
              </a:spcBef>
              <a:spcAft>
                <a:spcPts val="300"/>
              </a:spcAft>
              <a:buClr>
                <a:schemeClr val="accent1"/>
              </a:buClr>
              <a:buFont typeface="Arial" pitchFamily="34" charset="0"/>
              <a:buChar char="•"/>
            </a:pPr>
            <a:endParaRPr lang="en-GB" sz="1600" dirty="0">
              <a:solidFill>
                <a:srgbClr val="53565A"/>
              </a:solidFill>
              <a:latin typeface="Arial" pitchFamily="34" charset="0"/>
              <a:cs typeface="Arial" pitchFamily="34" charset="0"/>
            </a:endParaRPr>
          </a:p>
          <a:p>
            <a:pPr lvl="0" defTabSz="914400">
              <a:spcBef>
                <a:spcPts val="600"/>
              </a:spcBef>
              <a:spcAft>
                <a:spcPts val="300"/>
              </a:spcAft>
              <a:buClr>
                <a:schemeClr val="accent1"/>
              </a:buClr>
            </a:pPr>
            <a:r>
              <a:rPr lang="en-GB" sz="1600" dirty="0">
                <a:solidFill>
                  <a:srgbClr val="53565A"/>
                </a:solidFill>
                <a:latin typeface="Arial" pitchFamily="34" charset="0"/>
                <a:cs typeface="Arial" pitchFamily="34" charset="0"/>
              </a:rPr>
              <a:t>For a good night’s sleep, keep your bedroom as dark as possible.  Darkness promotes melatonin to be released.  Even light from a digital alarm clock can be disruptive to our sleep cycle.  Use blackout shades or wear an eye mask.</a:t>
            </a:r>
          </a:p>
        </p:txBody>
      </p:sp>
      <p:sp>
        <p:nvSpPr>
          <p:cNvPr id="5" name="Rectangle 4">
            <a:extLst>
              <a:ext uri="{FF2B5EF4-FFF2-40B4-BE49-F238E27FC236}">
                <a16:creationId xmlns:a16="http://schemas.microsoft.com/office/drawing/2014/main" id="{2E7D5E7E-A7EA-4A1F-8509-D929697DCF7D}"/>
              </a:ext>
            </a:extLst>
          </p:cNvPr>
          <p:cNvSpPr/>
          <p:nvPr/>
        </p:nvSpPr>
        <p:spPr>
          <a:xfrm>
            <a:off x="6959600" y="1450543"/>
            <a:ext cx="1117600" cy="246221"/>
          </a:xfrm>
          <a:prstGeom prst="rect">
            <a:avLst/>
          </a:prstGeom>
        </p:spPr>
        <p:txBody>
          <a:bodyPr wrap="square">
            <a:spAutoFit/>
          </a:bodyPr>
          <a:lstStyle/>
          <a:p>
            <a:r>
              <a:rPr lang="en-US" altLang="en-US" sz="1000" dirty="0">
                <a:solidFill>
                  <a:srgbClr val="646D72"/>
                </a:solidFill>
              </a:rPr>
              <a:t>Slide 19</a:t>
            </a:r>
            <a:endParaRPr lang="en-US" sz="1000" dirty="0"/>
          </a:p>
        </p:txBody>
      </p:sp>
    </p:spTree>
    <p:extLst>
      <p:ext uri="{BB962C8B-B14F-4D97-AF65-F5344CB8AC3E}">
        <p14:creationId xmlns:p14="http://schemas.microsoft.com/office/powerpoint/2010/main" val="541312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1AD6-E0D5-44A2-8147-6D8033B3C6E9}"/>
              </a:ext>
            </a:extLst>
          </p:cNvPr>
          <p:cNvSpPr>
            <a:spLocks noGrp="1"/>
          </p:cNvSpPr>
          <p:nvPr>
            <p:ph type="title"/>
          </p:nvPr>
        </p:nvSpPr>
        <p:spPr>
          <a:xfrm>
            <a:off x="357808" y="981213"/>
            <a:ext cx="4366591" cy="553998"/>
          </a:xfrm>
        </p:spPr>
        <p:txBody>
          <a:bodyPr/>
          <a:lstStyle/>
          <a:p>
            <a:r>
              <a:rPr lang="en-GB" dirty="0">
                <a:cs typeface="Arial" pitchFamily="34" charset="0"/>
              </a:rPr>
              <a:t>Environmental Factors - Temperature</a:t>
            </a:r>
            <a:endParaRPr lang="en-US" dirty="0"/>
          </a:p>
        </p:txBody>
      </p:sp>
      <p:sp>
        <p:nvSpPr>
          <p:cNvPr id="3" name="Footer Placeholder 2">
            <a:extLst>
              <a:ext uri="{FF2B5EF4-FFF2-40B4-BE49-F238E27FC236}">
                <a16:creationId xmlns:a16="http://schemas.microsoft.com/office/drawing/2014/main" id="{B8EF556D-BE92-4110-B8D7-97DE56BA1B20}"/>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57A8B9FF-5B3A-4BE5-969D-1E8B413C90C6}"/>
              </a:ext>
            </a:extLst>
          </p:cNvPr>
          <p:cNvSpPr/>
          <p:nvPr/>
        </p:nvSpPr>
        <p:spPr>
          <a:xfrm>
            <a:off x="357808" y="2014330"/>
            <a:ext cx="6981776" cy="1957459"/>
          </a:xfrm>
          <a:prstGeom prst="rect">
            <a:avLst/>
          </a:prstGeom>
        </p:spPr>
        <p:txBody>
          <a:bodyPr wrap="square" anchor="t">
            <a:spAutoFit/>
          </a:bodyPr>
          <a:lstStyle/>
          <a:p>
            <a:pPr lvl="0" defTabSz="914400">
              <a:lnSpc>
                <a:spcPct val="95000"/>
              </a:lnSpc>
              <a:spcBef>
                <a:spcPts val="600"/>
              </a:spcBef>
              <a:spcAft>
                <a:spcPts val="300"/>
              </a:spcAft>
              <a:buClr>
                <a:schemeClr val="accent1"/>
              </a:buClr>
              <a:defRPr/>
            </a:pPr>
            <a:r>
              <a:rPr lang="en-GB" sz="1600" kern="0" dirty="0">
                <a:solidFill>
                  <a:srgbClr val="53565A"/>
                </a:solidFill>
                <a:latin typeface="Arial" pitchFamily="34" charset="0"/>
                <a:cs typeface="Arial" pitchFamily="34" charset="0"/>
              </a:rPr>
              <a:t>Temperature also affects our quality of sleep.  Keep your bedroom well ventilated. Use a humidifier if necessary.</a:t>
            </a:r>
          </a:p>
          <a:p>
            <a:pPr marL="285750" lvl="0" indent="-285750" defTabSz="914400">
              <a:lnSpc>
                <a:spcPct val="95000"/>
              </a:lnSpc>
              <a:spcBef>
                <a:spcPts val="600"/>
              </a:spcBef>
              <a:spcAft>
                <a:spcPts val="300"/>
              </a:spcAft>
              <a:buClr>
                <a:schemeClr val="accent1"/>
              </a:buClr>
              <a:buFont typeface="Arial" panose="020B0604020202020204" pitchFamily="34" charset="0"/>
              <a:buChar char="•"/>
              <a:defRPr/>
            </a:pPr>
            <a:endParaRPr lang="en-GB" sz="1600" kern="0" dirty="0">
              <a:solidFill>
                <a:srgbClr val="53565A"/>
              </a:solidFill>
              <a:latin typeface="Arial" pitchFamily="34" charset="0"/>
              <a:cs typeface="Arial" pitchFamily="34" charset="0"/>
            </a:endParaRPr>
          </a:p>
          <a:p>
            <a:pPr marL="285750" lvl="0" indent="-285750" defTabSz="914400">
              <a:lnSpc>
                <a:spcPct val="95000"/>
              </a:lnSpc>
              <a:spcBef>
                <a:spcPts val="600"/>
              </a:spcBef>
              <a:spcAft>
                <a:spcPts val="300"/>
              </a:spcAft>
              <a:buClr>
                <a:schemeClr val="accent1"/>
              </a:buClr>
              <a:buFont typeface="Arial" panose="020B0604020202020204" pitchFamily="34" charset="0"/>
              <a:buChar char="•"/>
              <a:defRPr/>
            </a:pPr>
            <a:r>
              <a:rPr lang="en-GB" sz="1600" kern="0" dirty="0">
                <a:solidFill>
                  <a:srgbClr val="53565A"/>
                </a:solidFill>
                <a:latin typeface="Arial" pitchFamily="34" charset="0"/>
                <a:cs typeface="Arial" pitchFamily="34" charset="0"/>
              </a:rPr>
              <a:t>54-75 degrees Fahrenheit is the ideal room temperature for sleep</a:t>
            </a:r>
            <a:r>
              <a:rPr lang="en-GB" sz="1600" dirty="0">
                <a:solidFill>
                  <a:srgbClr val="53565A"/>
                </a:solidFill>
                <a:latin typeface="Arial" pitchFamily="34" charset="0"/>
                <a:cs typeface="Arial" pitchFamily="34" charset="0"/>
              </a:rPr>
              <a:t>.</a:t>
            </a:r>
          </a:p>
          <a:p>
            <a:pPr marL="285750" lvl="0" indent="-285750" defTabSz="914400">
              <a:lnSpc>
                <a:spcPct val="95000"/>
              </a:lnSpc>
              <a:spcBef>
                <a:spcPts val="600"/>
              </a:spcBef>
              <a:spcAft>
                <a:spcPts val="300"/>
              </a:spcAft>
              <a:buClr>
                <a:schemeClr val="accent1"/>
              </a:buClr>
              <a:buFont typeface="Arial" panose="020B0604020202020204" pitchFamily="34" charset="0"/>
              <a:buChar char="•"/>
              <a:defRPr/>
            </a:pPr>
            <a:r>
              <a:rPr lang="en-GB" sz="1600" kern="0" dirty="0">
                <a:solidFill>
                  <a:srgbClr val="53565A"/>
                </a:solidFill>
                <a:latin typeface="Arial" pitchFamily="34" charset="0"/>
                <a:cs typeface="Arial" pitchFamily="34" charset="0"/>
              </a:rPr>
              <a:t>Varies between individuals</a:t>
            </a:r>
            <a:r>
              <a:rPr lang="en-GB" sz="1600" dirty="0">
                <a:solidFill>
                  <a:srgbClr val="53565A"/>
                </a:solidFill>
                <a:latin typeface="Arial" pitchFamily="34" charset="0"/>
                <a:cs typeface="Arial" pitchFamily="34" charset="0"/>
              </a:rPr>
              <a:t>.</a:t>
            </a:r>
          </a:p>
          <a:p>
            <a:pPr marL="285750" lvl="0" indent="-285750" defTabSz="914400">
              <a:lnSpc>
                <a:spcPct val="95000"/>
              </a:lnSpc>
              <a:spcBef>
                <a:spcPts val="600"/>
              </a:spcBef>
              <a:spcAft>
                <a:spcPts val="300"/>
              </a:spcAft>
              <a:buClr>
                <a:schemeClr val="accent1"/>
              </a:buClr>
              <a:buFont typeface="Arial" panose="020B0604020202020204" pitchFamily="34" charset="0"/>
              <a:buChar char="•"/>
              <a:defRPr/>
            </a:pPr>
            <a:r>
              <a:rPr lang="en-GB" sz="1600" kern="0" dirty="0">
                <a:solidFill>
                  <a:srgbClr val="53565A"/>
                </a:solidFill>
                <a:latin typeface="Arial" pitchFamily="34" charset="0"/>
                <a:cs typeface="Arial" pitchFamily="34" charset="0"/>
              </a:rPr>
              <a:t>Body temperature drops about 4 hours into sleep</a:t>
            </a:r>
            <a:r>
              <a:rPr lang="en-GB" sz="1600" dirty="0">
                <a:solidFill>
                  <a:srgbClr val="53565A"/>
                </a:solidFill>
                <a:cs typeface="Arial"/>
              </a:rPr>
              <a:t>.</a:t>
            </a:r>
            <a:endParaRPr lang="en-US" sz="1600" kern="0" dirty="0">
              <a:solidFill>
                <a:sysClr val="windowText" lastClr="000000"/>
              </a:solidFill>
            </a:endParaRPr>
          </a:p>
        </p:txBody>
      </p:sp>
      <p:sp>
        <p:nvSpPr>
          <p:cNvPr id="5" name="Rectangle 4">
            <a:extLst>
              <a:ext uri="{FF2B5EF4-FFF2-40B4-BE49-F238E27FC236}">
                <a16:creationId xmlns:a16="http://schemas.microsoft.com/office/drawing/2014/main" id="{9F190941-5AB3-4BB2-8B87-AB81A3E8E509}"/>
              </a:ext>
            </a:extLst>
          </p:cNvPr>
          <p:cNvSpPr/>
          <p:nvPr/>
        </p:nvSpPr>
        <p:spPr>
          <a:xfrm>
            <a:off x="6934199" y="1412100"/>
            <a:ext cx="1676401" cy="246221"/>
          </a:xfrm>
          <a:prstGeom prst="rect">
            <a:avLst/>
          </a:prstGeom>
        </p:spPr>
        <p:txBody>
          <a:bodyPr wrap="square">
            <a:spAutoFit/>
          </a:bodyPr>
          <a:lstStyle/>
          <a:p>
            <a:r>
              <a:rPr lang="en-US" altLang="en-US" sz="1000" dirty="0">
                <a:solidFill>
                  <a:srgbClr val="646D72"/>
                </a:solidFill>
              </a:rPr>
              <a:t>Slide 20</a:t>
            </a:r>
            <a:endParaRPr lang="en-US" sz="1000" dirty="0"/>
          </a:p>
        </p:txBody>
      </p:sp>
    </p:spTree>
    <p:extLst>
      <p:ext uri="{BB962C8B-B14F-4D97-AF65-F5344CB8AC3E}">
        <p14:creationId xmlns:p14="http://schemas.microsoft.com/office/powerpoint/2010/main" val="3042043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460375" y="974280"/>
            <a:ext cx="4114800" cy="276999"/>
          </a:xfrm>
        </p:spPr>
        <p:txBody>
          <a:bodyPr/>
          <a:lstStyle/>
          <a:p>
            <a:r>
              <a:rPr lang="en-US" altLang="en-US" dirty="0">
                <a:cs typeface="Arial"/>
              </a:rPr>
              <a:t>The Program</a:t>
            </a:r>
            <a:endParaRPr lang="en-US" altLang="en-US" dirty="0"/>
          </a:p>
        </p:txBody>
      </p:sp>
      <p:sp>
        <p:nvSpPr>
          <p:cNvPr id="9219" name="Text Placeholder 8"/>
          <p:cNvSpPr>
            <a:spLocks noGrp="1" noChangeArrowheads="1"/>
          </p:cNvSpPr>
          <p:nvPr>
            <p:ph type="body" sz="quarter" idx="4294967295"/>
          </p:nvPr>
        </p:nvSpPr>
        <p:spPr>
          <a:xfrm>
            <a:off x="438912" y="2020887"/>
            <a:ext cx="7076313" cy="49773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Welcome</a:t>
            </a: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About Sleep</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Effects of a Lack of sleep </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Assessing Your Sleep</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Behavioral Factors</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Environmental Factors</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Other Factors That Disrupt Our Sleep</a:t>
            </a:r>
            <a:endParaRPr lang="en-US" altLang="en-US" dirty="0">
              <a:solidFill>
                <a:srgbClr val="646D72"/>
              </a:solidFill>
              <a:latin typeface="Arial" charset="0"/>
              <a:ea typeface="ＭＳ Ｐゴシック" pitchFamily="34" charset="-128"/>
              <a:cs typeface="Arial"/>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Close</a:t>
            </a:r>
          </a:p>
          <a:p>
            <a:pPr>
              <a:spcBef>
                <a:spcPct val="0"/>
              </a:spcBef>
              <a:spcAft>
                <a:spcPts val="180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1800"/>
              </a:spcAft>
              <a:buClr>
                <a:schemeClr val="tx2"/>
              </a:buClr>
            </a:pPr>
            <a:r>
              <a:rPr lang="en-US" altLang="en-US" dirty="0">
                <a:solidFill>
                  <a:srgbClr val="646D72"/>
                </a:solidFill>
                <a:latin typeface="Arial" charset="0"/>
                <a:ea typeface="ＭＳ Ｐゴシック" pitchFamily="34" charset="-128"/>
                <a:cs typeface="Times New Roman" pitchFamily="18" charset="0"/>
              </a:rPr>
              <a:t> </a:t>
            </a:r>
          </a:p>
          <a:p>
            <a:pPr>
              <a:spcBef>
                <a:spcPct val="0"/>
              </a:spcBef>
              <a:spcAft>
                <a:spcPts val="180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3" name="Rectangle 2">
            <a:extLst>
              <a:ext uri="{FF2B5EF4-FFF2-40B4-BE49-F238E27FC236}">
                <a16:creationId xmlns:a16="http://schemas.microsoft.com/office/drawing/2014/main" id="{D24DF3D8-B5D9-4312-A7D2-135B7590F3F5}"/>
              </a:ext>
            </a:extLst>
          </p:cNvPr>
          <p:cNvSpPr/>
          <p:nvPr/>
        </p:nvSpPr>
        <p:spPr>
          <a:xfrm>
            <a:off x="6019800" y="1251279"/>
            <a:ext cx="1609725" cy="461665"/>
          </a:xfrm>
          <a:prstGeom prst="rect">
            <a:avLst/>
          </a:prstGeom>
        </p:spPr>
        <p:txBody>
          <a:bodyPr wrap="square">
            <a:spAutoFit/>
          </a:bodyPr>
          <a:lstStyle/>
          <a:p>
            <a:pPr algn="r" defTabSz="1018824">
              <a:spcBef>
                <a:spcPct val="0"/>
              </a:spcBef>
              <a:buClrTx/>
              <a:buSzTx/>
            </a:pPr>
            <a:r>
              <a:rPr lang="en-US" altLang="en-US" sz="1000" dirty="0">
                <a:solidFill>
                  <a:srgbClr val="646D72"/>
                </a:solidFill>
              </a:rPr>
              <a:t>Slide 2</a:t>
            </a:r>
            <a:r>
              <a:rPr lang="en-US" altLang="en-US" sz="2400" dirty="0">
                <a:solidFill>
                  <a:srgbClr val="646D72"/>
                </a:solidFill>
              </a:rPr>
              <a:t> </a:t>
            </a:r>
          </a:p>
        </p:txBody>
      </p:sp>
    </p:spTree>
    <p:extLst>
      <p:ext uri="{BB962C8B-B14F-4D97-AF65-F5344CB8AC3E}">
        <p14:creationId xmlns:p14="http://schemas.microsoft.com/office/powerpoint/2010/main" val="194529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9974-8E4A-41AA-97C6-0E1DF8BACA0E}"/>
              </a:ext>
            </a:extLst>
          </p:cNvPr>
          <p:cNvSpPr>
            <a:spLocks noGrp="1"/>
          </p:cNvSpPr>
          <p:nvPr>
            <p:ph type="title"/>
          </p:nvPr>
        </p:nvSpPr>
        <p:spPr>
          <a:xfrm>
            <a:off x="384313" y="1020969"/>
            <a:ext cx="4386470" cy="384313"/>
          </a:xfrm>
        </p:spPr>
        <p:txBody>
          <a:bodyPr/>
          <a:lstStyle/>
          <a:p>
            <a:r>
              <a:rPr lang="en-GB" dirty="0">
                <a:cs typeface="Arial" pitchFamily="34" charset="0"/>
              </a:rPr>
              <a:t>Additional Environmental Factors</a:t>
            </a:r>
            <a:endParaRPr lang="en-US" dirty="0"/>
          </a:p>
        </p:txBody>
      </p:sp>
      <p:sp>
        <p:nvSpPr>
          <p:cNvPr id="3" name="Footer Placeholder 2">
            <a:extLst>
              <a:ext uri="{FF2B5EF4-FFF2-40B4-BE49-F238E27FC236}">
                <a16:creationId xmlns:a16="http://schemas.microsoft.com/office/drawing/2014/main" id="{99A8C4CB-AA61-42CC-A3D2-D108E3BC77D5}"/>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78D62910-C015-4496-9C90-D4F087C3C741}"/>
              </a:ext>
            </a:extLst>
          </p:cNvPr>
          <p:cNvSpPr/>
          <p:nvPr/>
        </p:nvSpPr>
        <p:spPr>
          <a:xfrm>
            <a:off x="384312" y="2118167"/>
            <a:ext cx="6821159" cy="4493538"/>
          </a:xfrm>
          <a:prstGeom prst="rect">
            <a:avLst/>
          </a:prstGeom>
        </p:spPr>
        <p:txBody>
          <a:bodyPr wrap="square">
            <a:spAutoFit/>
          </a:bodyPr>
          <a:lstStyle/>
          <a:p>
            <a:pPr marL="171450" lvl="0" indent="-171450" defTabSz="914400">
              <a:spcBef>
                <a:spcPts val="600"/>
              </a:spcBef>
              <a:spcAft>
                <a:spcPts val="300"/>
              </a:spcAft>
              <a:buClr>
                <a:schemeClr val="accent1"/>
              </a:buClr>
              <a:buFont typeface="Arial" pitchFamily="34" charset="0"/>
              <a:buChar char="•"/>
            </a:pPr>
            <a:r>
              <a:rPr lang="en-US" sz="1600" u="sng" dirty="0"/>
              <a:t>Unresolved conflicts or worries </a:t>
            </a:r>
            <a:r>
              <a:rPr lang="en-US" sz="1600" dirty="0"/>
              <a:t>may be keeping you awake.  The sleep diary mentioned earlier will help you to identify if you have thoughts running through your head over and over again which do not allow you to fully relax.  The relaxation techniques, gratitude exercises, and journaling activities can help work through these issues.</a:t>
            </a:r>
          </a:p>
          <a:p>
            <a:pPr lvl="0" defTabSz="914400">
              <a:spcBef>
                <a:spcPts val="600"/>
              </a:spcBef>
              <a:spcAft>
                <a:spcPts val="300"/>
              </a:spcAft>
              <a:buClr>
                <a:schemeClr val="accent1"/>
              </a:buClr>
            </a:pPr>
            <a:endParaRPr lang="en-GB" sz="1600" dirty="0">
              <a:solidFill>
                <a:srgbClr val="53565A"/>
              </a:solidFill>
              <a:latin typeface="Arial" pitchFamily="34" charset="0"/>
              <a:cs typeface="Arial" pitchFamily="34" charset="0"/>
            </a:endParaRPr>
          </a:p>
          <a:p>
            <a:pPr marL="171450" indent="-171450" defTabSz="914400">
              <a:spcBef>
                <a:spcPts val="600"/>
              </a:spcBef>
              <a:spcAft>
                <a:spcPts val="300"/>
              </a:spcAft>
              <a:buClr>
                <a:schemeClr val="accent1"/>
              </a:buClr>
              <a:buFont typeface="Arial" pitchFamily="34" charset="0"/>
              <a:buChar char="•"/>
            </a:pPr>
            <a:r>
              <a:rPr lang="en-GB" sz="1600" u="sng" dirty="0">
                <a:solidFill>
                  <a:srgbClr val="53565A"/>
                </a:solidFill>
                <a:latin typeface="Arial" pitchFamily="34" charset="0"/>
                <a:cs typeface="Arial" pitchFamily="34" charset="0"/>
              </a:rPr>
              <a:t>Children/Babies </a:t>
            </a:r>
            <a:r>
              <a:rPr lang="en-GB" sz="1600" dirty="0">
                <a:solidFill>
                  <a:srgbClr val="53565A"/>
                </a:solidFill>
                <a:latin typeface="Arial" pitchFamily="34" charset="0"/>
                <a:cs typeface="Arial" pitchFamily="34" charset="0"/>
              </a:rPr>
              <a:t>can most definitely throw off our sleep cycles.  Parents of babies and very young children would benefit from sleep training their little ones to minimize night waking.  This training is usually challenging for a few weeks but ultimately will lead to better sleep for your children and you.</a:t>
            </a:r>
          </a:p>
          <a:p>
            <a:pPr defTabSz="914400">
              <a:spcBef>
                <a:spcPts val="600"/>
              </a:spcBef>
              <a:spcAft>
                <a:spcPts val="300"/>
              </a:spcAft>
              <a:buClr>
                <a:schemeClr val="accent1"/>
              </a:buClr>
            </a:pPr>
            <a:endParaRPr lang="en-GB" sz="1600" dirty="0">
              <a:solidFill>
                <a:srgbClr val="53565A"/>
              </a:solidFill>
              <a:latin typeface="Arial" pitchFamily="34" charset="0"/>
              <a:cs typeface="Arial" pitchFamily="34" charset="0"/>
            </a:endParaRPr>
          </a:p>
          <a:p>
            <a:pPr marL="171450" indent="-171450" defTabSz="914400">
              <a:spcBef>
                <a:spcPts val="600"/>
              </a:spcBef>
              <a:spcAft>
                <a:spcPts val="300"/>
              </a:spcAft>
              <a:buClr>
                <a:schemeClr val="accent1"/>
              </a:buClr>
              <a:buFont typeface="Arial" pitchFamily="34" charset="0"/>
              <a:buChar char="•"/>
            </a:pPr>
            <a:r>
              <a:rPr lang="en-GB" sz="1600" u="sng" dirty="0">
                <a:solidFill>
                  <a:srgbClr val="53565A"/>
                </a:solidFill>
                <a:latin typeface="Arial" pitchFamily="34" charset="0"/>
                <a:cs typeface="Arial" pitchFamily="34" charset="0"/>
              </a:rPr>
              <a:t>Snoring</a:t>
            </a:r>
            <a:r>
              <a:rPr lang="en-GB" sz="1600" dirty="0">
                <a:solidFill>
                  <a:srgbClr val="53565A"/>
                </a:solidFill>
                <a:latin typeface="Arial" pitchFamily="34" charset="0"/>
                <a:cs typeface="Arial" pitchFamily="34" charset="0"/>
              </a:rPr>
              <a:t> can keep you up as well as disrupt the sleep of a partner. Snoring may be the result of medical issues and sleep disorders.  Consulting with your physician can help identify the cause and offer relief.</a:t>
            </a:r>
          </a:p>
        </p:txBody>
      </p:sp>
      <p:sp>
        <p:nvSpPr>
          <p:cNvPr id="5" name="Rectangle 4">
            <a:extLst>
              <a:ext uri="{FF2B5EF4-FFF2-40B4-BE49-F238E27FC236}">
                <a16:creationId xmlns:a16="http://schemas.microsoft.com/office/drawing/2014/main" id="{ACC1BEE2-E1F6-46AF-8D0E-3C627833C01B}"/>
              </a:ext>
            </a:extLst>
          </p:cNvPr>
          <p:cNvSpPr/>
          <p:nvPr/>
        </p:nvSpPr>
        <p:spPr>
          <a:xfrm>
            <a:off x="6913564" y="1426264"/>
            <a:ext cx="1468436" cy="246221"/>
          </a:xfrm>
          <a:prstGeom prst="rect">
            <a:avLst/>
          </a:prstGeom>
        </p:spPr>
        <p:txBody>
          <a:bodyPr wrap="square">
            <a:spAutoFit/>
          </a:bodyPr>
          <a:lstStyle/>
          <a:p>
            <a:r>
              <a:rPr lang="en-US" altLang="en-US" sz="1000" dirty="0">
                <a:solidFill>
                  <a:srgbClr val="646D72"/>
                </a:solidFill>
              </a:rPr>
              <a:t>Slide 21</a:t>
            </a:r>
            <a:endParaRPr lang="en-US" sz="1000" dirty="0"/>
          </a:p>
        </p:txBody>
      </p:sp>
    </p:spTree>
    <p:extLst>
      <p:ext uri="{BB962C8B-B14F-4D97-AF65-F5344CB8AC3E}">
        <p14:creationId xmlns:p14="http://schemas.microsoft.com/office/powerpoint/2010/main" val="1256453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379E1-B7F8-4E00-8DA0-7F50DF6D49BE}"/>
              </a:ext>
            </a:extLst>
          </p:cNvPr>
          <p:cNvSpPr>
            <a:spLocks noGrp="1"/>
          </p:cNvSpPr>
          <p:nvPr>
            <p:ph type="title"/>
          </p:nvPr>
        </p:nvSpPr>
        <p:spPr>
          <a:xfrm>
            <a:off x="443535" y="990252"/>
            <a:ext cx="4334840" cy="461665"/>
          </a:xfrm>
        </p:spPr>
        <p:txBody>
          <a:bodyPr/>
          <a:lstStyle/>
          <a:p>
            <a:r>
              <a:rPr lang="en-US" dirty="0"/>
              <a:t>Your Action Plan for Better Sleep</a:t>
            </a:r>
          </a:p>
        </p:txBody>
      </p:sp>
      <p:sp>
        <p:nvSpPr>
          <p:cNvPr id="3" name="Footer Placeholder 2">
            <a:extLst>
              <a:ext uri="{FF2B5EF4-FFF2-40B4-BE49-F238E27FC236}">
                <a16:creationId xmlns:a16="http://schemas.microsoft.com/office/drawing/2014/main" id="{94B25A65-77CD-4049-94B4-A80966CE9FD6}"/>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Rectangle 5">
            <a:extLst>
              <a:ext uri="{FF2B5EF4-FFF2-40B4-BE49-F238E27FC236}">
                <a16:creationId xmlns:a16="http://schemas.microsoft.com/office/drawing/2014/main" id="{40BB6A77-315E-44F0-9D7A-89914AE6D59C}"/>
              </a:ext>
            </a:extLst>
          </p:cNvPr>
          <p:cNvSpPr/>
          <p:nvPr/>
        </p:nvSpPr>
        <p:spPr bwMode="gray">
          <a:xfrm>
            <a:off x="758825" y="2193642"/>
            <a:ext cx="2199860" cy="3257577"/>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nSpc>
                <a:spcPct val="95000"/>
              </a:lnSpc>
              <a:spcBef>
                <a:spcPts val="600"/>
              </a:spcBef>
              <a:spcAft>
                <a:spcPts val="450"/>
              </a:spcAft>
              <a:buClr>
                <a:schemeClr val="accent1"/>
              </a:buClr>
            </a:pPr>
            <a:r>
              <a:rPr lang="en-US" sz="1600" dirty="0">
                <a:solidFill>
                  <a:schemeClr val="bg1"/>
                </a:solidFill>
                <a:latin typeface="Arial" pitchFamily="34" charset="0"/>
                <a:cs typeface="Arial" pitchFamily="34" charset="0"/>
              </a:rPr>
              <a:t>List three things you will do to improve your sleep: </a:t>
            </a:r>
          </a:p>
        </p:txBody>
      </p:sp>
      <p:pic>
        <p:nvPicPr>
          <p:cNvPr id="7" name="Picture 6">
            <a:extLst>
              <a:ext uri="{FF2B5EF4-FFF2-40B4-BE49-F238E27FC236}">
                <a16:creationId xmlns:a16="http://schemas.microsoft.com/office/drawing/2014/main" id="{F04733A4-FEED-4A9A-9873-8858B829900C}"/>
              </a:ext>
            </a:extLst>
          </p:cNvPr>
          <p:cNvPicPr>
            <a:picLocks noChangeAspect="1"/>
          </p:cNvPicPr>
          <p:nvPr/>
        </p:nvPicPr>
        <p:blipFill>
          <a:blip r:embed="rId2"/>
          <a:stretch>
            <a:fillRect/>
          </a:stretch>
        </p:blipFill>
        <p:spPr>
          <a:xfrm>
            <a:off x="3179762" y="2162080"/>
            <a:ext cx="3935344" cy="3681221"/>
          </a:xfrm>
          <a:prstGeom prst="rect">
            <a:avLst/>
          </a:prstGeom>
        </p:spPr>
      </p:pic>
      <p:sp>
        <p:nvSpPr>
          <p:cNvPr id="8" name="TextBox 7">
            <a:extLst>
              <a:ext uri="{FF2B5EF4-FFF2-40B4-BE49-F238E27FC236}">
                <a16:creationId xmlns:a16="http://schemas.microsoft.com/office/drawing/2014/main" id="{830C6394-7D75-4E44-BE60-2AA31EC52837}"/>
              </a:ext>
            </a:extLst>
          </p:cNvPr>
          <p:cNvSpPr txBox="1"/>
          <p:nvPr/>
        </p:nvSpPr>
        <p:spPr bwMode="gray">
          <a:xfrm>
            <a:off x="3294062" y="2193642"/>
            <a:ext cx="706438" cy="247838"/>
          </a:xfrm>
          <a:prstGeom prst="rect">
            <a:avLst/>
          </a:prstGeom>
          <a:noFill/>
        </p:spPr>
        <p:txBody>
          <a:bodyPr wrap="square" lIns="0" tIns="0" rIns="0" bIns="0" rtlCol="0">
            <a:spAutoFit/>
          </a:bodyPr>
          <a:lstStyle/>
          <a:p>
            <a:pPr>
              <a:spcBef>
                <a:spcPts val="500"/>
              </a:spcBef>
            </a:pPr>
            <a:r>
              <a:rPr lang="en-US" sz="1600" b="1" dirty="0"/>
              <a:t>1. </a:t>
            </a:r>
          </a:p>
        </p:txBody>
      </p:sp>
      <p:sp>
        <p:nvSpPr>
          <p:cNvPr id="9" name="TextBox 8">
            <a:extLst>
              <a:ext uri="{FF2B5EF4-FFF2-40B4-BE49-F238E27FC236}">
                <a16:creationId xmlns:a16="http://schemas.microsoft.com/office/drawing/2014/main" id="{E6CECE30-C1B0-4DFF-9192-DB42587B42CD}"/>
              </a:ext>
            </a:extLst>
          </p:cNvPr>
          <p:cNvSpPr txBox="1"/>
          <p:nvPr/>
        </p:nvSpPr>
        <p:spPr bwMode="gray">
          <a:xfrm>
            <a:off x="3294062" y="3400142"/>
            <a:ext cx="706438" cy="247838"/>
          </a:xfrm>
          <a:prstGeom prst="rect">
            <a:avLst/>
          </a:prstGeom>
          <a:noFill/>
        </p:spPr>
        <p:txBody>
          <a:bodyPr wrap="square" lIns="0" tIns="0" rIns="0" bIns="0" rtlCol="0">
            <a:spAutoFit/>
          </a:bodyPr>
          <a:lstStyle/>
          <a:p>
            <a:pPr>
              <a:spcBef>
                <a:spcPts val="500"/>
              </a:spcBef>
            </a:pPr>
            <a:r>
              <a:rPr lang="en-US" sz="1600" b="1" dirty="0"/>
              <a:t>2. </a:t>
            </a:r>
          </a:p>
        </p:txBody>
      </p:sp>
      <p:sp>
        <p:nvSpPr>
          <p:cNvPr id="10" name="TextBox 9">
            <a:extLst>
              <a:ext uri="{FF2B5EF4-FFF2-40B4-BE49-F238E27FC236}">
                <a16:creationId xmlns:a16="http://schemas.microsoft.com/office/drawing/2014/main" id="{28063DE2-C309-4A5C-84F4-B62CF9F534EE}"/>
              </a:ext>
            </a:extLst>
          </p:cNvPr>
          <p:cNvSpPr txBox="1"/>
          <p:nvPr/>
        </p:nvSpPr>
        <p:spPr bwMode="gray">
          <a:xfrm>
            <a:off x="3294062" y="4606642"/>
            <a:ext cx="706438" cy="247838"/>
          </a:xfrm>
          <a:prstGeom prst="rect">
            <a:avLst/>
          </a:prstGeom>
          <a:noFill/>
        </p:spPr>
        <p:txBody>
          <a:bodyPr wrap="square" lIns="0" tIns="0" rIns="0" bIns="0" rtlCol="0">
            <a:spAutoFit/>
          </a:bodyPr>
          <a:lstStyle/>
          <a:p>
            <a:pPr>
              <a:spcBef>
                <a:spcPts val="500"/>
              </a:spcBef>
            </a:pPr>
            <a:r>
              <a:rPr lang="en-US" sz="1600" b="1" dirty="0"/>
              <a:t>3. </a:t>
            </a:r>
          </a:p>
        </p:txBody>
      </p:sp>
    </p:spTree>
    <p:extLst>
      <p:ext uri="{BB962C8B-B14F-4D97-AF65-F5344CB8AC3E}">
        <p14:creationId xmlns:p14="http://schemas.microsoft.com/office/powerpoint/2010/main" val="2653323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25988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60375" y="983500"/>
            <a:ext cx="4114800" cy="553998"/>
          </a:xfrm>
        </p:spPr>
        <p:txBody>
          <a:bodyPr/>
          <a:lstStyle/>
          <a:p>
            <a:pPr eaLnBrk="1" hangingPunct="1"/>
            <a:r>
              <a:rPr lang="en-US" altLang="en-US" dirty="0"/>
              <a:t>Learning Points</a:t>
            </a: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11" name="Text Placeholder 5"/>
          <p:cNvSpPr txBox="1">
            <a:spLocks noChangeArrowheads="1"/>
          </p:cNvSpPr>
          <p:nvPr/>
        </p:nvSpPr>
        <p:spPr bwMode="gray">
          <a:xfrm>
            <a:off x="460375" y="1970088"/>
            <a:ext cx="68516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000" dirty="0">
                <a:latin typeface="Arial" charset="0"/>
                <a:ea typeface="ＭＳ Ｐゴシック" pitchFamily="34" charset="-128"/>
              </a:rPr>
              <a:t>Participants will:</a:t>
            </a:r>
          </a:p>
        </p:txBody>
      </p:sp>
      <p:sp>
        <p:nvSpPr>
          <p:cNvPr id="13" name="Text Placeholder 6"/>
          <p:cNvSpPr txBox="1">
            <a:spLocks/>
          </p:cNvSpPr>
          <p:nvPr/>
        </p:nvSpPr>
        <p:spPr bwMode="auto">
          <a:xfrm>
            <a:off x="460374" y="2523603"/>
            <a:ext cx="6677025" cy="2210236"/>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buClr>
                <a:schemeClr val="accent1"/>
              </a:buClr>
            </a:pPr>
            <a:r>
              <a:rPr lang="en-US" altLang="en-US" dirty="0"/>
              <a:t>Learn more about sleep and its importance in our lives</a:t>
            </a:r>
            <a:r>
              <a:rPr lang="en-US" altLang="en-US" dirty="0">
                <a:cs typeface="Arial"/>
              </a:rPr>
              <a:t>.</a:t>
            </a:r>
            <a:endParaRPr lang="en-US" altLang="en-US" dirty="0"/>
          </a:p>
          <a:p>
            <a:pPr>
              <a:buClr>
                <a:schemeClr val="accent1"/>
              </a:buClr>
            </a:pPr>
            <a:endParaRPr lang="en-US" altLang="en-US" dirty="0"/>
          </a:p>
          <a:p>
            <a:pPr>
              <a:buClr>
                <a:schemeClr val="accent1"/>
              </a:buClr>
            </a:pPr>
            <a:r>
              <a:rPr lang="en-US" altLang="en-US" dirty="0"/>
              <a:t>Assess your own sleep and create an action plan to help you get better sleep</a:t>
            </a:r>
            <a:r>
              <a:rPr lang="en-US" altLang="en-US" dirty="0">
                <a:cs typeface="Arial"/>
              </a:rPr>
              <a:t>.</a:t>
            </a:r>
          </a:p>
          <a:p>
            <a:pPr>
              <a:buClr>
                <a:schemeClr val="accent1"/>
              </a:buClr>
            </a:pPr>
            <a:endParaRPr lang="en-US" altLang="en-US" dirty="0"/>
          </a:p>
          <a:p>
            <a:pPr>
              <a:buClr>
                <a:schemeClr val="accent1"/>
              </a:buClr>
            </a:pPr>
            <a:r>
              <a:rPr lang="en-US" altLang="en-US" dirty="0"/>
              <a:t>Identify resources to help</a:t>
            </a:r>
            <a:r>
              <a:rPr lang="en-US" altLang="en-US" dirty="0">
                <a:cs typeface="Arial"/>
              </a:rPr>
              <a:t>.</a:t>
            </a:r>
          </a:p>
        </p:txBody>
      </p:sp>
      <p:sp>
        <p:nvSpPr>
          <p:cNvPr id="3" name="Rectangle 2">
            <a:extLst>
              <a:ext uri="{FF2B5EF4-FFF2-40B4-BE49-F238E27FC236}">
                <a16:creationId xmlns:a16="http://schemas.microsoft.com/office/drawing/2014/main" id="{32B1545A-9EE1-4E1D-99F9-9DC82CD13731}"/>
              </a:ext>
            </a:extLst>
          </p:cNvPr>
          <p:cNvSpPr/>
          <p:nvPr/>
        </p:nvSpPr>
        <p:spPr>
          <a:xfrm>
            <a:off x="6083299" y="831556"/>
            <a:ext cx="1524001" cy="1015663"/>
          </a:xfrm>
          <a:prstGeom prst="rect">
            <a:avLst/>
          </a:prstGeom>
        </p:spPr>
        <p:txBody>
          <a:bodyPr wrap="square">
            <a:spAutoFit/>
          </a:bodyPr>
          <a:lstStyle/>
          <a:p>
            <a:pPr algn="r" defTabSz="1018824">
              <a:spcBef>
                <a:spcPct val="0"/>
              </a:spcBef>
              <a:buClrTx/>
              <a:buSzTx/>
            </a:pPr>
            <a:r>
              <a:rPr lang="en-US" altLang="en-US" sz="1000" dirty="0">
                <a:solidFill>
                  <a:srgbClr val="646D72"/>
                </a:solidFill>
              </a:rPr>
              <a:t>Slide 3</a:t>
            </a:r>
            <a:r>
              <a:rPr lang="en-US" altLang="en-US" sz="6000" dirty="0">
                <a:solidFill>
                  <a:srgbClr val="646D72"/>
                </a:solidFill>
              </a:rPr>
              <a:t> </a:t>
            </a:r>
          </a:p>
        </p:txBody>
      </p:sp>
    </p:spTree>
    <p:extLst>
      <p:ext uri="{BB962C8B-B14F-4D97-AF65-F5344CB8AC3E}">
        <p14:creationId xmlns:p14="http://schemas.microsoft.com/office/powerpoint/2010/main" val="366036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endParaRPr>
          </a:p>
        </p:txBody>
      </p:sp>
      <p:sp>
        <p:nvSpPr>
          <p:cNvPr id="23555" name="Text Placeholder 5"/>
          <p:cNvSpPr txBox="1">
            <a:spLocks/>
          </p:cNvSpPr>
          <p:nvPr/>
        </p:nvSpPr>
        <p:spPr bwMode="auto">
          <a:xfrm>
            <a:off x="437323" y="2120348"/>
            <a:ext cx="6458778" cy="2395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buClr>
                <a:schemeClr val="accent1"/>
              </a:buClr>
            </a:pPr>
            <a:r>
              <a:rPr lang="en-AU" dirty="0"/>
              <a:t>We have all probably experienced a sleepless night from time to time.      For some people this occurs more often than not:</a:t>
            </a:r>
          </a:p>
          <a:p>
            <a:pPr marL="285750" indent="-285750">
              <a:buClr>
                <a:schemeClr val="accent1"/>
              </a:buClr>
              <a:buFont typeface="Arial" panose="020B0604020202020204" pitchFamily="34" charset="0"/>
              <a:buChar char="•"/>
            </a:pPr>
            <a:endParaRPr lang="en-AU" dirty="0"/>
          </a:p>
          <a:p>
            <a:pPr marL="285750" indent="-285750">
              <a:lnSpc>
                <a:spcPct val="150000"/>
              </a:lnSpc>
              <a:spcAft>
                <a:spcPts val="0"/>
              </a:spcAft>
              <a:buClr>
                <a:schemeClr val="accent1"/>
              </a:buClr>
              <a:buFont typeface="Arial" panose="020B0604020202020204" pitchFamily="34" charset="0"/>
              <a:buChar char="•"/>
            </a:pPr>
            <a:r>
              <a:rPr lang="en-AU" dirty="0"/>
              <a:t>50-70 million adults in the U.S. have a sleep disorder</a:t>
            </a:r>
            <a:r>
              <a:rPr lang="en-AU" dirty="0">
                <a:cs typeface="Arial"/>
              </a:rPr>
              <a:t>.</a:t>
            </a:r>
          </a:p>
          <a:p>
            <a:pPr marL="285750" indent="-285750">
              <a:lnSpc>
                <a:spcPct val="150000"/>
              </a:lnSpc>
              <a:spcAft>
                <a:spcPts val="0"/>
              </a:spcAft>
              <a:buClr>
                <a:schemeClr val="accent1"/>
              </a:buClr>
              <a:buFont typeface="Arial" panose="020B0604020202020204" pitchFamily="34" charset="0"/>
              <a:buChar char="•"/>
            </a:pPr>
            <a:r>
              <a:rPr lang="en-AU" dirty="0"/>
              <a:t>37% of  20-39 year-olds report short sleep duration</a:t>
            </a:r>
            <a:r>
              <a:rPr lang="en-AU" dirty="0">
                <a:cs typeface="Arial"/>
              </a:rPr>
              <a:t>.</a:t>
            </a:r>
          </a:p>
          <a:p>
            <a:pPr marL="285750" indent="-285750">
              <a:lnSpc>
                <a:spcPct val="150000"/>
              </a:lnSpc>
              <a:spcAft>
                <a:spcPts val="0"/>
              </a:spcAft>
              <a:buClr>
                <a:schemeClr val="accent1"/>
              </a:buClr>
              <a:buFont typeface="Arial" panose="020B0604020202020204" pitchFamily="34" charset="0"/>
              <a:buChar char="•"/>
            </a:pPr>
            <a:r>
              <a:rPr lang="en-AU" dirty="0"/>
              <a:t>40% of  40-59 year-olds report short sleep duration. </a:t>
            </a:r>
            <a:endParaRPr lang="en-AU" dirty="0">
              <a:cs typeface="Arial"/>
            </a:endParaRPr>
          </a:p>
          <a:p>
            <a:pPr marL="285750" indent="-285750">
              <a:lnSpc>
                <a:spcPct val="150000"/>
              </a:lnSpc>
              <a:spcAft>
                <a:spcPts val="0"/>
              </a:spcAft>
              <a:buClr>
                <a:schemeClr val="accent1"/>
              </a:buClr>
              <a:buFont typeface="Arial" panose="020B0604020202020204" pitchFamily="34" charset="0"/>
              <a:buChar char="•"/>
            </a:pPr>
            <a:r>
              <a:rPr lang="en-AU" dirty="0"/>
              <a:t>Insomnia is the most common sleep disorder. </a:t>
            </a:r>
            <a:endParaRPr lang="en-AU" dirty="0">
              <a:cs typeface="Arial"/>
            </a:endParaRPr>
          </a:p>
        </p:txBody>
      </p:sp>
      <p:sp>
        <p:nvSpPr>
          <p:cNvPr id="2" name="Title 1"/>
          <p:cNvSpPr>
            <a:spLocks noGrp="1"/>
          </p:cNvSpPr>
          <p:nvPr>
            <p:ph type="title"/>
          </p:nvPr>
        </p:nvSpPr>
        <p:spPr>
          <a:xfrm>
            <a:off x="243840" y="977000"/>
            <a:ext cx="4645152" cy="553997"/>
          </a:xfrm>
        </p:spPr>
        <p:txBody>
          <a:bodyPr/>
          <a:lstStyle/>
          <a:p>
            <a:r>
              <a:rPr lang="en-US" dirty="0"/>
              <a:t>If You Don’t Sleep Well, </a:t>
            </a:r>
            <a:br>
              <a:rPr lang="en-US" dirty="0"/>
            </a:br>
            <a:r>
              <a:rPr lang="en-US" dirty="0"/>
              <a:t>You Are Not Alone </a:t>
            </a:r>
          </a:p>
        </p:txBody>
      </p:sp>
      <p:sp>
        <p:nvSpPr>
          <p:cNvPr id="3" name="Footer Placeholder 2"/>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A3CE7DB5-6DA6-4950-A230-37D19781EB7C}"/>
              </a:ext>
            </a:extLst>
          </p:cNvPr>
          <p:cNvSpPr/>
          <p:nvPr/>
        </p:nvSpPr>
        <p:spPr>
          <a:xfrm>
            <a:off x="7061200" y="1407887"/>
            <a:ext cx="876299" cy="246221"/>
          </a:xfrm>
          <a:prstGeom prst="rect">
            <a:avLst/>
          </a:prstGeom>
        </p:spPr>
        <p:txBody>
          <a:bodyPr wrap="square">
            <a:spAutoFit/>
          </a:bodyPr>
          <a:lstStyle/>
          <a:p>
            <a:r>
              <a:rPr lang="en-US" altLang="en-US" sz="1000" dirty="0">
                <a:solidFill>
                  <a:srgbClr val="646D72"/>
                </a:solidFill>
              </a:rPr>
              <a:t>Slide 4</a:t>
            </a:r>
            <a:endParaRPr lang="en-US" sz="1000" dirty="0"/>
          </a:p>
        </p:txBody>
      </p:sp>
    </p:spTree>
    <p:extLst>
      <p:ext uri="{BB962C8B-B14F-4D97-AF65-F5344CB8AC3E}">
        <p14:creationId xmlns:p14="http://schemas.microsoft.com/office/powerpoint/2010/main" val="3581859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5C8F-50AC-4CB8-A0EA-C68FD2465D8B}"/>
              </a:ext>
            </a:extLst>
          </p:cNvPr>
          <p:cNvSpPr>
            <a:spLocks noGrp="1"/>
          </p:cNvSpPr>
          <p:nvPr>
            <p:ph type="title"/>
          </p:nvPr>
        </p:nvSpPr>
        <p:spPr>
          <a:xfrm>
            <a:off x="281538" y="1132928"/>
            <a:ext cx="4214191" cy="276999"/>
          </a:xfrm>
        </p:spPr>
        <p:txBody>
          <a:bodyPr/>
          <a:lstStyle/>
          <a:p>
            <a:r>
              <a:rPr lang="en-GB" dirty="0">
                <a:cs typeface="Arial" pitchFamily="34" charset="0"/>
              </a:rPr>
              <a:t>What Happens When We Sleep?</a:t>
            </a:r>
            <a:endParaRPr lang="en-US" dirty="0"/>
          </a:p>
        </p:txBody>
      </p:sp>
      <p:sp>
        <p:nvSpPr>
          <p:cNvPr id="3" name="Footer Placeholder 2">
            <a:extLst>
              <a:ext uri="{FF2B5EF4-FFF2-40B4-BE49-F238E27FC236}">
                <a16:creationId xmlns:a16="http://schemas.microsoft.com/office/drawing/2014/main" id="{C939FCEB-5EEA-4229-8286-030CF9891EF3}"/>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5" name="Footer Placeholder 3">
            <a:extLst>
              <a:ext uri="{FF2B5EF4-FFF2-40B4-BE49-F238E27FC236}">
                <a16:creationId xmlns:a16="http://schemas.microsoft.com/office/drawing/2014/main" id="{B0C94773-831F-41CF-B6E6-58839E6D040F}"/>
              </a:ext>
            </a:extLst>
          </p:cNvPr>
          <p:cNvSpPr txBox="1">
            <a:spLocks/>
          </p:cNvSpPr>
          <p:nvPr/>
        </p:nvSpPr>
        <p:spPr>
          <a:xfrm>
            <a:off x="516835" y="2239617"/>
            <a:ext cx="6279750" cy="2186609"/>
          </a:xfrm>
          <a:prstGeom prst="rect">
            <a:avLst/>
          </a:prstGeom>
        </p:spPr>
        <p:txBody>
          <a:bodyPr/>
          <a:ls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endParaRPr lang="en-US" dirty="0"/>
          </a:p>
        </p:txBody>
      </p:sp>
      <p:pic>
        <p:nvPicPr>
          <p:cNvPr id="6" name="Picture 5">
            <a:extLst>
              <a:ext uri="{FF2B5EF4-FFF2-40B4-BE49-F238E27FC236}">
                <a16:creationId xmlns:a16="http://schemas.microsoft.com/office/drawing/2014/main" id="{2F0B5554-8A5D-41EE-9752-1897087063F6}"/>
              </a:ext>
            </a:extLst>
          </p:cNvPr>
          <p:cNvPicPr>
            <a:picLocks noChangeAspect="1"/>
          </p:cNvPicPr>
          <p:nvPr/>
        </p:nvPicPr>
        <p:blipFill>
          <a:blip r:embed="rId2"/>
          <a:stretch>
            <a:fillRect/>
          </a:stretch>
        </p:blipFill>
        <p:spPr>
          <a:xfrm>
            <a:off x="2388634" y="2294624"/>
            <a:ext cx="2661059" cy="2134125"/>
          </a:xfrm>
          <a:prstGeom prst="rect">
            <a:avLst/>
          </a:prstGeom>
        </p:spPr>
      </p:pic>
      <p:pic>
        <p:nvPicPr>
          <p:cNvPr id="7" name="Picture 6">
            <a:extLst>
              <a:ext uri="{FF2B5EF4-FFF2-40B4-BE49-F238E27FC236}">
                <a16:creationId xmlns:a16="http://schemas.microsoft.com/office/drawing/2014/main" id="{A6066154-90DA-4AC4-BC73-ECC6E8D199A7}"/>
              </a:ext>
            </a:extLst>
          </p:cNvPr>
          <p:cNvPicPr>
            <a:picLocks noChangeAspect="1"/>
          </p:cNvPicPr>
          <p:nvPr/>
        </p:nvPicPr>
        <p:blipFill>
          <a:blip r:embed="rId3"/>
          <a:stretch>
            <a:fillRect/>
          </a:stretch>
        </p:blipFill>
        <p:spPr>
          <a:xfrm>
            <a:off x="3226348" y="2141944"/>
            <a:ext cx="985630" cy="462215"/>
          </a:xfrm>
          <a:prstGeom prst="rect">
            <a:avLst/>
          </a:prstGeom>
        </p:spPr>
      </p:pic>
      <p:pic>
        <p:nvPicPr>
          <p:cNvPr id="8" name="Picture 7">
            <a:extLst>
              <a:ext uri="{FF2B5EF4-FFF2-40B4-BE49-F238E27FC236}">
                <a16:creationId xmlns:a16="http://schemas.microsoft.com/office/drawing/2014/main" id="{B0188E7C-3E83-46DF-8D31-C3B87DF88458}"/>
              </a:ext>
            </a:extLst>
          </p:cNvPr>
          <p:cNvPicPr>
            <a:picLocks noChangeAspect="1"/>
          </p:cNvPicPr>
          <p:nvPr/>
        </p:nvPicPr>
        <p:blipFill>
          <a:blip r:embed="rId4"/>
          <a:stretch>
            <a:fillRect/>
          </a:stretch>
        </p:blipFill>
        <p:spPr>
          <a:xfrm>
            <a:off x="4464728" y="2668574"/>
            <a:ext cx="972274" cy="453502"/>
          </a:xfrm>
          <a:prstGeom prst="rect">
            <a:avLst/>
          </a:prstGeom>
        </p:spPr>
      </p:pic>
      <p:pic>
        <p:nvPicPr>
          <p:cNvPr id="9" name="Picture 8">
            <a:extLst>
              <a:ext uri="{FF2B5EF4-FFF2-40B4-BE49-F238E27FC236}">
                <a16:creationId xmlns:a16="http://schemas.microsoft.com/office/drawing/2014/main" id="{EF00B843-779B-46E2-BE4F-EA77B8EA39FD}"/>
              </a:ext>
            </a:extLst>
          </p:cNvPr>
          <p:cNvPicPr>
            <a:picLocks noChangeAspect="1"/>
          </p:cNvPicPr>
          <p:nvPr/>
        </p:nvPicPr>
        <p:blipFill>
          <a:blip r:embed="rId5"/>
          <a:stretch>
            <a:fillRect/>
          </a:stretch>
        </p:blipFill>
        <p:spPr>
          <a:xfrm>
            <a:off x="4464728" y="3430594"/>
            <a:ext cx="998229" cy="462215"/>
          </a:xfrm>
          <a:prstGeom prst="rect">
            <a:avLst/>
          </a:prstGeom>
        </p:spPr>
      </p:pic>
      <p:pic>
        <p:nvPicPr>
          <p:cNvPr id="10" name="Picture 9">
            <a:extLst>
              <a:ext uri="{FF2B5EF4-FFF2-40B4-BE49-F238E27FC236}">
                <a16:creationId xmlns:a16="http://schemas.microsoft.com/office/drawing/2014/main" id="{BD6FCEBF-E42E-46ED-9FEA-B460F0759194}"/>
              </a:ext>
            </a:extLst>
          </p:cNvPr>
          <p:cNvPicPr>
            <a:picLocks noChangeAspect="1"/>
          </p:cNvPicPr>
          <p:nvPr/>
        </p:nvPicPr>
        <p:blipFill>
          <a:blip r:embed="rId6"/>
          <a:stretch>
            <a:fillRect/>
          </a:stretch>
        </p:blipFill>
        <p:spPr>
          <a:xfrm>
            <a:off x="3281574" y="4099215"/>
            <a:ext cx="992261" cy="461164"/>
          </a:xfrm>
          <a:prstGeom prst="rect">
            <a:avLst/>
          </a:prstGeom>
        </p:spPr>
      </p:pic>
      <p:pic>
        <p:nvPicPr>
          <p:cNvPr id="11" name="Picture 10">
            <a:extLst>
              <a:ext uri="{FF2B5EF4-FFF2-40B4-BE49-F238E27FC236}">
                <a16:creationId xmlns:a16="http://schemas.microsoft.com/office/drawing/2014/main" id="{795F6915-E613-41CC-8878-A4DA6FBD78FE}"/>
              </a:ext>
            </a:extLst>
          </p:cNvPr>
          <p:cNvPicPr>
            <a:picLocks noChangeAspect="1"/>
          </p:cNvPicPr>
          <p:nvPr/>
        </p:nvPicPr>
        <p:blipFill>
          <a:blip r:embed="rId7"/>
          <a:stretch>
            <a:fillRect/>
          </a:stretch>
        </p:blipFill>
        <p:spPr>
          <a:xfrm>
            <a:off x="1902497" y="3134935"/>
            <a:ext cx="972273" cy="453502"/>
          </a:xfrm>
          <a:prstGeom prst="rect">
            <a:avLst/>
          </a:prstGeom>
        </p:spPr>
      </p:pic>
      <p:sp>
        <p:nvSpPr>
          <p:cNvPr id="12" name="Rectangle 11">
            <a:extLst>
              <a:ext uri="{FF2B5EF4-FFF2-40B4-BE49-F238E27FC236}">
                <a16:creationId xmlns:a16="http://schemas.microsoft.com/office/drawing/2014/main" id="{A5EF0A82-C3C0-4BBA-8FD5-3CE9DF0F007A}"/>
              </a:ext>
            </a:extLst>
          </p:cNvPr>
          <p:cNvSpPr/>
          <p:nvPr/>
        </p:nvSpPr>
        <p:spPr>
          <a:xfrm>
            <a:off x="758826" y="5490864"/>
            <a:ext cx="5751156" cy="3970318"/>
          </a:xfrm>
          <a:prstGeom prst="rect">
            <a:avLst/>
          </a:prstGeom>
        </p:spPr>
        <p:txBody>
          <a:bodyPr wrap="square">
            <a:spAutoFit/>
          </a:bodyPr>
          <a:lstStyle/>
          <a:p>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3" name="Rectangle 12">
            <a:extLst>
              <a:ext uri="{FF2B5EF4-FFF2-40B4-BE49-F238E27FC236}">
                <a16:creationId xmlns:a16="http://schemas.microsoft.com/office/drawing/2014/main" id="{F261D464-4D3C-4AB2-9D4E-953B11208BF4}"/>
              </a:ext>
            </a:extLst>
          </p:cNvPr>
          <p:cNvSpPr/>
          <p:nvPr/>
        </p:nvSpPr>
        <p:spPr>
          <a:xfrm>
            <a:off x="516835" y="5490864"/>
            <a:ext cx="6521740" cy="2031325"/>
          </a:xfrm>
          <a:prstGeom prst="rect">
            <a:avLst/>
          </a:prstGeom>
        </p:spPr>
        <p:txBody>
          <a:bodyPr wrap="square">
            <a:spAutoFit/>
          </a:bodyPr>
          <a:lstStyle/>
          <a:p>
            <a:endParaRPr lang="en-AU" b="1" dirty="0"/>
          </a:p>
          <a:p>
            <a:endParaRPr lang="en-AU" b="1" dirty="0"/>
          </a:p>
          <a:p>
            <a:endParaRPr lang="en-AU" b="1" dirty="0"/>
          </a:p>
          <a:p>
            <a:endParaRPr lang="en-AU" b="1" dirty="0"/>
          </a:p>
          <a:p>
            <a:endParaRPr lang="en-AU" b="1" dirty="0"/>
          </a:p>
          <a:p>
            <a:endParaRPr lang="en-GB" dirty="0"/>
          </a:p>
        </p:txBody>
      </p:sp>
      <p:sp>
        <p:nvSpPr>
          <p:cNvPr id="14" name="Rectangle 13">
            <a:extLst>
              <a:ext uri="{FF2B5EF4-FFF2-40B4-BE49-F238E27FC236}">
                <a16:creationId xmlns:a16="http://schemas.microsoft.com/office/drawing/2014/main" id="{523D619C-F5BE-4176-99A6-C3373A69131B}"/>
              </a:ext>
            </a:extLst>
          </p:cNvPr>
          <p:cNvSpPr/>
          <p:nvPr/>
        </p:nvSpPr>
        <p:spPr>
          <a:xfrm>
            <a:off x="637829" y="4560379"/>
            <a:ext cx="6279750" cy="5755422"/>
          </a:xfrm>
          <a:prstGeom prst="rect">
            <a:avLst/>
          </a:prstGeom>
        </p:spPr>
        <p:txBody>
          <a:bodyPr wrap="square" anchor="t">
            <a:spAutoFit/>
          </a:bodyPr>
          <a:lstStyle/>
          <a:p>
            <a:r>
              <a:rPr lang="en-GB" sz="1600" u="sng" dirty="0">
                <a:latin typeface="Arial" pitchFamily="34" charset="0"/>
                <a:cs typeface="Arial" pitchFamily="34" charset="0"/>
              </a:rPr>
              <a:t>Non REM 1</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Muscles active.</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Eyes roll, open, and close.</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May feel like falling.</a:t>
            </a:r>
          </a:p>
          <a:p>
            <a:endParaRPr lang="en-GB" sz="1600" dirty="0">
              <a:latin typeface="Arial" pitchFamily="34" charset="0"/>
              <a:cs typeface="Arial" pitchFamily="34" charset="0"/>
            </a:endParaRPr>
          </a:p>
          <a:p>
            <a:r>
              <a:rPr lang="en-GB" sz="1600" u="sng" dirty="0">
                <a:latin typeface="Arial" pitchFamily="34" charset="0"/>
                <a:cs typeface="Arial" pitchFamily="34" charset="0"/>
              </a:rPr>
              <a:t>Non REM 2</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Gradually harder to wake.</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Alternate muscle activity and inactivity.</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Heart rate and temperature drop.</a:t>
            </a:r>
          </a:p>
          <a:p>
            <a:endParaRPr lang="en-GB" sz="1600" dirty="0">
              <a:latin typeface="Arial" pitchFamily="34" charset="0"/>
              <a:cs typeface="Arial" pitchFamily="34" charset="0"/>
            </a:endParaRPr>
          </a:p>
          <a:p>
            <a:r>
              <a:rPr lang="en-GB" sz="1600" u="sng" dirty="0"/>
              <a:t>Non REM 3 and 4</a:t>
            </a:r>
          </a:p>
          <a:p>
            <a:pPr marL="285750" indent="-285750" defTabSz="914400">
              <a:buClr>
                <a:schemeClr val="accent1"/>
              </a:buClr>
              <a:buFont typeface="Arial" panose="020B0604020202020204" pitchFamily="34" charset="0"/>
              <a:buChar char="•"/>
              <a:defRPr/>
            </a:pPr>
            <a:r>
              <a:rPr lang="en-GB" sz="1600" dirty="0"/>
              <a:t>These 2 phases are sometimes </a:t>
            </a:r>
            <a:r>
              <a:rPr lang="en-GB" sz="1600" dirty="0">
                <a:latin typeface="Arial" pitchFamily="34" charset="0"/>
                <a:cs typeface="Arial" pitchFamily="34" charset="0"/>
              </a:rPr>
              <a:t>combined in scientific theory.</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May feel disoriented if awoken.</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Repair and regenerate tissue.</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Build bone and muscle.</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Strengthen immune system.</a:t>
            </a:r>
          </a:p>
          <a:p>
            <a:endParaRPr lang="en-GB" sz="1600" dirty="0">
              <a:latin typeface="Arial" pitchFamily="34" charset="0"/>
              <a:cs typeface="Arial" pitchFamily="34" charset="0"/>
            </a:endParaRPr>
          </a:p>
          <a:p>
            <a:r>
              <a:rPr lang="en-GB" sz="1600" u="sng" dirty="0">
                <a:latin typeface="Arial" pitchFamily="34" charset="0"/>
                <a:cs typeface="Arial" pitchFamily="34" charset="0"/>
              </a:rPr>
              <a:t>REM</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Most muscles are paralysed.</a:t>
            </a:r>
          </a:p>
          <a:p>
            <a:pPr marL="285750" indent="-285750">
              <a:buClr>
                <a:schemeClr val="accent1"/>
              </a:buClr>
              <a:buFont typeface="Arial" panose="020B0604020202020204" pitchFamily="34" charset="0"/>
              <a:buChar char="•"/>
            </a:pPr>
            <a:r>
              <a:rPr lang="en-GB" sz="1600" dirty="0">
                <a:latin typeface="Arial" pitchFamily="34" charset="0"/>
                <a:cs typeface="Arial" pitchFamily="34" charset="0"/>
              </a:rPr>
              <a:t>Hardest phase to awake from.</a:t>
            </a:r>
          </a:p>
          <a:p>
            <a:pPr marL="285750" indent="-285750">
              <a:buFont typeface="Arial" panose="020B0604020202020204" pitchFamily="34" charset="0"/>
              <a:buChar char="•"/>
            </a:pPr>
            <a:endParaRPr lang="en-GB" sz="1600" dirty="0">
              <a:latin typeface="Arial" pitchFamily="34" charset="0"/>
              <a:cs typeface="Arial" pitchFamily="34" charset="0"/>
            </a:endParaRPr>
          </a:p>
          <a:p>
            <a:pPr marL="285750" indent="-285750">
              <a:buFont typeface="Arial" panose="020B0604020202020204" pitchFamily="34" charset="0"/>
              <a:buChar char="•"/>
            </a:pPr>
            <a:endParaRPr lang="en-GB" sz="1600" dirty="0">
              <a:latin typeface="Arial" pitchFamily="34" charset="0"/>
              <a:cs typeface="Arial" pitchFamily="34" charset="0"/>
            </a:endParaRPr>
          </a:p>
          <a:p>
            <a:pPr marL="285750" indent="-285750">
              <a:buFont typeface="Arial" panose="020B0604020202020204" pitchFamily="34" charset="0"/>
              <a:buChar char="•"/>
            </a:pPr>
            <a:endParaRPr lang="en-GB" sz="1600" dirty="0">
              <a:latin typeface="Arial" pitchFamily="34" charset="0"/>
              <a:cs typeface="Arial" pitchFamily="34" charset="0"/>
            </a:endParaRPr>
          </a:p>
        </p:txBody>
      </p:sp>
      <p:sp>
        <p:nvSpPr>
          <p:cNvPr id="4" name="Rectangle 3">
            <a:extLst>
              <a:ext uri="{FF2B5EF4-FFF2-40B4-BE49-F238E27FC236}">
                <a16:creationId xmlns:a16="http://schemas.microsoft.com/office/drawing/2014/main" id="{53F0BFB9-CEED-48A0-BF80-7276FC13F416}"/>
              </a:ext>
            </a:extLst>
          </p:cNvPr>
          <p:cNvSpPr/>
          <p:nvPr/>
        </p:nvSpPr>
        <p:spPr>
          <a:xfrm>
            <a:off x="7038575" y="1409927"/>
            <a:ext cx="1007222" cy="246221"/>
          </a:xfrm>
          <a:prstGeom prst="rect">
            <a:avLst/>
          </a:prstGeom>
        </p:spPr>
        <p:txBody>
          <a:bodyPr wrap="square">
            <a:spAutoFit/>
          </a:bodyPr>
          <a:lstStyle/>
          <a:p>
            <a:r>
              <a:rPr lang="en-US" altLang="en-US" sz="1000" dirty="0">
                <a:solidFill>
                  <a:srgbClr val="646D72"/>
                </a:solidFill>
              </a:rPr>
              <a:t>Slide 5</a:t>
            </a:r>
            <a:endParaRPr lang="en-US" sz="1000" dirty="0"/>
          </a:p>
        </p:txBody>
      </p:sp>
    </p:spTree>
    <p:extLst>
      <p:ext uri="{BB962C8B-B14F-4D97-AF65-F5344CB8AC3E}">
        <p14:creationId xmlns:p14="http://schemas.microsoft.com/office/powerpoint/2010/main" val="2999157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9AD70-C110-4E67-ABF5-92212E5B70E8}"/>
              </a:ext>
            </a:extLst>
          </p:cNvPr>
          <p:cNvSpPr>
            <a:spLocks noGrp="1"/>
          </p:cNvSpPr>
          <p:nvPr>
            <p:ph type="title"/>
          </p:nvPr>
        </p:nvSpPr>
        <p:spPr>
          <a:xfrm>
            <a:off x="523757" y="967875"/>
            <a:ext cx="4217158" cy="276999"/>
          </a:xfrm>
        </p:spPr>
        <p:txBody>
          <a:bodyPr/>
          <a:lstStyle/>
          <a:p>
            <a:r>
              <a:rPr lang="en-GB" dirty="0">
                <a:cs typeface="Arial" pitchFamily="34" charset="0"/>
              </a:rPr>
              <a:t>How Much Sleep Do We Need?</a:t>
            </a:r>
            <a:endParaRPr lang="en-US" dirty="0"/>
          </a:p>
        </p:txBody>
      </p:sp>
      <p:sp>
        <p:nvSpPr>
          <p:cNvPr id="3" name="Footer Placeholder 2">
            <a:extLst>
              <a:ext uri="{FF2B5EF4-FFF2-40B4-BE49-F238E27FC236}">
                <a16:creationId xmlns:a16="http://schemas.microsoft.com/office/drawing/2014/main" id="{68663B31-4E56-4C1B-BCEE-AC08AD67E4CC}"/>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5538D423-04BC-4C55-B153-202F68A29DC6}"/>
              </a:ext>
            </a:extLst>
          </p:cNvPr>
          <p:cNvSpPr/>
          <p:nvPr/>
        </p:nvSpPr>
        <p:spPr>
          <a:xfrm>
            <a:off x="532263" y="2027582"/>
            <a:ext cx="6593065" cy="1862048"/>
          </a:xfrm>
          <a:prstGeom prst="rect">
            <a:avLst/>
          </a:prstGeom>
        </p:spPr>
        <p:txBody>
          <a:bodyPr wrap="square">
            <a:spAutoFit/>
          </a:bodyPr>
          <a:lstStyle/>
          <a:p>
            <a:r>
              <a:rPr lang="en-US" sz="1600" dirty="0"/>
              <a:t>The amount of sleep we need varies by person but the following recommendations by the Centers For Disease Control (CDC), provide some guidelines:</a:t>
            </a:r>
          </a:p>
          <a:p>
            <a:endParaRPr lang="en-US" dirty="0"/>
          </a:p>
          <a:p>
            <a:endParaRPr lang="en-US" sz="1400" dirty="0"/>
          </a:p>
          <a:p>
            <a:endParaRPr lang="en-US" sz="1600" dirty="0"/>
          </a:p>
          <a:p>
            <a:endParaRPr lang="en-US" sz="1600" dirty="0"/>
          </a:p>
        </p:txBody>
      </p:sp>
      <p:pic>
        <p:nvPicPr>
          <p:cNvPr id="6" name="Picture 5">
            <a:extLst>
              <a:ext uri="{FF2B5EF4-FFF2-40B4-BE49-F238E27FC236}">
                <a16:creationId xmlns:a16="http://schemas.microsoft.com/office/drawing/2014/main" id="{2D94ABB9-20D7-405D-9FDC-C6F84C2668D5}"/>
              </a:ext>
            </a:extLst>
          </p:cNvPr>
          <p:cNvPicPr>
            <a:picLocks noChangeAspect="1"/>
          </p:cNvPicPr>
          <p:nvPr/>
        </p:nvPicPr>
        <p:blipFill>
          <a:blip r:embed="rId2"/>
          <a:stretch>
            <a:fillRect/>
          </a:stretch>
        </p:blipFill>
        <p:spPr>
          <a:xfrm>
            <a:off x="3517639" y="5075044"/>
            <a:ext cx="3607689" cy="4007025"/>
          </a:xfrm>
          <a:prstGeom prst="rect">
            <a:avLst/>
          </a:prstGeom>
        </p:spPr>
      </p:pic>
      <p:sp>
        <p:nvSpPr>
          <p:cNvPr id="12" name="Rectangle 11">
            <a:extLst>
              <a:ext uri="{FF2B5EF4-FFF2-40B4-BE49-F238E27FC236}">
                <a16:creationId xmlns:a16="http://schemas.microsoft.com/office/drawing/2014/main" id="{79526CC2-7FAD-45ED-8B4C-A1A03563D4ED}"/>
              </a:ext>
            </a:extLst>
          </p:cNvPr>
          <p:cNvSpPr/>
          <p:nvPr/>
        </p:nvSpPr>
        <p:spPr bwMode="gray">
          <a:xfrm>
            <a:off x="758825" y="5397736"/>
            <a:ext cx="2490337" cy="3514041"/>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dirty="0"/>
              <a:t>How many hours of sleep per night do you and your family members get?  </a:t>
            </a:r>
          </a:p>
          <a:p>
            <a:endParaRPr lang="en-US" sz="1600" dirty="0"/>
          </a:p>
          <a:p>
            <a:endParaRPr lang="en-US" sz="1600" dirty="0"/>
          </a:p>
          <a:p>
            <a:endParaRPr lang="en-US" sz="1600" dirty="0"/>
          </a:p>
          <a:p>
            <a:r>
              <a:rPr lang="en-US" sz="1600" dirty="0"/>
              <a:t>Does it match the guidelines? </a:t>
            </a:r>
          </a:p>
          <a:p>
            <a:r>
              <a:rPr lang="en-US" sz="1600" dirty="0"/>
              <a:t>If not, why not?</a:t>
            </a:r>
          </a:p>
        </p:txBody>
      </p:sp>
      <p:sp>
        <p:nvSpPr>
          <p:cNvPr id="5" name="Rectangle 4">
            <a:extLst>
              <a:ext uri="{FF2B5EF4-FFF2-40B4-BE49-F238E27FC236}">
                <a16:creationId xmlns:a16="http://schemas.microsoft.com/office/drawing/2014/main" id="{1BE0B5EF-5DF9-4212-B071-3B1BDED2AB41}"/>
              </a:ext>
            </a:extLst>
          </p:cNvPr>
          <p:cNvSpPr/>
          <p:nvPr/>
        </p:nvSpPr>
        <p:spPr>
          <a:xfrm>
            <a:off x="7049756" y="1384574"/>
            <a:ext cx="889000" cy="246221"/>
          </a:xfrm>
          <a:prstGeom prst="rect">
            <a:avLst/>
          </a:prstGeom>
        </p:spPr>
        <p:txBody>
          <a:bodyPr wrap="square">
            <a:spAutoFit/>
          </a:bodyPr>
          <a:lstStyle/>
          <a:p>
            <a:r>
              <a:rPr lang="en-US" altLang="en-US" sz="1000" dirty="0">
                <a:solidFill>
                  <a:srgbClr val="646D72"/>
                </a:solidFill>
              </a:rPr>
              <a:t>Slide 6</a:t>
            </a:r>
            <a:endParaRPr lang="en-US" sz="1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25" y="2958606"/>
            <a:ext cx="3296532" cy="2247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5428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4F7B7-CABE-46EF-9627-0666EB7B7264}"/>
              </a:ext>
            </a:extLst>
          </p:cNvPr>
          <p:cNvSpPr>
            <a:spLocks noGrp="1"/>
          </p:cNvSpPr>
          <p:nvPr>
            <p:ph type="title"/>
          </p:nvPr>
        </p:nvSpPr>
        <p:spPr>
          <a:xfrm>
            <a:off x="384313" y="967409"/>
            <a:ext cx="4346713" cy="463825"/>
          </a:xfrm>
        </p:spPr>
        <p:txBody>
          <a:bodyPr/>
          <a:lstStyle/>
          <a:p>
            <a:r>
              <a:rPr lang="en-US" dirty="0"/>
              <a:t>Too Little Sleep/Too Little Good Sleep</a:t>
            </a:r>
          </a:p>
        </p:txBody>
      </p:sp>
      <p:sp>
        <p:nvSpPr>
          <p:cNvPr id="3" name="Footer Placeholder 2">
            <a:extLst>
              <a:ext uri="{FF2B5EF4-FFF2-40B4-BE49-F238E27FC236}">
                <a16:creationId xmlns:a16="http://schemas.microsoft.com/office/drawing/2014/main" id="{50C29B55-CAD8-4525-A040-02D0D24FBE28}"/>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6" name="Rectangle 5">
            <a:extLst>
              <a:ext uri="{FF2B5EF4-FFF2-40B4-BE49-F238E27FC236}">
                <a16:creationId xmlns:a16="http://schemas.microsoft.com/office/drawing/2014/main" id="{441A1573-79AE-41CE-A7B2-8139E2341497}"/>
              </a:ext>
            </a:extLst>
          </p:cNvPr>
          <p:cNvSpPr/>
          <p:nvPr/>
        </p:nvSpPr>
        <p:spPr>
          <a:xfrm>
            <a:off x="384313" y="2054087"/>
            <a:ext cx="6970076" cy="4278094"/>
          </a:xfrm>
          <a:prstGeom prst="rect">
            <a:avLst/>
          </a:prstGeom>
        </p:spPr>
        <p:txBody>
          <a:bodyPr wrap="square" anchor="t">
            <a:spAutoFit/>
          </a:bodyPr>
          <a:lstStyle/>
          <a:p>
            <a:pPr>
              <a:buClr>
                <a:schemeClr val="accent1"/>
              </a:buClr>
            </a:pPr>
            <a:r>
              <a:rPr lang="en-GB" sz="1600" dirty="0"/>
              <a:t>We know that a lack of sleep or poor sleep has many negative effects on our health and life, such as:</a:t>
            </a:r>
            <a:endParaRPr lang="en-GB" sz="1200" dirty="0"/>
          </a:p>
          <a:p>
            <a:pPr marL="342900" indent="-342900">
              <a:buClr>
                <a:schemeClr val="accent1"/>
              </a:buClr>
              <a:buFont typeface="Arial" panose="020B0604020202020204" pitchFamily="34" charset="0"/>
              <a:buChar char="•"/>
            </a:pPr>
            <a:endParaRPr lang="en-GB" sz="1200" dirty="0"/>
          </a:p>
          <a:p>
            <a:pPr marL="342900" indent="-342900">
              <a:lnSpc>
                <a:spcPct val="150000"/>
              </a:lnSpc>
              <a:buClr>
                <a:schemeClr val="accent1"/>
              </a:buClr>
              <a:buFont typeface="Arial" panose="020B0604020202020204" pitchFamily="34" charset="0"/>
              <a:buChar char="•"/>
            </a:pPr>
            <a:r>
              <a:rPr lang="en-GB" sz="1600" dirty="0"/>
              <a:t>Increased potential for accidents</a:t>
            </a:r>
            <a:r>
              <a:rPr lang="en-GB" sz="1600" dirty="0">
                <a:cs typeface="Arial"/>
              </a:rPr>
              <a:t>.</a:t>
            </a:r>
          </a:p>
          <a:p>
            <a:pPr marL="342900" indent="-342900">
              <a:lnSpc>
                <a:spcPct val="150000"/>
              </a:lnSpc>
              <a:buClr>
                <a:schemeClr val="accent1"/>
              </a:buClr>
              <a:buFont typeface="Arial" panose="020B0604020202020204" pitchFamily="34" charset="0"/>
              <a:buChar char="•"/>
            </a:pPr>
            <a:r>
              <a:rPr lang="en-GB" sz="1600" dirty="0"/>
              <a:t>Impaired cognitive processes including attention, alertness, concentration, and problem solving</a:t>
            </a:r>
            <a:r>
              <a:rPr lang="en-GB" sz="1600" dirty="0">
                <a:cs typeface="Arial"/>
              </a:rPr>
              <a:t>.</a:t>
            </a:r>
          </a:p>
          <a:p>
            <a:pPr marL="342900" indent="-342900">
              <a:lnSpc>
                <a:spcPct val="150000"/>
              </a:lnSpc>
              <a:buClr>
                <a:schemeClr val="accent1"/>
              </a:buClr>
              <a:buFont typeface="Arial" panose="020B0604020202020204" pitchFamily="34" charset="0"/>
              <a:buChar char="•"/>
            </a:pPr>
            <a:r>
              <a:rPr lang="en-GB" sz="1600" dirty="0"/>
              <a:t>Can lead to serious health issues including heart disease, high blood pressure, stroke, and diabetes</a:t>
            </a:r>
            <a:r>
              <a:rPr lang="en-GB" sz="1600" dirty="0">
                <a:cs typeface="Arial"/>
              </a:rPr>
              <a:t>.</a:t>
            </a:r>
          </a:p>
          <a:p>
            <a:pPr marL="342900" indent="-342900">
              <a:lnSpc>
                <a:spcPct val="150000"/>
              </a:lnSpc>
              <a:buClr>
                <a:schemeClr val="accent1"/>
              </a:buClr>
              <a:buFont typeface="Arial" panose="020B0604020202020204" pitchFamily="34" charset="0"/>
              <a:buChar char="•"/>
            </a:pPr>
            <a:r>
              <a:rPr lang="en-GB" sz="1600" dirty="0"/>
              <a:t>May contribute to symptoms of depression</a:t>
            </a:r>
            <a:r>
              <a:rPr lang="en-GB" sz="1600" dirty="0">
                <a:cs typeface="Arial"/>
              </a:rPr>
              <a:t>.</a:t>
            </a:r>
          </a:p>
          <a:p>
            <a:pPr marL="342900" indent="-342900">
              <a:lnSpc>
                <a:spcPct val="150000"/>
              </a:lnSpc>
              <a:buClr>
                <a:schemeClr val="accent1"/>
              </a:buClr>
              <a:buFont typeface="Arial" panose="020B0604020202020204" pitchFamily="34" charset="0"/>
              <a:buChar char="•"/>
            </a:pPr>
            <a:r>
              <a:rPr lang="en-GB" sz="1600" dirty="0"/>
              <a:t>Increased hunger and appetite leading to weight gain</a:t>
            </a:r>
            <a:r>
              <a:rPr lang="en-GB" sz="1600" dirty="0">
                <a:cs typeface="Arial"/>
              </a:rPr>
              <a:t>.</a:t>
            </a:r>
          </a:p>
          <a:p>
            <a:pPr>
              <a:buClr>
                <a:schemeClr val="accent1"/>
              </a:buClr>
            </a:pPr>
            <a:endParaRPr lang="en-GB" sz="1200" dirty="0"/>
          </a:p>
          <a:p>
            <a:pPr marL="342900" indent="-342900">
              <a:buClr>
                <a:schemeClr val="accent1"/>
              </a:buClr>
              <a:buFont typeface="Arial" panose="020B0604020202020204" pitchFamily="34" charset="0"/>
              <a:buChar char="•"/>
            </a:pPr>
            <a:endParaRPr lang="en-GB" sz="1200" dirty="0"/>
          </a:p>
          <a:p>
            <a:pPr>
              <a:buClr>
                <a:schemeClr val="accent1"/>
              </a:buClr>
            </a:pPr>
            <a:endParaRPr lang="en-GB" sz="1200" dirty="0"/>
          </a:p>
          <a:p>
            <a:pPr>
              <a:buClr>
                <a:schemeClr val="accent1"/>
              </a:buClr>
            </a:pPr>
            <a:endParaRPr lang="en-GB" sz="1200" dirty="0"/>
          </a:p>
          <a:p>
            <a:pPr>
              <a:buClr>
                <a:schemeClr val="accent1"/>
              </a:buClr>
            </a:pPr>
            <a:endParaRPr lang="en-US" sz="1200" dirty="0"/>
          </a:p>
        </p:txBody>
      </p:sp>
      <p:pic>
        <p:nvPicPr>
          <p:cNvPr id="10" name="Picture 9">
            <a:extLst>
              <a:ext uri="{FF2B5EF4-FFF2-40B4-BE49-F238E27FC236}">
                <a16:creationId xmlns:a16="http://schemas.microsoft.com/office/drawing/2014/main" id="{2345505A-E889-4B62-BE12-1ED61347F63D}"/>
              </a:ext>
            </a:extLst>
          </p:cNvPr>
          <p:cNvPicPr>
            <a:picLocks noChangeAspect="1"/>
          </p:cNvPicPr>
          <p:nvPr/>
        </p:nvPicPr>
        <p:blipFill>
          <a:blip r:embed="rId2"/>
          <a:stretch>
            <a:fillRect/>
          </a:stretch>
        </p:blipFill>
        <p:spPr>
          <a:xfrm>
            <a:off x="3072812" y="5842922"/>
            <a:ext cx="4054208" cy="3444305"/>
          </a:xfrm>
          <a:prstGeom prst="rect">
            <a:avLst/>
          </a:prstGeom>
        </p:spPr>
      </p:pic>
      <p:sp>
        <p:nvSpPr>
          <p:cNvPr id="13" name="Rectangle 12">
            <a:extLst>
              <a:ext uri="{FF2B5EF4-FFF2-40B4-BE49-F238E27FC236}">
                <a16:creationId xmlns:a16="http://schemas.microsoft.com/office/drawing/2014/main" id="{9EC215AD-D9F0-4899-B17D-5A1DA09BF4D2}"/>
              </a:ext>
            </a:extLst>
          </p:cNvPr>
          <p:cNvSpPr/>
          <p:nvPr/>
        </p:nvSpPr>
        <p:spPr bwMode="gray">
          <a:xfrm>
            <a:off x="758825" y="5950758"/>
            <a:ext cx="2128066" cy="3336469"/>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dirty="0"/>
              <a:t>How does too little or disrupted sleep affect you?  </a:t>
            </a:r>
          </a:p>
        </p:txBody>
      </p:sp>
      <p:sp>
        <p:nvSpPr>
          <p:cNvPr id="4" name="Rectangle 3">
            <a:extLst>
              <a:ext uri="{FF2B5EF4-FFF2-40B4-BE49-F238E27FC236}">
                <a16:creationId xmlns:a16="http://schemas.microsoft.com/office/drawing/2014/main" id="{E99ABBD1-5B54-4225-9D82-B294218B15D0}"/>
              </a:ext>
            </a:extLst>
          </p:cNvPr>
          <p:cNvSpPr/>
          <p:nvPr/>
        </p:nvSpPr>
        <p:spPr>
          <a:xfrm>
            <a:off x="6997700" y="1431234"/>
            <a:ext cx="1371600" cy="246221"/>
          </a:xfrm>
          <a:prstGeom prst="rect">
            <a:avLst/>
          </a:prstGeom>
        </p:spPr>
        <p:txBody>
          <a:bodyPr wrap="square">
            <a:spAutoFit/>
          </a:bodyPr>
          <a:lstStyle/>
          <a:p>
            <a:r>
              <a:rPr lang="en-US" altLang="en-US" sz="1000" dirty="0">
                <a:solidFill>
                  <a:srgbClr val="646D72"/>
                </a:solidFill>
              </a:rPr>
              <a:t>Slide 7</a:t>
            </a:r>
            <a:endParaRPr lang="en-US" sz="1000" dirty="0"/>
          </a:p>
        </p:txBody>
      </p:sp>
    </p:spTree>
    <p:extLst>
      <p:ext uri="{BB962C8B-B14F-4D97-AF65-F5344CB8AC3E}">
        <p14:creationId xmlns:p14="http://schemas.microsoft.com/office/powerpoint/2010/main" val="2826717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0B7-5E43-4090-AEBF-60E95259F71D}"/>
              </a:ext>
            </a:extLst>
          </p:cNvPr>
          <p:cNvSpPr>
            <a:spLocks noGrp="1"/>
          </p:cNvSpPr>
          <p:nvPr>
            <p:ph type="title"/>
          </p:nvPr>
        </p:nvSpPr>
        <p:spPr>
          <a:xfrm>
            <a:off x="490331" y="992257"/>
            <a:ext cx="3790122" cy="276999"/>
          </a:xfrm>
        </p:spPr>
        <p:txBody>
          <a:bodyPr/>
          <a:lstStyle/>
          <a:p>
            <a:r>
              <a:rPr lang="en-GB" dirty="0">
                <a:cs typeface="Arial" pitchFamily="34" charset="0"/>
              </a:rPr>
              <a:t>About Your Sleep </a:t>
            </a:r>
            <a:endParaRPr lang="en-US" dirty="0"/>
          </a:p>
        </p:txBody>
      </p:sp>
      <p:sp>
        <p:nvSpPr>
          <p:cNvPr id="3" name="Footer Placeholder 2">
            <a:extLst>
              <a:ext uri="{FF2B5EF4-FFF2-40B4-BE49-F238E27FC236}">
                <a16:creationId xmlns:a16="http://schemas.microsoft.com/office/drawing/2014/main" id="{4A19209C-6B29-4C71-A709-6B99D5CF40FE}"/>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17E35FFF-5FEC-4059-A08B-3FCD720A6B7D}"/>
              </a:ext>
            </a:extLst>
          </p:cNvPr>
          <p:cNvSpPr/>
          <p:nvPr/>
        </p:nvSpPr>
        <p:spPr>
          <a:xfrm>
            <a:off x="746363" y="2133600"/>
            <a:ext cx="5338969" cy="830997"/>
          </a:xfrm>
          <a:prstGeom prst="rect">
            <a:avLst/>
          </a:prstGeom>
        </p:spPr>
        <p:txBody>
          <a:bodyPr wrap="square">
            <a:spAutoFit/>
          </a:bodyPr>
          <a:lstStyle/>
          <a:p>
            <a:pPr>
              <a:buClr>
                <a:schemeClr val="accent1"/>
              </a:buClr>
            </a:pPr>
            <a:r>
              <a:rPr lang="en-GB" sz="1600" dirty="0"/>
              <a:t>It is important to assess your own sleep patterns:</a:t>
            </a:r>
          </a:p>
          <a:p>
            <a:pPr>
              <a:buClr>
                <a:schemeClr val="accent1"/>
              </a:buClr>
            </a:pPr>
            <a:endParaRPr lang="en-GB" sz="1600" dirty="0"/>
          </a:p>
          <a:p>
            <a:pPr>
              <a:buClr>
                <a:schemeClr val="accent1"/>
              </a:buClr>
            </a:pPr>
            <a:endParaRPr lang="en-GB" sz="1600" dirty="0"/>
          </a:p>
        </p:txBody>
      </p:sp>
      <p:sp>
        <p:nvSpPr>
          <p:cNvPr id="5" name="Rectangle 4">
            <a:extLst>
              <a:ext uri="{FF2B5EF4-FFF2-40B4-BE49-F238E27FC236}">
                <a16:creationId xmlns:a16="http://schemas.microsoft.com/office/drawing/2014/main" id="{D2901BC1-C43B-4181-88E5-8159716954C0}"/>
              </a:ext>
            </a:extLst>
          </p:cNvPr>
          <p:cNvSpPr/>
          <p:nvPr/>
        </p:nvSpPr>
        <p:spPr bwMode="gray">
          <a:xfrm>
            <a:off x="758825" y="2827565"/>
            <a:ext cx="2141744" cy="5960835"/>
          </a:xfrm>
          <a:prstGeom prst="rect">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600" dirty="0"/>
              <a:t>Do you have trouble going to sleep?  </a:t>
            </a:r>
          </a:p>
          <a:p>
            <a:r>
              <a:rPr lang="en-US" sz="1600" dirty="0"/>
              <a:t>How often?</a:t>
            </a:r>
          </a:p>
          <a:p>
            <a:endParaRPr lang="en-US" sz="1600" dirty="0"/>
          </a:p>
          <a:p>
            <a:endParaRPr lang="en-US" sz="1600" dirty="0"/>
          </a:p>
          <a:p>
            <a:endParaRPr lang="en-US" sz="1600" dirty="0"/>
          </a:p>
          <a:p>
            <a:endParaRPr lang="en-US" sz="1600" dirty="0"/>
          </a:p>
          <a:p>
            <a:r>
              <a:rPr lang="en-US" sz="1600" dirty="0"/>
              <a:t>Do you have trouble staying asleep?  </a:t>
            </a:r>
          </a:p>
          <a:p>
            <a:r>
              <a:rPr lang="en-US" sz="1600" dirty="0"/>
              <a:t>How many times per night do you wake up? </a:t>
            </a:r>
          </a:p>
          <a:p>
            <a:endParaRPr lang="en-US" sz="1600" dirty="0"/>
          </a:p>
          <a:p>
            <a:endParaRPr lang="en-US" sz="1600" dirty="0"/>
          </a:p>
          <a:p>
            <a:endParaRPr lang="en-US" sz="1600" dirty="0"/>
          </a:p>
          <a:p>
            <a:endParaRPr lang="en-US" sz="1600" dirty="0"/>
          </a:p>
          <a:p>
            <a:r>
              <a:rPr lang="en-US" sz="1600" dirty="0"/>
              <a:t>Do you have trouble getting up? Why? </a:t>
            </a:r>
          </a:p>
          <a:p>
            <a:endParaRPr lang="en-US" sz="1600" b="1" dirty="0"/>
          </a:p>
          <a:p>
            <a:endParaRPr lang="en-US" sz="1600" b="1" dirty="0"/>
          </a:p>
        </p:txBody>
      </p:sp>
      <p:pic>
        <p:nvPicPr>
          <p:cNvPr id="6" name="Picture 5">
            <a:extLst>
              <a:ext uri="{FF2B5EF4-FFF2-40B4-BE49-F238E27FC236}">
                <a16:creationId xmlns:a16="http://schemas.microsoft.com/office/drawing/2014/main" id="{52366249-A4BD-4D66-8E39-466E9ABE7A55}"/>
              </a:ext>
            </a:extLst>
          </p:cNvPr>
          <p:cNvPicPr>
            <a:picLocks noChangeAspect="1"/>
          </p:cNvPicPr>
          <p:nvPr/>
        </p:nvPicPr>
        <p:blipFill>
          <a:blip r:embed="rId2"/>
          <a:stretch>
            <a:fillRect/>
          </a:stretch>
        </p:blipFill>
        <p:spPr>
          <a:xfrm>
            <a:off x="3053486" y="2719861"/>
            <a:ext cx="4359810" cy="3444305"/>
          </a:xfrm>
          <a:prstGeom prst="rect">
            <a:avLst/>
          </a:prstGeom>
        </p:spPr>
      </p:pic>
      <p:pic>
        <p:nvPicPr>
          <p:cNvPr id="7" name="Picture 6">
            <a:extLst>
              <a:ext uri="{FF2B5EF4-FFF2-40B4-BE49-F238E27FC236}">
                <a16:creationId xmlns:a16="http://schemas.microsoft.com/office/drawing/2014/main" id="{90C4883A-1A82-45DB-B6B1-A9B680111582}"/>
              </a:ext>
            </a:extLst>
          </p:cNvPr>
          <p:cNvPicPr>
            <a:picLocks noChangeAspect="1"/>
          </p:cNvPicPr>
          <p:nvPr/>
        </p:nvPicPr>
        <p:blipFill rotWithShape="1">
          <a:blip r:embed="rId2"/>
          <a:srcRect b="19343"/>
          <a:stretch/>
        </p:blipFill>
        <p:spPr>
          <a:xfrm>
            <a:off x="3053486" y="6137355"/>
            <a:ext cx="4359810" cy="2778046"/>
          </a:xfrm>
          <a:prstGeom prst="rect">
            <a:avLst/>
          </a:prstGeom>
        </p:spPr>
      </p:pic>
      <p:sp>
        <p:nvSpPr>
          <p:cNvPr id="8" name="Rectangle 7">
            <a:extLst>
              <a:ext uri="{FF2B5EF4-FFF2-40B4-BE49-F238E27FC236}">
                <a16:creationId xmlns:a16="http://schemas.microsoft.com/office/drawing/2014/main" id="{56F359F5-F6E7-41D3-9137-4CE16AA44F69}"/>
              </a:ext>
            </a:extLst>
          </p:cNvPr>
          <p:cNvSpPr/>
          <p:nvPr/>
        </p:nvSpPr>
        <p:spPr>
          <a:xfrm>
            <a:off x="6917996" y="1421656"/>
            <a:ext cx="1193800" cy="246221"/>
          </a:xfrm>
          <a:prstGeom prst="rect">
            <a:avLst/>
          </a:prstGeom>
        </p:spPr>
        <p:txBody>
          <a:bodyPr wrap="square">
            <a:spAutoFit/>
          </a:bodyPr>
          <a:lstStyle/>
          <a:p>
            <a:r>
              <a:rPr lang="en-US" altLang="en-US" sz="1000" dirty="0">
                <a:solidFill>
                  <a:srgbClr val="646D72"/>
                </a:solidFill>
              </a:rPr>
              <a:t>Slide 8-9</a:t>
            </a:r>
            <a:endParaRPr lang="en-US" sz="1000" dirty="0"/>
          </a:p>
        </p:txBody>
      </p:sp>
    </p:spTree>
    <p:extLst>
      <p:ext uri="{BB962C8B-B14F-4D97-AF65-F5344CB8AC3E}">
        <p14:creationId xmlns:p14="http://schemas.microsoft.com/office/powerpoint/2010/main" val="83743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5946E-B721-4C6F-8949-A25F1CB182FB}"/>
              </a:ext>
            </a:extLst>
          </p:cNvPr>
          <p:cNvSpPr>
            <a:spLocks noGrp="1"/>
          </p:cNvSpPr>
          <p:nvPr>
            <p:ph type="title"/>
          </p:nvPr>
        </p:nvSpPr>
        <p:spPr>
          <a:xfrm>
            <a:off x="437323" y="993361"/>
            <a:ext cx="3856383" cy="276999"/>
          </a:xfrm>
        </p:spPr>
        <p:txBody>
          <a:bodyPr/>
          <a:lstStyle/>
          <a:p>
            <a:r>
              <a:rPr lang="en-GB" dirty="0">
                <a:cs typeface="Arial" pitchFamily="34" charset="0"/>
              </a:rPr>
              <a:t>Building Better Sleep Habits</a:t>
            </a:r>
            <a:endParaRPr lang="en-US" dirty="0"/>
          </a:p>
        </p:txBody>
      </p:sp>
      <p:sp>
        <p:nvSpPr>
          <p:cNvPr id="3" name="Footer Placeholder 2">
            <a:extLst>
              <a:ext uri="{FF2B5EF4-FFF2-40B4-BE49-F238E27FC236}">
                <a16:creationId xmlns:a16="http://schemas.microsoft.com/office/drawing/2014/main" id="{7FEF949E-5936-4BBC-B0F3-A0AE356751ED}"/>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4FEB6EA0-65CA-4B16-B917-9407C0FB95DC}"/>
              </a:ext>
            </a:extLst>
          </p:cNvPr>
          <p:cNvSpPr/>
          <p:nvPr/>
        </p:nvSpPr>
        <p:spPr>
          <a:xfrm>
            <a:off x="437323" y="2133600"/>
            <a:ext cx="5870712" cy="1692771"/>
          </a:xfrm>
          <a:prstGeom prst="rect">
            <a:avLst/>
          </a:prstGeom>
        </p:spPr>
        <p:txBody>
          <a:bodyPr wrap="square" anchor="t">
            <a:spAutoFit/>
          </a:bodyPr>
          <a:lstStyle/>
          <a:p>
            <a:r>
              <a:rPr lang="en-GB" sz="1600" dirty="0">
                <a:solidFill>
                  <a:srgbClr val="53565A"/>
                </a:solidFill>
                <a:cs typeface="Arial" pitchFamily="34" charset="0"/>
              </a:rPr>
              <a:t>The quality of our sleep can be affected by several things:</a:t>
            </a:r>
          </a:p>
          <a:p>
            <a:endParaRPr lang="en-GB" sz="1600" dirty="0">
              <a:solidFill>
                <a:srgbClr val="53565A"/>
              </a:solidFill>
              <a:cs typeface="Arial" pitchFamily="34" charset="0"/>
            </a:endParaRPr>
          </a:p>
          <a:p>
            <a:pPr marL="285750" indent="-285750">
              <a:lnSpc>
                <a:spcPct val="150000"/>
              </a:lnSpc>
              <a:buClr>
                <a:schemeClr val="accent1"/>
              </a:buClr>
              <a:buFont typeface="Arial" panose="020B0604020202020204" pitchFamily="34" charset="0"/>
              <a:buChar char="•"/>
            </a:pPr>
            <a:r>
              <a:rPr lang="en-GB" sz="1600" dirty="0">
                <a:solidFill>
                  <a:srgbClr val="53565A"/>
                </a:solidFill>
                <a:cs typeface="Arial" pitchFamily="34" charset="0"/>
              </a:rPr>
              <a:t>Environmental Factors.</a:t>
            </a:r>
          </a:p>
          <a:p>
            <a:pPr marL="285750" indent="-285750">
              <a:lnSpc>
                <a:spcPct val="150000"/>
              </a:lnSpc>
              <a:buClr>
                <a:schemeClr val="accent1"/>
              </a:buClr>
              <a:buFont typeface="Arial" panose="020B0604020202020204" pitchFamily="34" charset="0"/>
              <a:buChar char="•"/>
            </a:pPr>
            <a:r>
              <a:rPr lang="en-GB" sz="1600" dirty="0" err="1">
                <a:solidFill>
                  <a:srgbClr val="53565A"/>
                </a:solidFill>
                <a:cs typeface="Arial" pitchFamily="34" charset="0"/>
              </a:rPr>
              <a:t>Behavioral</a:t>
            </a:r>
            <a:r>
              <a:rPr lang="en-GB" sz="1600" dirty="0">
                <a:solidFill>
                  <a:srgbClr val="53565A"/>
                </a:solidFill>
                <a:cs typeface="Arial" pitchFamily="34" charset="0"/>
              </a:rPr>
              <a:t> Factors.</a:t>
            </a:r>
          </a:p>
          <a:p>
            <a:pPr marL="285750" indent="-285750">
              <a:lnSpc>
                <a:spcPct val="150000"/>
              </a:lnSpc>
              <a:buClr>
                <a:schemeClr val="accent1"/>
              </a:buClr>
              <a:buFont typeface="Arial" panose="020B0604020202020204" pitchFamily="34" charset="0"/>
              <a:buChar char="•"/>
            </a:pPr>
            <a:r>
              <a:rPr lang="en-GB" sz="1600" dirty="0">
                <a:solidFill>
                  <a:srgbClr val="53565A"/>
                </a:solidFill>
                <a:cs typeface="Arial" pitchFamily="34" charset="0"/>
              </a:rPr>
              <a:t>Underlying Medical Issues</a:t>
            </a:r>
            <a:r>
              <a:rPr lang="en-GB" sz="1600" dirty="0">
                <a:solidFill>
                  <a:srgbClr val="53565A"/>
                </a:solidFill>
                <a:cs typeface="Arial"/>
              </a:rPr>
              <a:t>.</a:t>
            </a:r>
            <a:endParaRPr lang="en-US" sz="1600" dirty="0"/>
          </a:p>
        </p:txBody>
      </p:sp>
      <p:sp>
        <p:nvSpPr>
          <p:cNvPr id="5" name="Rectangle 4">
            <a:extLst>
              <a:ext uri="{FF2B5EF4-FFF2-40B4-BE49-F238E27FC236}">
                <a16:creationId xmlns:a16="http://schemas.microsoft.com/office/drawing/2014/main" id="{CD982E03-5114-4547-83AB-48E689BF7B05}"/>
              </a:ext>
            </a:extLst>
          </p:cNvPr>
          <p:cNvSpPr/>
          <p:nvPr/>
        </p:nvSpPr>
        <p:spPr>
          <a:xfrm>
            <a:off x="7010400" y="1422761"/>
            <a:ext cx="1714500" cy="246221"/>
          </a:xfrm>
          <a:prstGeom prst="rect">
            <a:avLst/>
          </a:prstGeom>
        </p:spPr>
        <p:txBody>
          <a:bodyPr wrap="square">
            <a:spAutoFit/>
          </a:bodyPr>
          <a:lstStyle/>
          <a:p>
            <a:r>
              <a:rPr lang="en-US" altLang="en-US" sz="1000" dirty="0">
                <a:solidFill>
                  <a:srgbClr val="646D72"/>
                </a:solidFill>
              </a:rPr>
              <a:t>Slide 10</a:t>
            </a:r>
            <a:endParaRPr lang="en-US" sz="1000" dirty="0"/>
          </a:p>
        </p:txBody>
      </p:sp>
    </p:spTree>
    <p:extLst>
      <p:ext uri="{BB962C8B-B14F-4D97-AF65-F5344CB8AC3E}">
        <p14:creationId xmlns:p14="http://schemas.microsoft.com/office/powerpoint/2010/main" val="4192614887"/>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62723596-568D-4197-B6FF-B4E106422C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A06612-E0A0-4547-BDC8-26AE191B79F0}">
  <ds:schemaRefs>
    <ds:schemaRef ds:uri="http://schemas.microsoft.com/office/infopath/2007/PartnerControls"/>
    <ds:schemaRef ds:uri="http://purl.org/dc/elements/1.1/"/>
    <ds:schemaRef ds:uri="http://schemas.microsoft.com/office/2006/metadata/properties"/>
    <ds:schemaRef ds:uri="8521867a-bdbc-4ac9-a562-0c4ec40f535f"/>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CC72C173-CA65-4305-B4EE-448C0A922D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2473</Words>
  <Application>Microsoft Office PowerPoint</Application>
  <PresentationFormat>Custom</PresentationFormat>
  <Paragraphs>288</Paragraphs>
  <Slides>22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OptumPortrait</vt:lpstr>
      <vt:lpstr>How To Beat Fatigue  and Sleep Better</vt:lpstr>
      <vt:lpstr>The Program</vt:lpstr>
      <vt:lpstr>Learning Points</vt:lpstr>
      <vt:lpstr>If You Don’t Sleep Well,  You Are Not Alone </vt:lpstr>
      <vt:lpstr>What Happens When We Sleep?</vt:lpstr>
      <vt:lpstr>How Much Sleep Do We Need?</vt:lpstr>
      <vt:lpstr>Too Little Sleep/Too Little Good Sleep</vt:lpstr>
      <vt:lpstr>About Your Sleep </vt:lpstr>
      <vt:lpstr>Building Better Sleep Habits</vt:lpstr>
      <vt:lpstr>Sleep Diaries</vt:lpstr>
      <vt:lpstr>Sleep Consistency</vt:lpstr>
      <vt:lpstr>Behavioral Factors</vt:lpstr>
      <vt:lpstr>Behavioral Factors - Sleep Routines</vt:lpstr>
      <vt:lpstr>Create a Bedtime Routine</vt:lpstr>
      <vt:lpstr>Behavioral Factors - Electronics</vt:lpstr>
      <vt:lpstr>Disrupted Sleep - Waking Up During the Night</vt:lpstr>
      <vt:lpstr>Environmental Factors</vt:lpstr>
      <vt:lpstr>Environmental Factors - Light</vt:lpstr>
      <vt:lpstr>Environmental Factors - Temperature</vt:lpstr>
      <vt:lpstr>Additional Environmental Factors</vt:lpstr>
      <vt:lpstr>Your Action Plan for Better Sleep</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GetTheBestofStress</dc:title>
  <dc:creator/>
  <cp:lastModifiedBy/>
  <cp:revision>6</cp:revision>
  <dcterms:created xsi:type="dcterms:W3CDTF">2018-11-15T21:06:59Z</dcterms:created>
  <dcterms:modified xsi:type="dcterms:W3CDTF">2024-08-14T20:00:17Z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91300</vt:r8>
  </property>
</Properties>
</file>