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6"/>
  </p:notesMasterIdLst>
  <p:handoutMasterIdLst>
    <p:handoutMasterId r:id="rId27"/>
  </p:handoutMasterIdLst>
  <p:sldIdLst>
    <p:sldId id="280" r:id="rId5"/>
    <p:sldId id="284" r:id="rId6"/>
    <p:sldId id="286" r:id="rId7"/>
    <p:sldId id="291" r:id="rId8"/>
    <p:sldId id="293" r:id="rId9"/>
    <p:sldId id="295" r:id="rId10"/>
    <p:sldId id="299" r:id="rId11"/>
    <p:sldId id="301" r:id="rId12"/>
    <p:sldId id="305" r:id="rId13"/>
    <p:sldId id="307" r:id="rId14"/>
    <p:sldId id="311" r:id="rId15"/>
    <p:sldId id="313" r:id="rId16"/>
    <p:sldId id="315" r:id="rId17"/>
    <p:sldId id="317" r:id="rId18"/>
    <p:sldId id="318" r:id="rId19"/>
    <p:sldId id="320" r:id="rId20"/>
    <p:sldId id="331" r:id="rId21"/>
    <p:sldId id="324" r:id="rId22"/>
    <p:sldId id="325" r:id="rId23"/>
    <p:sldId id="326" r:id="rId24"/>
    <p:sldId id="327" r:id="rId25"/>
  </p:sldIdLst>
  <p:sldSz cx="7772400" cy="10058400"/>
  <p:notesSz cx="7010400" cy="9296400"/>
  <p:defaultTextStyle>
    <a:defPPr>
      <a:defRPr lang="en-US"/>
    </a:defPPr>
    <a:lvl1pPr marL="0" algn="l" defTabSz="1018879" rtl="0" eaLnBrk="1" latinLnBrk="0" hangingPunct="1">
      <a:defRPr sz="21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orient="horz" pos="804">
          <p15:clr>
            <a:srgbClr val="A4A3A4"/>
          </p15:clr>
        </p15:guide>
        <p15:guide id="3" orient="horz" pos="5759">
          <p15:clr>
            <a:srgbClr val="A4A3A4"/>
          </p15:clr>
        </p15:guide>
        <p15:guide id="4" orient="horz" pos="1241">
          <p15:clr>
            <a:srgbClr val="A4A3A4"/>
          </p15:clr>
        </p15:guide>
        <p15:guide id="5" pos="2448">
          <p15:clr>
            <a:srgbClr val="A4A3A4"/>
          </p15:clr>
        </p15:guide>
        <p15:guide id="6" pos="4606">
          <p15:clr>
            <a:srgbClr val="A4A3A4"/>
          </p15:clr>
        </p15:guide>
        <p15:guide id="7" pos="29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6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0F851-EC5A-4D38-B0AD-8093EC10F338}">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56" autoAdjust="0"/>
    <p:restoredTop sz="82392" autoAdjust="0"/>
  </p:normalViewPr>
  <p:slideViewPr>
    <p:cSldViewPr snapToGrid="0">
      <p:cViewPr varScale="1">
        <p:scale>
          <a:sx n="38" d="100"/>
          <a:sy n="38" d="100"/>
        </p:scale>
        <p:origin x="2484" y="40"/>
      </p:cViewPr>
      <p:guideLst>
        <p:guide orient="horz" pos="3168"/>
        <p:guide orient="horz" pos="804"/>
        <p:guide orient="horz" pos="5759"/>
        <p:guide orient="horz" pos="1241"/>
        <p:guide pos="2448"/>
        <p:guide pos="4606"/>
        <p:guide pos="29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363"/>
    </p:cViewPr>
  </p:sorterViewPr>
  <p:notesViewPr>
    <p:cSldViewPr snapToGrid="0" showGuides="1">
      <p:cViewPr varScale="1">
        <p:scale>
          <a:sx n="83" d="100"/>
          <a:sy n="83" d="100"/>
        </p:scale>
        <p:origin x="-3816" y="-78"/>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A44135-346D-4984-992A-2748774C843D}" type="datetimeFigureOut">
              <a:rPr lang="en-US" smtClean="0">
                <a:latin typeface="Arial" panose="020B0604020202020204" pitchFamily="34" charset="0"/>
              </a:rPr>
              <a:pPr/>
              <a:t>10/20/2020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AC5F6-A6E1-42E4-A9E7-356BF7413E45}"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2749569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69A07C00-4D30-4D5D-9A03-C91B9C1FD54F}" type="datetimeFigureOut">
              <a:rPr lang="en-US" smtClean="0"/>
              <a:pPr/>
              <a:t>10/20/2020</a:t>
            </a:fld>
            <a:endParaRPr lang="en-US" dirty="0"/>
          </a:p>
        </p:txBody>
      </p:sp>
      <p:sp>
        <p:nvSpPr>
          <p:cNvPr id="4" name="Slide Image Placeholder 3"/>
          <p:cNvSpPr>
            <a:spLocks noGrp="1" noRot="1" noChangeAspect="1"/>
          </p:cNvSpPr>
          <p:nvPr>
            <p:ph type="sldImg" idx="2"/>
          </p:nvPr>
        </p:nvSpPr>
        <p:spPr>
          <a:xfrm>
            <a:off x="2159000" y="696913"/>
            <a:ext cx="26924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FB8132A0-C946-4BCE-B355-3FB5DF19E0D3}" type="slidenum">
              <a:rPr lang="en-US" smtClean="0"/>
              <a:pPr/>
              <a:t>‹#›</a:t>
            </a:fld>
            <a:endParaRPr lang="en-US" dirty="0"/>
          </a:p>
        </p:txBody>
      </p:sp>
    </p:spTree>
    <p:extLst>
      <p:ext uri="{BB962C8B-B14F-4D97-AF65-F5344CB8AC3E}">
        <p14:creationId xmlns:p14="http://schemas.microsoft.com/office/powerpoint/2010/main" val="646733796"/>
      </p:ext>
    </p:extLst>
  </p:cSld>
  <p:clrMap bg1="lt1" tx1="dk1" bg2="lt2" tx2="dk2" accent1="accent1" accent2="accent2" accent3="accent3" accent4="accent4" accent5="accent5" accent6="accent6" hlink="hlink" folHlink="folHlink"/>
  <p:notesStyle>
    <a:lvl1pPr marL="0" algn="l" defTabSz="1455542" rtl="0" eaLnBrk="1" latinLnBrk="0" hangingPunct="1">
      <a:defRPr sz="1900" kern="1200">
        <a:solidFill>
          <a:schemeClr val="tx1"/>
        </a:solidFill>
        <a:latin typeface="Arial" panose="020B0604020202020204" pitchFamily="34" charset="0"/>
        <a:ea typeface="+mn-ea"/>
        <a:cs typeface="+mn-cs"/>
      </a:defRPr>
    </a:lvl1pPr>
    <a:lvl2pPr marL="727771" algn="l" defTabSz="1455542" rtl="0" eaLnBrk="1" latinLnBrk="0" hangingPunct="1">
      <a:defRPr sz="1900" kern="1200">
        <a:solidFill>
          <a:schemeClr val="tx1"/>
        </a:solidFill>
        <a:latin typeface="Arial" panose="020B0604020202020204" pitchFamily="34" charset="0"/>
        <a:ea typeface="+mn-ea"/>
        <a:cs typeface="+mn-cs"/>
      </a:defRPr>
    </a:lvl2pPr>
    <a:lvl3pPr marL="1455542" algn="l" defTabSz="1455542" rtl="0" eaLnBrk="1" latinLnBrk="0" hangingPunct="1">
      <a:defRPr sz="1900" kern="1200">
        <a:solidFill>
          <a:schemeClr val="tx1"/>
        </a:solidFill>
        <a:latin typeface="Arial" panose="020B0604020202020204" pitchFamily="34" charset="0"/>
        <a:ea typeface="+mn-ea"/>
        <a:cs typeface="+mn-cs"/>
      </a:defRPr>
    </a:lvl3pPr>
    <a:lvl4pPr marL="2183313" algn="l" defTabSz="1455542" rtl="0" eaLnBrk="1" latinLnBrk="0" hangingPunct="1">
      <a:defRPr sz="1900" kern="1200">
        <a:solidFill>
          <a:schemeClr val="tx1"/>
        </a:solidFill>
        <a:latin typeface="Arial" panose="020B0604020202020204" pitchFamily="34" charset="0"/>
        <a:ea typeface="+mn-ea"/>
        <a:cs typeface="+mn-cs"/>
      </a:defRPr>
    </a:lvl4pPr>
    <a:lvl5pPr marL="2911084" algn="l" defTabSz="1455542" rtl="0" eaLnBrk="1" latinLnBrk="0" hangingPunct="1">
      <a:defRPr sz="1900" kern="1200">
        <a:solidFill>
          <a:schemeClr val="tx1"/>
        </a:solidFill>
        <a:latin typeface="Arial" panose="020B0604020202020204" pitchFamily="34" charset="0"/>
        <a:ea typeface="+mn-ea"/>
        <a:cs typeface="+mn-cs"/>
      </a:defRPr>
    </a:lvl5pPr>
    <a:lvl6pPr marL="3638855" algn="l" defTabSz="1455542" rtl="0" eaLnBrk="1" latinLnBrk="0" hangingPunct="1">
      <a:defRPr sz="1900" kern="1200">
        <a:solidFill>
          <a:schemeClr val="tx1"/>
        </a:solidFill>
        <a:latin typeface="+mn-lt"/>
        <a:ea typeface="+mn-ea"/>
        <a:cs typeface="+mn-cs"/>
      </a:defRPr>
    </a:lvl6pPr>
    <a:lvl7pPr marL="4366626" algn="l" defTabSz="1455542" rtl="0" eaLnBrk="1" latinLnBrk="0" hangingPunct="1">
      <a:defRPr sz="1900" kern="1200">
        <a:solidFill>
          <a:schemeClr val="tx1"/>
        </a:solidFill>
        <a:latin typeface="+mn-lt"/>
        <a:ea typeface="+mn-ea"/>
        <a:cs typeface="+mn-cs"/>
      </a:defRPr>
    </a:lvl7pPr>
    <a:lvl8pPr marL="5094397" algn="l" defTabSz="1455542" rtl="0" eaLnBrk="1" latinLnBrk="0" hangingPunct="1">
      <a:defRPr sz="1900" kern="1200">
        <a:solidFill>
          <a:schemeClr val="tx1"/>
        </a:solidFill>
        <a:latin typeface="+mn-lt"/>
        <a:ea typeface="+mn-ea"/>
        <a:cs typeface="+mn-cs"/>
      </a:defRPr>
    </a:lvl8pPr>
    <a:lvl9pPr marL="5822168" algn="l" defTabSz="1455542"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xfrm>
            <a:off x="2159000" y="696913"/>
            <a:ext cx="2692400" cy="3486150"/>
          </a:xfrm>
          <a:ln/>
        </p:spPr>
      </p:sp>
      <p:sp>
        <p:nvSpPr>
          <p:cNvPr id="57347" name="Notes Placeholder 2"/>
          <p:cNvSpPr>
            <a:spLocks noGrp="1"/>
          </p:cNvSpPr>
          <p:nvPr>
            <p:ph type="body" idx="1"/>
          </p:nvPr>
        </p:nvSpPr>
        <p:spPr>
          <a:noFill/>
        </p:spPr>
        <p:txBody>
          <a:bodyPr/>
          <a:lstStyle/>
          <a:p>
            <a:endParaRPr lang="en-US" altLang="en-US" dirty="0">
              <a:latin typeface="Arial" charset="0"/>
              <a:ea typeface="ＭＳ Ｐゴシック" pitchFamily="34" charset="-128"/>
            </a:endParaRPr>
          </a:p>
        </p:txBody>
      </p:sp>
      <p:sp>
        <p:nvSpPr>
          <p:cNvPr id="57348"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E75991F-C50E-4146-88F1-84D025045FF1}" type="slidenum">
              <a:rPr lang="en-US" altLang="en-US" sz="1300"/>
              <a:pPr algn="r" eaLnBrk="1" hangingPunct="1">
                <a:spcBef>
                  <a:spcPct val="0"/>
                </a:spcBef>
              </a:pPr>
              <a:t>2</a:t>
            </a:fld>
            <a:endParaRPr lang="en-US" altLang="en-US" sz="13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2159000" y="696913"/>
            <a:ext cx="2692400" cy="3486150"/>
          </a:xfrm>
          <a:ln/>
        </p:spPr>
      </p:sp>
      <p:sp>
        <p:nvSpPr>
          <p:cNvPr id="87043"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87044"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AF0F1413-4279-4FD6-980D-3D43D955F1E2}" type="slidenum">
              <a:rPr lang="en-US" altLang="en-US" sz="1300"/>
              <a:pPr algn="r" eaLnBrk="1" hangingPunct="1">
                <a:spcBef>
                  <a:spcPct val="0"/>
                </a:spcBef>
              </a:pPr>
              <a:t>11</a:t>
            </a:fld>
            <a:endParaRPr lang="en-US" altLang="en-US" sz="13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2159000" y="696913"/>
            <a:ext cx="2692400" cy="3486150"/>
          </a:xfrm>
          <a:ln/>
        </p:spPr>
      </p:sp>
      <p:sp>
        <p:nvSpPr>
          <p:cNvPr id="8909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89092"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9D9F1A89-62AE-48AB-8F02-B910B04E6A4C}" type="slidenum">
              <a:rPr lang="en-US" altLang="en-US" sz="1300"/>
              <a:pPr algn="r" eaLnBrk="1" hangingPunct="1">
                <a:spcBef>
                  <a:spcPct val="0"/>
                </a:spcBef>
              </a:pPr>
              <a:t>12</a:t>
            </a:fld>
            <a:endParaRPr lang="en-US"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2159000" y="696913"/>
            <a:ext cx="2692400" cy="3486150"/>
          </a:xfrm>
          <a:ln/>
        </p:spPr>
      </p:sp>
      <p:sp>
        <p:nvSpPr>
          <p:cNvPr id="91139"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1140"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8F73C70-FBE4-4506-9110-09A173E9073C}" type="slidenum">
              <a:rPr lang="en-US" altLang="en-US" sz="1300"/>
              <a:pPr algn="r" eaLnBrk="1" hangingPunct="1">
                <a:spcBef>
                  <a:spcPct val="0"/>
                </a:spcBef>
              </a:pPr>
              <a:t>13</a:t>
            </a:fld>
            <a:endParaRPr lang="en-US" altLang="en-US" sz="13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2159000" y="696913"/>
            <a:ext cx="2692400" cy="3486150"/>
          </a:xfrm>
          <a:ln/>
        </p:spPr>
      </p:sp>
      <p:sp>
        <p:nvSpPr>
          <p:cNvPr id="9318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3188"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algn="l" defTabSz="481013" eaLnBrk="0" hangingPunct="0">
              <a:spcBef>
                <a:spcPct val="30000"/>
              </a:spcBef>
              <a:defRPr sz="1200">
                <a:solidFill>
                  <a:schemeClr val="tx1"/>
                </a:solidFill>
                <a:latin typeface="Arial" charset="0"/>
                <a:ea typeface="ＭＳ Ｐゴシック" pitchFamily="34" charset="-128"/>
              </a:defRPr>
            </a:lvl1pPr>
            <a:lvl2pPr marL="742950" indent="-285750" algn="l" defTabSz="481013" eaLnBrk="0" hangingPunct="0">
              <a:spcBef>
                <a:spcPct val="30000"/>
              </a:spcBef>
              <a:defRPr sz="1200">
                <a:solidFill>
                  <a:schemeClr val="tx1"/>
                </a:solidFill>
                <a:latin typeface="Arial" charset="0"/>
                <a:ea typeface="ＭＳ Ｐゴシック" pitchFamily="34" charset="-128"/>
              </a:defRPr>
            </a:lvl2pPr>
            <a:lvl3pPr marL="1143000" indent="-228600" algn="l" defTabSz="481013" eaLnBrk="0" hangingPunct="0">
              <a:spcBef>
                <a:spcPct val="30000"/>
              </a:spcBef>
              <a:defRPr sz="1200">
                <a:solidFill>
                  <a:schemeClr val="tx1"/>
                </a:solidFill>
                <a:latin typeface="Arial" charset="0"/>
                <a:ea typeface="ＭＳ Ｐゴシック" pitchFamily="34" charset="-128"/>
              </a:defRPr>
            </a:lvl3pPr>
            <a:lvl4pPr marL="1600200" indent="-228600" algn="l" defTabSz="481013" eaLnBrk="0" hangingPunct="0">
              <a:spcBef>
                <a:spcPct val="30000"/>
              </a:spcBef>
              <a:defRPr sz="1200">
                <a:solidFill>
                  <a:schemeClr val="tx1"/>
                </a:solidFill>
                <a:latin typeface="Arial" charset="0"/>
                <a:ea typeface="ＭＳ Ｐゴシック" pitchFamily="34" charset="-128"/>
              </a:defRPr>
            </a:lvl4pPr>
            <a:lvl5pPr marL="2057400" indent="-228600" algn="l"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FBE3BAE-F245-47FC-BECC-2AF75960E7E0}" type="slidenum">
              <a:rPr lang="en-US" altLang="en-US">
                <a:solidFill>
                  <a:srgbClr val="646D72"/>
                </a:solidFill>
                <a:latin typeface="Calibri" pitchFamily="34" charset="0"/>
              </a:rPr>
              <a:pPr algn="r" eaLnBrk="1" hangingPunct="1">
                <a:spcBef>
                  <a:spcPct val="0"/>
                </a:spcBef>
              </a:pPr>
              <a:t>14</a:t>
            </a:fld>
            <a:endParaRPr lang="en-US" altLang="en-US">
              <a:solidFill>
                <a:srgbClr val="646D72"/>
              </a:solidFill>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2159000" y="696913"/>
            <a:ext cx="2692400" cy="3486150"/>
          </a:xfrm>
          <a:ln/>
        </p:spPr>
      </p:sp>
      <p:sp>
        <p:nvSpPr>
          <p:cNvPr id="9421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4212"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BABFCE88-AC0A-4D7C-B28E-46A75669AF79}" type="slidenum">
              <a:rPr lang="en-US" altLang="en-US" sz="1300"/>
              <a:pPr algn="r" eaLnBrk="1" hangingPunct="1">
                <a:spcBef>
                  <a:spcPct val="0"/>
                </a:spcBef>
              </a:pPr>
              <a:t>15</a:t>
            </a:fld>
            <a:endParaRPr lang="en-US" alt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2159000" y="696913"/>
            <a:ext cx="2692400" cy="3486150"/>
          </a:xfrm>
          <a:ln/>
        </p:spPr>
      </p:sp>
      <p:sp>
        <p:nvSpPr>
          <p:cNvPr id="96259"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6260"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EFEAA77-202B-4025-9040-26E77A8C4E24}" type="slidenum">
              <a:rPr lang="en-US" altLang="en-US" sz="1300"/>
              <a:pPr algn="r" eaLnBrk="1" hangingPunct="1">
                <a:spcBef>
                  <a:spcPct val="0"/>
                </a:spcBef>
              </a:pPr>
              <a:t>16</a:t>
            </a:fld>
            <a:endParaRPr lang="en-US" altLang="en-US"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xfrm>
            <a:off x="2159000" y="696913"/>
            <a:ext cx="2692400" cy="3486150"/>
          </a:xfrm>
          <a:ln/>
        </p:spPr>
      </p:sp>
      <p:sp>
        <p:nvSpPr>
          <p:cNvPr id="6246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2468" name="Slide Number Placeholder 3"/>
          <p:cNvSpPr txBox="1">
            <a:spLocks noGrp="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36" tIns="46569" rIns="93136" bIns="46569" anchor="b"/>
          <a:lstStyle>
            <a:lvl1pPr defTabSz="481013">
              <a:spcBef>
                <a:spcPct val="30000"/>
              </a:spcBef>
              <a:defRPr sz="1200">
                <a:solidFill>
                  <a:schemeClr val="tx1"/>
                </a:solidFill>
                <a:latin typeface="Arial" charset="0"/>
                <a:ea typeface="ＭＳ Ｐゴシック" pitchFamily="34" charset="-128"/>
              </a:defRPr>
            </a:lvl1pPr>
            <a:lvl2pPr marL="742950" indent="-285750" defTabSz="481013">
              <a:spcBef>
                <a:spcPct val="30000"/>
              </a:spcBef>
              <a:defRPr sz="1200">
                <a:solidFill>
                  <a:schemeClr val="tx1"/>
                </a:solidFill>
                <a:latin typeface="Arial" charset="0"/>
                <a:ea typeface="ＭＳ Ｐゴシック" pitchFamily="34" charset="-128"/>
              </a:defRPr>
            </a:lvl2pPr>
            <a:lvl3pPr marL="1143000" indent="-228600" defTabSz="481013">
              <a:spcBef>
                <a:spcPct val="30000"/>
              </a:spcBef>
              <a:defRPr sz="1200">
                <a:solidFill>
                  <a:schemeClr val="tx1"/>
                </a:solidFill>
                <a:latin typeface="Arial" charset="0"/>
                <a:ea typeface="ＭＳ Ｐゴシック" pitchFamily="34" charset="-128"/>
              </a:defRPr>
            </a:lvl3pPr>
            <a:lvl4pPr marL="1600200" indent="-228600" defTabSz="481013">
              <a:spcBef>
                <a:spcPct val="30000"/>
              </a:spcBef>
              <a:defRPr sz="1200">
                <a:solidFill>
                  <a:schemeClr val="tx1"/>
                </a:solidFill>
                <a:latin typeface="Arial" charset="0"/>
                <a:ea typeface="ＭＳ Ｐゴシック" pitchFamily="34" charset="-128"/>
              </a:defRPr>
            </a:lvl4pPr>
            <a:lvl5pPr marL="2057400" indent="-228600" defTabSz="481013">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marL="0" marR="0" lvl="0" indent="0" algn="r" defTabSz="481013" rtl="0" eaLnBrk="1" fontAlgn="auto" latinLnBrk="0" hangingPunct="1">
              <a:lnSpc>
                <a:spcPct val="100000"/>
              </a:lnSpc>
              <a:spcBef>
                <a:spcPct val="0"/>
              </a:spcBef>
              <a:spcAft>
                <a:spcPts val="0"/>
              </a:spcAft>
              <a:buClrTx/>
              <a:buSzTx/>
              <a:buFontTx/>
              <a:buNone/>
              <a:tabLst/>
              <a:defRPr/>
            </a:pPr>
            <a:fld id="{B3AA2442-3E52-4CCD-8EE5-9F5C3869AC7A}" type="slidenum">
              <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rPr>
              <a:pPr marL="0" marR="0" lvl="0" indent="0" algn="r" defTabSz="481013" rtl="0" eaLnBrk="1" fontAlgn="auto" latinLnBrk="0" hangingPunct="1">
                <a:lnSpc>
                  <a:spcPct val="100000"/>
                </a:lnSpc>
                <a:spcBef>
                  <a:spcPct val="0"/>
                </a:spcBef>
                <a:spcAft>
                  <a:spcPts val="0"/>
                </a:spcAft>
                <a:buClrTx/>
                <a:buSzTx/>
                <a:buFontTx/>
                <a:buNone/>
                <a:tabLst/>
                <a:defRPr/>
              </a:pPr>
              <a:t>17</a:t>
            </a:fld>
            <a:endParaRPr kumimoji="0" lang="en-US" altLang="en-US" sz="1200" b="0" i="0" u="none" strike="noStrike" kern="1200" cap="none" spc="0" normalizeH="0" baseline="0" noProof="0">
              <a:ln>
                <a:noFill/>
              </a:ln>
              <a:solidFill>
                <a:srgbClr val="646D72"/>
              </a:solidFill>
              <a:effectLst/>
              <a:uLnTx/>
              <a:uFillTx/>
              <a:latin typeface="Calibri" pitchFamily="34" charset="0"/>
              <a:ea typeface="ＭＳ Ｐゴシック" pitchFamily="34" charset="-128"/>
              <a:cs typeface="+mn-cs"/>
            </a:endParaRPr>
          </a:p>
        </p:txBody>
      </p:sp>
    </p:spTree>
    <p:extLst>
      <p:ext uri="{BB962C8B-B14F-4D97-AF65-F5344CB8AC3E}">
        <p14:creationId xmlns:p14="http://schemas.microsoft.com/office/powerpoint/2010/main" val="38451655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2159000" y="696913"/>
            <a:ext cx="2692400" cy="3486150"/>
          </a:xfrm>
          <a:ln/>
        </p:spPr>
      </p:sp>
      <p:sp>
        <p:nvSpPr>
          <p:cNvPr id="9830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8308"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0D7C5F44-D0B8-42E1-8E4E-07325F0EC35D}" type="slidenum">
              <a:rPr lang="en-US" altLang="en-US" sz="1300"/>
              <a:pPr algn="r" eaLnBrk="1" hangingPunct="1">
                <a:spcBef>
                  <a:spcPct val="0"/>
                </a:spcBef>
              </a:pPr>
              <a:t>18</a:t>
            </a:fld>
            <a:endParaRPr lang="en-US" altLang="en-US" sz="1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2159000" y="696913"/>
            <a:ext cx="2692400" cy="3486150"/>
          </a:xfrm>
          <a:ln/>
        </p:spPr>
      </p:sp>
      <p:sp>
        <p:nvSpPr>
          <p:cNvPr id="9933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99332"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1EBB033-34A6-4764-9719-DDE0435EB31C}" type="slidenum">
              <a:rPr lang="en-US" altLang="en-US" sz="1300"/>
              <a:pPr algn="r" eaLnBrk="1" hangingPunct="1">
                <a:spcBef>
                  <a:spcPct val="0"/>
                </a:spcBef>
              </a:pPr>
              <a:t>19</a:t>
            </a:fld>
            <a:endParaRPr lang="en-US" altLang="en-US"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2159000" y="696913"/>
            <a:ext cx="2692400" cy="3486150"/>
          </a:xfrm>
          <a:ln/>
        </p:spPr>
      </p:sp>
      <p:sp>
        <p:nvSpPr>
          <p:cNvPr id="100355"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100356"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D0B27D92-5AB0-4D3B-9F13-B2C1A95E6658}" type="slidenum">
              <a:rPr lang="en-US" altLang="en-US" sz="1300"/>
              <a:pPr algn="r" eaLnBrk="1" hangingPunct="1">
                <a:spcBef>
                  <a:spcPct val="0"/>
                </a:spcBef>
              </a:pPr>
              <a:t>20</a:t>
            </a:fld>
            <a:endParaRPr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xfrm>
            <a:off x="2159000" y="696913"/>
            <a:ext cx="2692400" cy="3486150"/>
          </a:xfrm>
          <a:ln/>
        </p:spPr>
      </p:sp>
      <p:sp>
        <p:nvSpPr>
          <p:cNvPr id="59395"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59396"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1B275B3-11A9-4F1D-85B2-951B941346AC}" type="slidenum">
              <a:rPr lang="en-US" altLang="en-US" sz="1300"/>
              <a:pPr algn="r" eaLnBrk="1" hangingPunct="1">
                <a:spcBef>
                  <a:spcPct val="0"/>
                </a:spcBef>
              </a:pPr>
              <a:t>3</a:t>
            </a:fld>
            <a:endParaRPr lang="en-US" altLang="en-US" sz="13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2159000" y="696913"/>
            <a:ext cx="2692400" cy="3486150"/>
          </a:xfrm>
          <a:ln/>
        </p:spPr>
      </p:sp>
      <p:sp>
        <p:nvSpPr>
          <p:cNvPr id="101379"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101380"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3C119559-682A-4944-B54A-5D0C300D0B9B}" type="slidenum">
              <a:rPr lang="en-US" altLang="en-US" sz="1300"/>
              <a:pPr algn="r" eaLnBrk="1" hangingPunct="1">
                <a:spcBef>
                  <a:spcPct val="0"/>
                </a:spcBef>
              </a:pPr>
              <a:t>21</a:t>
            </a:fld>
            <a:endParaRPr lang="en-US" altLang="en-US"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2159000" y="696913"/>
            <a:ext cx="2692400" cy="3486150"/>
          </a:xfrm>
          <a:ln/>
        </p:spPr>
      </p:sp>
      <p:sp>
        <p:nvSpPr>
          <p:cNvPr id="64515"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4516"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2DD29D0-72F5-4439-9DB2-BEE75EED6914}" type="slidenum">
              <a:rPr lang="en-US" altLang="en-US" sz="1300"/>
              <a:pPr algn="r" eaLnBrk="1" hangingPunct="1">
                <a:spcBef>
                  <a:spcPct val="0"/>
                </a:spcBef>
              </a:pPr>
              <a:t>4</a:t>
            </a:fld>
            <a:endParaRPr lang="en-US" altLang="en-US" sz="13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2159000" y="696913"/>
            <a:ext cx="2692400" cy="3486150"/>
          </a:xfrm>
          <a:ln/>
        </p:spPr>
      </p:sp>
      <p:sp>
        <p:nvSpPr>
          <p:cNvPr id="66563"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6564"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algn="l" defTabSz="481013" eaLnBrk="0" hangingPunct="0">
              <a:spcBef>
                <a:spcPct val="30000"/>
              </a:spcBef>
              <a:defRPr sz="1200">
                <a:solidFill>
                  <a:schemeClr val="tx1"/>
                </a:solidFill>
                <a:latin typeface="Arial" charset="0"/>
                <a:ea typeface="ＭＳ Ｐゴシック" pitchFamily="34" charset="-128"/>
              </a:defRPr>
            </a:lvl1pPr>
            <a:lvl2pPr marL="742950" indent="-285750" algn="l" defTabSz="481013" eaLnBrk="0" hangingPunct="0">
              <a:spcBef>
                <a:spcPct val="30000"/>
              </a:spcBef>
              <a:defRPr sz="1200">
                <a:solidFill>
                  <a:schemeClr val="tx1"/>
                </a:solidFill>
                <a:latin typeface="Arial" charset="0"/>
                <a:ea typeface="ＭＳ Ｐゴシック" pitchFamily="34" charset="-128"/>
              </a:defRPr>
            </a:lvl2pPr>
            <a:lvl3pPr marL="1143000" indent="-228600" algn="l" defTabSz="481013" eaLnBrk="0" hangingPunct="0">
              <a:spcBef>
                <a:spcPct val="30000"/>
              </a:spcBef>
              <a:defRPr sz="1200">
                <a:solidFill>
                  <a:schemeClr val="tx1"/>
                </a:solidFill>
                <a:latin typeface="Arial" charset="0"/>
                <a:ea typeface="ＭＳ Ｐゴシック" pitchFamily="34" charset="-128"/>
              </a:defRPr>
            </a:lvl3pPr>
            <a:lvl4pPr marL="1600200" indent="-228600" algn="l" defTabSz="481013" eaLnBrk="0" hangingPunct="0">
              <a:spcBef>
                <a:spcPct val="30000"/>
              </a:spcBef>
              <a:defRPr sz="1200">
                <a:solidFill>
                  <a:schemeClr val="tx1"/>
                </a:solidFill>
                <a:latin typeface="Arial" charset="0"/>
                <a:ea typeface="ＭＳ Ｐゴシック" pitchFamily="34" charset="-128"/>
              </a:defRPr>
            </a:lvl4pPr>
            <a:lvl5pPr marL="2057400" indent="-228600" algn="l"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6F01DB7-53FE-4CDE-90DA-B8C41FBBA354}" type="slidenum">
              <a:rPr lang="en-US" altLang="en-US">
                <a:solidFill>
                  <a:srgbClr val="646D72"/>
                </a:solidFill>
                <a:latin typeface="Calibri" pitchFamily="34" charset="0"/>
              </a:rPr>
              <a:pPr algn="r" eaLnBrk="1" hangingPunct="1">
                <a:spcBef>
                  <a:spcPct val="0"/>
                </a:spcBef>
              </a:pPr>
              <a:t>5</a:t>
            </a:fld>
            <a:endParaRPr lang="en-US" altLang="en-US">
              <a:solidFill>
                <a:srgbClr val="646D72"/>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2159000" y="696913"/>
            <a:ext cx="2692400" cy="3486150"/>
          </a:xfrm>
          <a:ln/>
        </p:spPr>
      </p:sp>
      <p:sp>
        <p:nvSpPr>
          <p:cNvPr id="6861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6861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algn="l" defTabSz="481013" eaLnBrk="0" hangingPunct="0">
              <a:spcBef>
                <a:spcPct val="30000"/>
              </a:spcBef>
              <a:defRPr sz="1200">
                <a:solidFill>
                  <a:schemeClr val="tx1"/>
                </a:solidFill>
                <a:latin typeface="Arial" charset="0"/>
                <a:ea typeface="ＭＳ Ｐゴシック" pitchFamily="34" charset="-128"/>
              </a:defRPr>
            </a:lvl1pPr>
            <a:lvl2pPr marL="742950" indent="-285750" algn="l" defTabSz="481013" eaLnBrk="0" hangingPunct="0">
              <a:spcBef>
                <a:spcPct val="30000"/>
              </a:spcBef>
              <a:defRPr sz="1200">
                <a:solidFill>
                  <a:schemeClr val="tx1"/>
                </a:solidFill>
                <a:latin typeface="Arial" charset="0"/>
                <a:ea typeface="ＭＳ Ｐゴシック" pitchFamily="34" charset="-128"/>
              </a:defRPr>
            </a:lvl2pPr>
            <a:lvl3pPr marL="1143000" indent="-228600" algn="l" defTabSz="481013" eaLnBrk="0" hangingPunct="0">
              <a:spcBef>
                <a:spcPct val="30000"/>
              </a:spcBef>
              <a:defRPr sz="1200">
                <a:solidFill>
                  <a:schemeClr val="tx1"/>
                </a:solidFill>
                <a:latin typeface="Arial" charset="0"/>
                <a:ea typeface="ＭＳ Ｐゴシック" pitchFamily="34" charset="-128"/>
              </a:defRPr>
            </a:lvl3pPr>
            <a:lvl4pPr marL="1600200" indent="-228600" algn="l" defTabSz="481013" eaLnBrk="0" hangingPunct="0">
              <a:spcBef>
                <a:spcPct val="30000"/>
              </a:spcBef>
              <a:defRPr sz="1200">
                <a:solidFill>
                  <a:schemeClr val="tx1"/>
                </a:solidFill>
                <a:latin typeface="Arial" charset="0"/>
                <a:ea typeface="ＭＳ Ｐゴシック" pitchFamily="34" charset="-128"/>
              </a:defRPr>
            </a:lvl4pPr>
            <a:lvl5pPr marL="2057400" indent="-228600" algn="l"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F6CDC707-6639-4F22-9187-D49E0463B044}" type="slidenum">
              <a:rPr lang="en-US" altLang="en-US">
                <a:solidFill>
                  <a:srgbClr val="646D72"/>
                </a:solidFill>
                <a:latin typeface="Calibri" pitchFamily="34" charset="0"/>
              </a:rPr>
              <a:pPr algn="r" eaLnBrk="1" hangingPunct="1">
                <a:spcBef>
                  <a:spcPct val="0"/>
                </a:spcBef>
              </a:pPr>
              <a:t>6</a:t>
            </a:fld>
            <a:endParaRPr lang="en-US" altLang="en-US">
              <a:solidFill>
                <a:srgbClr val="646D72"/>
              </a:solidFill>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2159000" y="696913"/>
            <a:ext cx="2692400" cy="3486150"/>
          </a:xfrm>
          <a:ln/>
        </p:spPr>
      </p:sp>
      <p:sp>
        <p:nvSpPr>
          <p:cNvPr id="72707"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72708"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8CEB7337-BC24-496D-AED8-9CAD427396DE}" type="slidenum">
              <a:rPr lang="en-US" altLang="en-US" sz="1300"/>
              <a:pPr algn="r" eaLnBrk="1" hangingPunct="1">
                <a:spcBef>
                  <a:spcPct val="0"/>
                </a:spcBef>
              </a:pPr>
              <a:t>7</a:t>
            </a:fld>
            <a:endParaRPr lang="en-US" alt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2159000" y="696913"/>
            <a:ext cx="2692400" cy="3486150"/>
          </a:xfrm>
          <a:ln/>
        </p:spPr>
      </p:sp>
      <p:sp>
        <p:nvSpPr>
          <p:cNvPr id="74755"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74756"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2E38C575-4B91-4349-8BCF-2894047D9C77}" type="slidenum">
              <a:rPr lang="en-US" altLang="en-US" sz="1300"/>
              <a:pPr algn="r" eaLnBrk="1" hangingPunct="1">
                <a:spcBef>
                  <a:spcPct val="0"/>
                </a:spcBef>
              </a:pPr>
              <a:t>8</a:t>
            </a:fld>
            <a:endParaRPr lang="en-US"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2159000" y="696913"/>
            <a:ext cx="2692400" cy="3486150"/>
          </a:xfrm>
          <a:ln/>
        </p:spPr>
      </p:sp>
      <p:sp>
        <p:nvSpPr>
          <p:cNvPr id="78851"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78852" name="Slide Number Placeholder 3"/>
          <p:cNvSpPr txBox="1">
            <a:spLocks noGrp="1"/>
          </p:cNvSpPr>
          <p:nvPr/>
        </p:nvSpPr>
        <p:spPr bwMode="auto">
          <a:xfrm>
            <a:off x="3970734" y="8829121"/>
            <a:ext cx="3038145" cy="465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62" tIns="46581" rIns="93162" bIns="46581" anchor="b"/>
          <a:lstStyle>
            <a:lvl1pPr algn="l" defTabSz="481013" eaLnBrk="0" hangingPunct="0">
              <a:spcBef>
                <a:spcPct val="30000"/>
              </a:spcBef>
              <a:defRPr sz="1200">
                <a:solidFill>
                  <a:schemeClr val="tx1"/>
                </a:solidFill>
                <a:latin typeface="Arial" charset="0"/>
                <a:ea typeface="ＭＳ Ｐゴシック" pitchFamily="34" charset="-128"/>
              </a:defRPr>
            </a:lvl1pPr>
            <a:lvl2pPr marL="742950" indent="-285750" algn="l" defTabSz="481013" eaLnBrk="0" hangingPunct="0">
              <a:spcBef>
                <a:spcPct val="30000"/>
              </a:spcBef>
              <a:defRPr sz="1200">
                <a:solidFill>
                  <a:schemeClr val="tx1"/>
                </a:solidFill>
                <a:latin typeface="Arial" charset="0"/>
                <a:ea typeface="ＭＳ Ｐゴシック" pitchFamily="34" charset="-128"/>
              </a:defRPr>
            </a:lvl2pPr>
            <a:lvl3pPr marL="1143000" indent="-228600" algn="l" defTabSz="481013" eaLnBrk="0" hangingPunct="0">
              <a:spcBef>
                <a:spcPct val="30000"/>
              </a:spcBef>
              <a:defRPr sz="1200">
                <a:solidFill>
                  <a:schemeClr val="tx1"/>
                </a:solidFill>
                <a:latin typeface="Arial" charset="0"/>
                <a:ea typeface="ＭＳ Ｐゴシック" pitchFamily="34" charset="-128"/>
              </a:defRPr>
            </a:lvl3pPr>
            <a:lvl4pPr marL="1600200" indent="-228600" algn="l" defTabSz="481013" eaLnBrk="0" hangingPunct="0">
              <a:spcBef>
                <a:spcPct val="30000"/>
              </a:spcBef>
              <a:defRPr sz="1200">
                <a:solidFill>
                  <a:schemeClr val="tx1"/>
                </a:solidFill>
                <a:latin typeface="Arial" charset="0"/>
                <a:ea typeface="ＭＳ Ｐゴシック" pitchFamily="34" charset="-128"/>
              </a:defRPr>
            </a:lvl4pPr>
            <a:lvl5pPr marL="2057400" indent="-228600" algn="l" defTabSz="481013" eaLnBrk="0" hangingPunct="0">
              <a:spcBef>
                <a:spcPct val="30000"/>
              </a:spcBef>
              <a:defRPr sz="1200">
                <a:solidFill>
                  <a:schemeClr val="tx1"/>
                </a:solidFill>
                <a:latin typeface="Arial" charset="0"/>
                <a:ea typeface="ＭＳ Ｐゴシック" pitchFamily="34" charset="-128"/>
              </a:defRPr>
            </a:lvl5pPr>
            <a:lvl6pPr marL="25146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6pPr>
            <a:lvl7pPr marL="29718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7pPr>
            <a:lvl8pPr marL="34290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8pPr>
            <a:lvl9pPr marL="3886200" indent="-228600" defTabSz="481013"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697EFA50-C827-4285-8946-5BC79FBD6B1F}" type="slidenum">
              <a:rPr lang="en-US" altLang="en-US">
                <a:solidFill>
                  <a:srgbClr val="646D72"/>
                </a:solidFill>
                <a:latin typeface="Calibri" pitchFamily="34" charset="0"/>
              </a:rPr>
              <a:pPr algn="r" eaLnBrk="1" hangingPunct="1">
                <a:spcBef>
                  <a:spcPct val="0"/>
                </a:spcBef>
              </a:pPr>
              <a:t>9</a:t>
            </a:fld>
            <a:endParaRPr lang="en-US" altLang="en-US">
              <a:solidFill>
                <a:srgbClr val="646D72"/>
              </a:solidFill>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2159000" y="696913"/>
            <a:ext cx="2692400" cy="3486150"/>
          </a:xfrm>
          <a:ln/>
        </p:spPr>
      </p:sp>
      <p:sp>
        <p:nvSpPr>
          <p:cNvPr id="80899" name="Notes Placeholder 2"/>
          <p:cNvSpPr>
            <a:spLocks noGrp="1"/>
          </p:cNvSpPr>
          <p:nvPr>
            <p:ph type="body" idx="1"/>
          </p:nvPr>
        </p:nvSpPr>
        <p:spPr>
          <a:noFill/>
        </p:spPr>
        <p:txBody>
          <a:bodyPr/>
          <a:lstStyle/>
          <a:p>
            <a:endParaRPr lang="en-US" altLang="en-US">
              <a:latin typeface="Arial" charset="0"/>
              <a:ea typeface="ＭＳ Ｐゴシック" pitchFamily="34" charset="-128"/>
            </a:endParaRPr>
          </a:p>
        </p:txBody>
      </p:sp>
      <p:sp>
        <p:nvSpPr>
          <p:cNvPr id="80900" name="Slide Number Placeholder 3"/>
          <p:cNvSpPr>
            <a:spLocks noGrp="1"/>
          </p:cNvSpPr>
          <p:nvPr>
            <p:ph type="sldNum" sz="quarter" idx="5"/>
          </p:nvPr>
        </p:nvSpPr>
        <p:spPr>
          <a:noFill/>
        </p:spPr>
        <p:txBody>
          <a:bodyPr/>
          <a:lstStyle>
            <a:lvl1pPr algn="l" defTabSz="465169" eaLnBrk="0" hangingPunct="0">
              <a:spcBef>
                <a:spcPct val="30000"/>
              </a:spcBef>
              <a:defRPr sz="1200">
                <a:solidFill>
                  <a:schemeClr val="tx1"/>
                </a:solidFill>
                <a:latin typeface="Arial" charset="0"/>
                <a:ea typeface="ＭＳ Ｐゴシック" pitchFamily="34" charset="-128"/>
              </a:defRPr>
            </a:lvl1pPr>
            <a:lvl2pPr marL="716117" indent="-275429" algn="l" defTabSz="465169" eaLnBrk="0" hangingPunct="0">
              <a:spcBef>
                <a:spcPct val="30000"/>
              </a:spcBef>
              <a:defRPr sz="1200">
                <a:solidFill>
                  <a:schemeClr val="tx1"/>
                </a:solidFill>
                <a:latin typeface="Arial" charset="0"/>
                <a:ea typeface="ＭＳ Ｐゴシック" pitchFamily="34" charset="-128"/>
              </a:defRPr>
            </a:lvl2pPr>
            <a:lvl3pPr marL="1101717" indent="-220343" algn="l" defTabSz="465169" eaLnBrk="0" hangingPunct="0">
              <a:spcBef>
                <a:spcPct val="30000"/>
              </a:spcBef>
              <a:defRPr sz="1200">
                <a:solidFill>
                  <a:schemeClr val="tx1"/>
                </a:solidFill>
                <a:latin typeface="Arial" charset="0"/>
                <a:ea typeface="ＭＳ Ｐゴシック" pitchFamily="34" charset="-128"/>
              </a:defRPr>
            </a:lvl3pPr>
            <a:lvl4pPr marL="1542404" indent="-220343" algn="l" defTabSz="465169" eaLnBrk="0" hangingPunct="0">
              <a:spcBef>
                <a:spcPct val="30000"/>
              </a:spcBef>
              <a:defRPr sz="1200">
                <a:solidFill>
                  <a:schemeClr val="tx1"/>
                </a:solidFill>
                <a:latin typeface="Arial" charset="0"/>
                <a:ea typeface="ＭＳ Ｐゴシック" pitchFamily="34" charset="-128"/>
              </a:defRPr>
            </a:lvl4pPr>
            <a:lvl5pPr marL="1983092" indent="-220343" algn="l" defTabSz="465169" eaLnBrk="0" hangingPunct="0">
              <a:spcBef>
                <a:spcPct val="30000"/>
              </a:spcBef>
              <a:defRPr sz="1200">
                <a:solidFill>
                  <a:schemeClr val="tx1"/>
                </a:solidFill>
                <a:latin typeface="Arial" charset="0"/>
                <a:ea typeface="ＭＳ Ｐゴシック" pitchFamily="34" charset="-128"/>
              </a:defRPr>
            </a:lvl5pPr>
            <a:lvl6pPr marL="2423778"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6pPr>
            <a:lvl7pPr marL="2864466"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7pPr>
            <a:lvl8pPr marL="3305152"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8pPr>
            <a:lvl9pPr marL="3745839" indent="-220343" defTabSz="465169"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lgn="r" eaLnBrk="1" hangingPunct="1">
              <a:spcBef>
                <a:spcPct val="0"/>
              </a:spcBef>
            </a:pPr>
            <a:fld id="{40B34F9B-0306-47DF-B458-A8488779972A}" type="slidenum">
              <a:rPr lang="en-US" altLang="en-US" sz="1300"/>
              <a:pPr algn="r" eaLnBrk="1" hangingPunct="1">
                <a:spcBef>
                  <a:spcPct val="0"/>
                </a:spcBef>
              </a:pPr>
              <a:t>10</a:t>
            </a:fld>
            <a:endParaRPr lang="en-US" altLang="en-US"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Orange">
    <p:spTree>
      <p:nvGrpSpPr>
        <p:cNvPr id="1" name=""/>
        <p:cNvGrpSpPr/>
        <p:nvPr/>
      </p:nvGrpSpPr>
      <p:grpSpPr>
        <a:xfrm>
          <a:off x="0" y="0"/>
          <a:ext cx="0" cy="0"/>
          <a:chOff x="0" y="0"/>
          <a:chExt cx="0" cy="0"/>
        </a:xfrm>
      </p:grpSpPr>
      <p:sp>
        <p:nvSpPr>
          <p:cNvPr id="4" name="Rectangle 3"/>
          <p:cNvSpPr/>
          <p:nvPr userDrawn="1"/>
        </p:nvSpPr>
        <p:spPr bwMode="gray">
          <a:xfrm>
            <a:off x="0" y="3334871"/>
            <a:ext cx="6305550" cy="1631576"/>
          </a:xfrm>
          <a:prstGeom prst="rect">
            <a:avLst/>
          </a:prstGeom>
          <a:solidFill>
            <a:schemeClr val="accent6"/>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9" name="Rectangle 8"/>
          <p:cNvSpPr/>
          <p:nvPr userDrawn="1"/>
        </p:nvSpPr>
        <p:spPr bwMode="gray">
          <a:xfrm>
            <a:off x="0" y="2055813"/>
            <a:ext cx="6305550" cy="1279058"/>
          </a:xfrm>
          <a:prstGeom prst="rect">
            <a:avLst/>
          </a:prstGeom>
          <a:solidFill>
            <a:schemeClr val="accent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 name="Title 1"/>
          <p:cNvSpPr>
            <a:spLocks noGrp="1"/>
          </p:cNvSpPr>
          <p:nvPr>
            <p:ph type="title" hasCustomPrompt="1"/>
          </p:nvPr>
        </p:nvSpPr>
        <p:spPr bwMode="gray">
          <a:xfrm>
            <a:off x="1035051" y="2424314"/>
            <a:ext cx="5029200" cy="775597"/>
          </a:xfrm>
        </p:spPr>
        <p:txBody>
          <a:bodyPr/>
          <a:lstStyle>
            <a:lvl1pPr>
              <a:lnSpc>
                <a:spcPct val="90000"/>
              </a:lnSpc>
              <a:defRPr sz="2800" baseline="0">
                <a:solidFill>
                  <a:schemeClr val="bg1"/>
                </a:solidFill>
              </a:defRPr>
            </a:lvl1pPr>
          </a:lstStyle>
          <a:p>
            <a:r>
              <a:rPr lang="en-US" dirty="0"/>
              <a:t>Document title – Arial 28pt regular; Use sentence case</a:t>
            </a:r>
          </a:p>
        </p:txBody>
      </p:sp>
      <p:sp>
        <p:nvSpPr>
          <p:cNvPr id="5" name="Rectangle 4"/>
          <p:cNvSpPr/>
          <p:nvPr userDrawn="1"/>
        </p:nvSpPr>
        <p:spPr bwMode="gray">
          <a:xfrm>
            <a:off x="0" y="4390101"/>
            <a:ext cx="7772400" cy="246888"/>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263946" y="263947"/>
            <a:ext cx="2341158" cy="983679"/>
          </a:xfrm>
          <a:prstGeom prst="rect">
            <a:avLst/>
          </a:prstGeom>
          <a:noFill/>
          <a:ln>
            <a:noFill/>
          </a:ln>
        </p:spPr>
      </p:pic>
      <p:sp>
        <p:nvSpPr>
          <p:cNvPr id="14" name="Text Placeholder 13"/>
          <p:cNvSpPr>
            <a:spLocks noGrp="1"/>
          </p:cNvSpPr>
          <p:nvPr>
            <p:ph type="body" sz="quarter" idx="10" hasCustomPrompt="1"/>
          </p:nvPr>
        </p:nvSpPr>
        <p:spPr bwMode="gray">
          <a:xfrm>
            <a:off x="1035050" y="3436327"/>
            <a:ext cx="5029200" cy="184666"/>
          </a:xfrm>
        </p:spPr>
        <p:txBody>
          <a:bodyPr/>
          <a:lstStyle>
            <a:lvl1pPr marL="0" indent="0">
              <a:spcBef>
                <a:spcPts val="0"/>
              </a:spcBef>
              <a:buFontTx/>
              <a:buNone/>
              <a:defRPr sz="1200">
                <a:solidFill>
                  <a:schemeClr val="tx1"/>
                </a:solidFill>
              </a:defRPr>
            </a:lvl1pPr>
            <a:lvl2pPr marL="112713" indent="0">
              <a:buFontTx/>
              <a:buNone/>
              <a:defRPr sz="1200">
                <a:solidFill>
                  <a:schemeClr val="tx1"/>
                </a:solidFill>
              </a:defRPr>
            </a:lvl2pPr>
            <a:lvl3pPr marL="230187" indent="0">
              <a:buFontTx/>
              <a:buNone/>
              <a:defRPr sz="1200">
                <a:solidFill>
                  <a:schemeClr val="tx1"/>
                </a:solidFill>
              </a:defRPr>
            </a:lvl3pPr>
            <a:lvl4pPr marL="342900" indent="0">
              <a:buFontTx/>
              <a:buNone/>
              <a:defRPr sz="1200">
                <a:solidFill>
                  <a:schemeClr val="tx1"/>
                </a:solidFill>
              </a:defRPr>
            </a:lvl4pPr>
            <a:lvl5pPr marL="458787" indent="0">
              <a:buFontTx/>
              <a:buNone/>
              <a:defRPr sz="1200">
                <a:solidFill>
                  <a:schemeClr val="tx1"/>
                </a:solidFill>
              </a:defRPr>
            </a:lvl5pPr>
          </a:lstStyle>
          <a:p>
            <a:pPr lvl="0"/>
            <a:r>
              <a:rPr lang="en-US" dirty="0"/>
              <a:t>Document subtitle – Arial 12pt regular, use sentence Case</a:t>
            </a:r>
          </a:p>
        </p:txBody>
      </p:sp>
    </p:spTree>
    <p:extLst>
      <p:ext uri="{BB962C8B-B14F-4D97-AF65-F5344CB8AC3E}">
        <p14:creationId xmlns:p14="http://schemas.microsoft.com/office/powerpoint/2010/main" val="584816990"/>
      </p:ext>
    </p:extLst>
  </p:cSld>
  <p:clrMapOvr>
    <a:masterClrMapping/>
  </p:clrMapOvr>
  <p:extLst>
    <p:ext uri="{DCECCB84-F9BA-43D5-87BE-67443E8EF086}">
      <p15:sldGuideLst xmlns:p15="http://schemas.microsoft.com/office/powerpoint/2012/main">
        <p15:guide id="1" orient="horz" pos="5289" userDrawn="1">
          <p15:clr>
            <a:srgbClr val="FBAE40"/>
          </p15:clr>
        </p15:guide>
        <p15:guide id="3" pos="652" userDrawn="1">
          <p15:clr>
            <a:srgbClr val="C35EA4"/>
          </p15:clr>
        </p15:guide>
        <p15:guide id="4" pos="397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553998"/>
          </a:xfrm>
        </p:spPr>
        <p:txBody>
          <a:bodyPr anchor="t" anchorCtr="0"/>
          <a:lstStyle>
            <a:lvl1pPr>
              <a:lnSpc>
                <a:spcPct val="90000"/>
              </a:lnSpc>
              <a:defRPr>
                <a:solidFill>
                  <a:schemeClr val="bg1"/>
                </a:solidFill>
              </a:defRPr>
            </a:lvl1pPr>
          </a:lstStyle>
          <a:p>
            <a:r>
              <a:rPr lang="en-US" dirty="0"/>
              <a:t>Document title – Arial 20pt regular; Use sentence case</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4238898392"/>
      </p:ext>
    </p:extLst>
  </p:cSld>
  <p:clrMapOvr>
    <a:masterClrMapping/>
  </p:clrMapOvr>
  <p:extLst>
    <p:ext uri="{DCECCB84-F9BA-43D5-87BE-67443E8EF086}">
      <p15:sldGuideLst xmlns:p15="http://schemas.microsoft.com/office/powerpoint/2012/main">
        <p15:guide id="1" orient="horz" pos="1792" userDrawn="1">
          <p15:clr>
            <a:srgbClr val="FBAE40"/>
          </p15:clr>
        </p15:guide>
        <p15:guide id="2" pos="1888">
          <p15:clr>
            <a:srgbClr val="FBAE40"/>
          </p15:clr>
        </p15:guide>
        <p15:guide id="3" pos="475" userDrawn="1">
          <p15:clr>
            <a:srgbClr val="C35EA4"/>
          </p15:clr>
        </p15:guide>
        <p15:guide id="4" pos="1777">
          <p15:clr>
            <a:srgbClr val="FBAE40"/>
          </p15:clr>
        </p15:guide>
        <p15:guide id="5" pos="3191">
          <p15:clr>
            <a:srgbClr val="FBAE40"/>
          </p15:clr>
        </p15:guide>
        <p15:guide id="6" pos="3302">
          <p15:clr>
            <a:srgbClr val="FBAE40"/>
          </p15:clr>
        </p15:guide>
        <p15:guide id="7" orient="horz" pos="575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6" name="Rectangle 5"/>
          <p:cNvSpPr/>
          <p:nvPr userDrawn="1"/>
        </p:nvSpPr>
        <p:spPr bwMode="gray">
          <a:xfrm>
            <a:off x="-1" y="900759"/>
            <a:ext cx="5065714" cy="777240"/>
          </a:xfrm>
          <a:prstGeom prst="rect">
            <a:avLst/>
          </a:prstGeom>
          <a:solidFill>
            <a:schemeClr val="accent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68306" y="84188"/>
            <a:ext cx="1771254" cy="744225"/>
          </a:xfrm>
          <a:prstGeom prst="rect">
            <a:avLst/>
          </a:prstGeom>
        </p:spPr>
      </p:pic>
      <p:sp>
        <p:nvSpPr>
          <p:cNvPr id="8" name="Title 1"/>
          <p:cNvSpPr>
            <a:spLocks noGrp="1"/>
          </p:cNvSpPr>
          <p:nvPr>
            <p:ph type="title" hasCustomPrompt="1"/>
          </p:nvPr>
        </p:nvSpPr>
        <p:spPr bwMode="gray">
          <a:xfrm>
            <a:off x="752475" y="1012380"/>
            <a:ext cx="4114800" cy="276999"/>
          </a:xfrm>
        </p:spPr>
        <p:txBody>
          <a:bodyPr anchor="t" anchorCtr="0"/>
          <a:lstStyle>
            <a:lvl1pPr>
              <a:lnSpc>
                <a:spcPct val="90000"/>
              </a:lnSpc>
              <a:defRPr>
                <a:solidFill>
                  <a:schemeClr val="bg1"/>
                </a:solidFill>
              </a:defRPr>
            </a:lvl1pPr>
          </a:lstStyle>
          <a:p>
            <a:r>
              <a:rPr lang="en-US" dirty="0"/>
              <a:t>Document title – Arial 20pt regular</a:t>
            </a:r>
          </a:p>
        </p:txBody>
      </p:sp>
      <p:sp>
        <p:nvSpPr>
          <p:cNvPr id="14" name="Rectangle 13"/>
          <p:cNvSpPr/>
          <p:nvPr userDrawn="1"/>
        </p:nvSpPr>
        <p:spPr bwMode="gray">
          <a:xfrm>
            <a:off x="-1" y="1712692"/>
            <a:ext cx="7772401" cy="182880"/>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5" name="Rectangle 4"/>
          <p:cNvSpPr/>
          <p:nvPr userDrawn="1"/>
        </p:nvSpPr>
        <p:spPr bwMode="gray">
          <a:xfrm>
            <a:off x="6886575" y="9409113"/>
            <a:ext cx="647700" cy="38100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2" name="Text Placeholder 4"/>
          <p:cNvSpPr>
            <a:spLocks noGrp="1"/>
          </p:cNvSpPr>
          <p:nvPr>
            <p:ph type="body" sz="quarter" idx="25" hasCustomPrompt="1"/>
          </p:nvPr>
        </p:nvSpPr>
        <p:spPr bwMode="gray">
          <a:xfrm>
            <a:off x="752475" y="1379501"/>
            <a:ext cx="4114800" cy="153888"/>
          </a:xfrm>
        </p:spPr>
        <p:txBody>
          <a:bodyPr/>
          <a:lstStyle>
            <a:lvl1pPr marL="0" indent="0">
              <a:spcBef>
                <a:spcPts val="0"/>
              </a:spcBef>
              <a:buNone/>
              <a:defRPr sz="1000">
                <a:solidFill>
                  <a:schemeClr val="bg1"/>
                </a:solidFill>
              </a:defRPr>
            </a:lvl1pPr>
            <a:lvl2pPr marL="114300" indent="0">
              <a:spcBef>
                <a:spcPts val="0"/>
              </a:spcBef>
              <a:buNone/>
              <a:defRPr sz="1400">
                <a:solidFill>
                  <a:schemeClr val="accent3"/>
                </a:solidFill>
              </a:defRPr>
            </a:lvl2pPr>
            <a:lvl3pPr marL="228600" indent="0">
              <a:spcBef>
                <a:spcPts val="0"/>
              </a:spcBef>
              <a:buNone/>
              <a:defRPr sz="1400">
                <a:solidFill>
                  <a:schemeClr val="accent3"/>
                </a:solidFill>
              </a:defRPr>
            </a:lvl3pPr>
            <a:lvl4pPr marL="342900" indent="0">
              <a:spcBef>
                <a:spcPts val="0"/>
              </a:spcBef>
              <a:buNone/>
              <a:defRPr sz="1400">
                <a:solidFill>
                  <a:schemeClr val="accent3"/>
                </a:solidFill>
              </a:defRPr>
            </a:lvl4pPr>
            <a:lvl5pPr marL="457200" indent="0">
              <a:spcBef>
                <a:spcPts val="0"/>
              </a:spcBef>
              <a:buNone/>
              <a:defRPr sz="1400">
                <a:solidFill>
                  <a:schemeClr val="accent3"/>
                </a:solidFill>
              </a:defRPr>
            </a:lvl5pPr>
          </a:lstStyle>
          <a:p>
            <a:pPr lvl="0"/>
            <a:r>
              <a:rPr lang="en-US" dirty="0"/>
              <a:t>Document subtitle – Arial 10pt regular, use sentence Case</a:t>
            </a:r>
          </a:p>
        </p:txBody>
      </p:sp>
      <p:sp>
        <p:nvSpPr>
          <p:cNvPr id="23" name="Slide Number Placeholder 5"/>
          <p:cNvSpPr txBox="1">
            <a:spLocks/>
          </p:cNvSpPr>
          <p:nvPr userDrawn="1"/>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2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722464221"/>
      </p:ext>
    </p:extLst>
  </p:cSld>
  <p:clrMapOvr>
    <a:masterClrMapping/>
  </p:clrMapOvr>
  <p:extLst>
    <p:ext uri="{DCECCB84-F9BA-43D5-87BE-67443E8EF086}">
      <p15:sldGuideLst xmlns:p15="http://schemas.microsoft.com/office/powerpoint/2012/main">
        <p15:guide id="2" orient="horz" pos="1794" userDrawn="1">
          <p15:clr>
            <a:srgbClr val="FBAE40"/>
          </p15:clr>
        </p15:guide>
        <p15:guide id="3" pos="1888" userDrawn="1">
          <p15:clr>
            <a:srgbClr val="FBAE40"/>
          </p15:clr>
        </p15:guide>
        <p15:guide id="4" pos="475" userDrawn="1">
          <p15:clr>
            <a:srgbClr val="C35EA4"/>
          </p15:clr>
        </p15:guide>
        <p15:guide id="5" pos="1777" userDrawn="1">
          <p15:clr>
            <a:srgbClr val="FBAE40"/>
          </p15:clr>
        </p15:guide>
        <p15:guide id="6" pos="3191" userDrawn="1">
          <p15:clr>
            <a:srgbClr val="FBAE40"/>
          </p15:clr>
        </p15:guide>
        <p15:guide id="7" pos="3302" userDrawn="1">
          <p15:clr>
            <a:srgbClr val="FBAE40"/>
          </p15:clr>
        </p15:guide>
        <p15:guide id="8" orient="horz" pos="575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extLst>
      <p:ext uri="{BB962C8B-B14F-4D97-AF65-F5344CB8AC3E}">
        <p14:creationId xmlns:p14="http://schemas.microsoft.com/office/powerpoint/2010/main" val="1329712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optum.com/"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5" name="Text Placeholder 1"/>
          <p:cNvSpPr>
            <a:spLocks noGrp="1"/>
          </p:cNvSpPr>
          <p:nvPr>
            <p:ph type="body" idx="1"/>
          </p:nvPr>
        </p:nvSpPr>
        <p:spPr bwMode="gray">
          <a:xfrm>
            <a:off x="460376" y="1970088"/>
            <a:ext cx="6856524" cy="1487587"/>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bwMode="gray">
          <a:xfrm>
            <a:off x="758825" y="881925"/>
            <a:ext cx="6558074" cy="307777"/>
          </a:xfrm>
          <a:prstGeom prst="rect">
            <a:avLst/>
          </a:prstGeom>
        </p:spPr>
        <p:txBody>
          <a:bodyPr vert="horz" wrap="square" lIns="0" tIns="0" rIns="0" bIns="0" rtlCol="0" anchor="b">
            <a:spAutoFit/>
          </a:bodyPr>
          <a:lstStyle/>
          <a:p>
            <a:r>
              <a:rPr lang="en-US" dirty="0"/>
              <a:t>Page title – Arial 20pt regular; Use sentence case</a:t>
            </a:r>
          </a:p>
        </p:txBody>
      </p:sp>
      <p:sp>
        <p:nvSpPr>
          <p:cNvPr id="7" name="Slide Number Placeholder 5"/>
          <p:cNvSpPr txBox="1">
            <a:spLocks/>
          </p:cNvSpPr>
          <p:nvPr/>
        </p:nvSpPr>
        <p:spPr bwMode="gray">
          <a:xfrm>
            <a:off x="6577014" y="9630389"/>
            <a:ext cx="739886" cy="123111"/>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pPr algn="r"/>
            <a:r>
              <a:rPr lang="en-US" sz="800" dirty="0">
                <a:solidFill>
                  <a:schemeClr val="tx1"/>
                </a:solidFill>
              </a:rPr>
              <a:t>Page </a:t>
            </a:r>
            <a:fld id="{D1524D41-16DC-4D92-9EF9-071B213BE0F5}" type="slidenum">
              <a:rPr lang="en-US" sz="800" smtClean="0">
                <a:solidFill>
                  <a:schemeClr val="tx1"/>
                </a:solidFill>
              </a:rPr>
              <a:pPr algn="r"/>
              <a:t>‹#›</a:t>
            </a:fld>
            <a:endParaRPr lang="en-US" sz="800" dirty="0">
              <a:solidFill>
                <a:schemeClr val="tx1"/>
              </a:solidFill>
            </a:endParaRPr>
          </a:p>
        </p:txBody>
      </p:sp>
      <p:sp>
        <p:nvSpPr>
          <p:cNvPr id="8" name="TextBox 7">
            <a:hlinkClick r:id="rId6"/>
          </p:cNvPr>
          <p:cNvSpPr txBox="1"/>
          <p:nvPr/>
        </p:nvSpPr>
        <p:spPr bwMode="gray">
          <a:xfrm>
            <a:off x="758825" y="9645778"/>
            <a:ext cx="1832769" cy="92333"/>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chemeClr val="tx1"/>
                </a:solidFill>
                <a:effectLst/>
                <a:uLnTx/>
                <a:uFillTx/>
                <a:latin typeface="+mn-lt"/>
                <a:ea typeface="+mn-ea"/>
                <a:cs typeface="+mn-cs"/>
              </a:rPr>
              <a:t>© 2020 Optum, Inc. All rights reserved. </a:t>
            </a:r>
            <a:r>
              <a:rPr kumimoji="0" lang="en-US" sz="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r>
              <a:rPr kumimoji="0" lang="en-US" sz="6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optum.com</a:t>
            </a:r>
            <a:endParaRPr kumimoji="0" lang="en-US" sz="6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Footer Placeholder 2"/>
          <p:cNvSpPr>
            <a:spLocks noGrp="1"/>
          </p:cNvSpPr>
          <p:nvPr>
            <p:ph type="ftr" sz="quarter" idx="3"/>
          </p:nvPr>
        </p:nvSpPr>
        <p:spPr>
          <a:xfrm>
            <a:off x="758825" y="9738111"/>
            <a:ext cx="4841875" cy="184666"/>
          </a:xfrm>
          <a:prstGeom prst="rect">
            <a:avLst/>
          </a:prstGeom>
          <a:noFill/>
        </p:spPr>
        <p:txBody>
          <a:bodyPr wrap="square" lIns="0" tIns="0" rIns="0" bIns="0" rtlCol="0">
            <a:spAutoFit/>
          </a:bodyPr>
          <a:lstStyle>
            <a:lvl1pPr>
              <a:defRPr kumimoji="0" lang="en-US" sz="600" b="0" i="0" u="none" strike="noStrike" cap="none" spc="0" normalizeH="0" baseline="0" smtClean="0">
                <a:ln>
                  <a:noFill/>
                </a:ln>
                <a:effectLst/>
                <a:uLnTx/>
                <a:uFillTx/>
              </a:defRPr>
            </a:lvl1pPr>
          </a:lstStyle>
          <a:p>
            <a:r>
              <a:rPr lang="en-US" dirty="0"/>
              <a:t>Do not reproduce, transmit or modify the content set forth herein in any form or by any means without written permission of </a:t>
            </a:r>
            <a:r>
              <a:rPr lang="en-US" dirty="0" err="1"/>
              <a:t>UnitedHealthcare</a:t>
            </a:r>
            <a:r>
              <a:rPr lang="en-US" dirty="0"/>
              <a:t>. © 2020 United HealthCare Services, Inc. All rights reserved.</a:t>
            </a:r>
          </a:p>
        </p:txBody>
      </p:sp>
    </p:spTree>
  </p:cSld>
  <p:clrMap bg1="lt1" tx1="dk1" bg2="lt2" tx2="dk2" accent1="accent1" accent2="accent2" accent3="accent3" accent4="accent4" accent5="accent5" accent6="accent6" hlink="hlink" folHlink="folHlink"/>
  <p:sldLayoutIdLst>
    <p:sldLayoutId id="2147483732" r:id="rId1"/>
    <p:sldLayoutId id="2147483735" r:id="rId2"/>
    <p:sldLayoutId id="2147483731" r:id="rId3"/>
    <p:sldLayoutId id="2147483749" r:id="rId4"/>
  </p:sldLayoutIdLst>
  <p:hf hdr="0" dt="0"/>
  <p:txStyles>
    <p:titleStyle>
      <a:lvl1pPr algn="l" defTabSz="1018879" rtl="0" eaLnBrk="1" latinLnBrk="0" hangingPunct="1">
        <a:spcBef>
          <a:spcPct val="0"/>
        </a:spcBef>
        <a:buNone/>
        <a:defRPr sz="2000" b="0" kern="1200" baseline="0">
          <a:solidFill>
            <a:schemeClr val="tx1"/>
          </a:solidFill>
          <a:latin typeface="+mj-lt"/>
          <a:ea typeface="+mj-ea"/>
          <a:cs typeface="+mj-cs"/>
        </a:defRPr>
      </a:lvl1pPr>
    </p:titleStyle>
    <p:body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p:bodyStyle>
    <p:otherStyle>
      <a:defPPr>
        <a:defRPr lang="en-US"/>
      </a:defPPr>
      <a:lvl1pPr marL="0" algn="l" defTabSz="640080" rtl="0" eaLnBrk="1" latinLnBrk="0" hangingPunct="1">
        <a:spcBef>
          <a:spcPts val="300"/>
        </a:spcBef>
        <a:defRPr sz="900" kern="1200">
          <a:solidFill>
            <a:schemeClr val="tx1"/>
          </a:solidFill>
          <a:latin typeface="+mn-lt"/>
          <a:ea typeface="+mn-ea"/>
          <a:cs typeface="+mn-cs"/>
        </a:defRPr>
      </a:lvl1pPr>
      <a:lvl2pPr marL="1143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2pPr>
      <a:lvl3pPr marL="2286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3pPr>
      <a:lvl4pPr marL="3429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4pPr>
      <a:lvl5pPr marL="4572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5pPr>
      <a:lvl6pPr marL="5715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6pPr>
      <a:lvl7pPr marL="6858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7pPr>
      <a:lvl8pPr marL="800100" indent="-114300" algn="l" defTabSz="640080" rtl="0" eaLnBrk="1" latinLnBrk="0" hangingPunct="1">
        <a:spcBef>
          <a:spcPts val="300"/>
        </a:spcBef>
        <a:buSzPct val="100000"/>
        <a:buFont typeface="Arial" panose="020B0604020202020204" pitchFamily="34" charset="0"/>
        <a:buChar char="•"/>
        <a:defRPr sz="900" kern="1200">
          <a:solidFill>
            <a:schemeClr val="tx1"/>
          </a:solidFill>
          <a:latin typeface="+mn-lt"/>
          <a:ea typeface="+mn-ea"/>
          <a:cs typeface="+mn-cs"/>
        </a:defRPr>
      </a:lvl8pPr>
      <a:lvl9pPr marL="914400" indent="-114300" algn="l" defTabSz="640080" rtl="0" eaLnBrk="1" latinLnBrk="0" hangingPunct="1">
        <a:spcBef>
          <a:spcPts val="300"/>
        </a:spcBef>
        <a:buSzPct val="100000"/>
        <a:buFont typeface="Arial" panose="020B0604030504040204" pitchFamily="34" charset="0"/>
        <a:buChar char="–"/>
        <a:defRPr sz="9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608" userDrawn="1">
          <p15:clr>
            <a:srgbClr val="C35EA4"/>
          </p15:clr>
        </p15:guide>
        <p15:guide id="3" orient="horz" pos="287" userDrawn="1">
          <p15:clr>
            <a:srgbClr val="C35EA4"/>
          </p15:clr>
        </p15:guide>
        <p15:guide id="4" orient="horz" pos="5991"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pa.org/helpcenter/choose-therapist.asp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www.helpguide.org/articles/suicide-prevention/suicide-prevention.htm" TargetMode="External"/><Relationship Id="rId4" Type="http://schemas.openxmlformats.org/officeDocument/2006/relationships/hyperlink" Target="https://www.helpguide.org/articles/depression/depression-symptoms-and-warning-signs.htm"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ot.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Grp="1"/>
          </p:cNvSpPr>
          <p:nvPr>
            <p:ph type="title"/>
          </p:nvPr>
        </p:nvSpPr>
        <p:spPr/>
        <p:txBody>
          <a:bodyPr/>
          <a:lstStyle/>
          <a:p>
            <a:r>
              <a:rPr lang="en-US" altLang="en-US"/>
              <a:t>Substance Use Disorder </a:t>
            </a:r>
            <a:br>
              <a:rPr lang="en-US" altLang="en-US"/>
            </a:br>
            <a:r>
              <a:rPr lang="en-US" altLang="en-US"/>
              <a:t>in the Workplace</a:t>
            </a:r>
          </a:p>
        </p:txBody>
      </p:sp>
      <p:sp>
        <p:nvSpPr>
          <p:cNvPr id="5123" name="Rectangle 11"/>
          <p:cNvSpPr>
            <a:spLocks noGrp="1"/>
          </p:cNvSpPr>
          <p:nvPr>
            <p:ph type="body" sz="quarter" idx="10"/>
          </p:nvPr>
        </p:nvSpPr>
        <p:spPr>
          <a:xfrm>
            <a:off x="1035050" y="3436327"/>
            <a:ext cx="5029200" cy="738664"/>
          </a:xfrm>
        </p:spPr>
        <p:txBody>
          <a:bodyPr/>
          <a:lstStyle/>
          <a:p>
            <a:r>
              <a:rPr lang="en-US" altLang="en-US" dirty="0"/>
              <a:t>(Employees)</a:t>
            </a:r>
          </a:p>
          <a:p>
            <a:r>
              <a:rPr lang="en-US" altLang="en-US" dirty="0"/>
              <a:t>Workbook</a:t>
            </a:r>
          </a:p>
          <a:p>
            <a:endParaRPr lang="en-US" altLang="en-US" dirty="0"/>
          </a:p>
          <a:p>
            <a:endParaRPr lang="en-US" altLang="en-US" dirty="0"/>
          </a:p>
        </p:txBody>
      </p:sp>
    </p:spTree>
    <p:extLst>
      <p:ext uri="{BB962C8B-B14F-4D97-AF65-F5344CB8AC3E}">
        <p14:creationId xmlns:p14="http://schemas.microsoft.com/office/powerpoint/2010/main" val="928253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2475" y="1012380"/>
            <a:ext cx="4114800" cy="276999"/>
          </a:xfrm>
        </p:spPr>
        <p:txBody>
          <a:bodyPr/>
          <a:lstStyle/>
          <a:p>
            <a:r>
              <a:rPr lang="en-US" dirty="0"/>
              <a:t>Commonly Abused Substances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7" name="Text Placeholder 12"/>
          <p:cNvSpPr txBox="1">
            <a:spLocks/>
          </p:cNvSpPr>
          <p:nvPr/>
        </p:nvSpPr>
        <p:spPr bwMode="auto">
          <a:xfrm>
            <a:off x="460375" y="196941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Cocaine – Crack</a:t>
            </a:r>
          </a:p>
          <a:p>
            <a:pPr>
              <a:spcBef>
                <a:spcPct val="0"/>
              </a:spcBef>
              <a:buClr>
                <a:schemeClr val="tx2"/>
              </a:buClr>
              <a:buSzTx/>
            </a:pPr>
            <a:r>
              <a:rPr lang="en-US" altLang="en-US" sz="1300" dirty="0">
                <a:solidFill>
                  <a:srgbClr val="646D72"/>
                </a:solidFill>
              </a:rPr>
              <a:t>Powerful stimulant from coca plant.       </a:t>
            </a:r>
          </a:p>
          <a:p>
            <a:pPr>
              <a:spcBef>
                <a:spcPct val="0"/>
              </a:spcBef>
              <a:buClr>
                <a:schemeClr val="tx2"/>
              </a:buClr>
              <a:buSzTx/>
            </a:pPr>
            <a:r>
              <a:rPr lang="en-US" altLang="en-US" sz="1300" b="1" dirty="0">
                <a:solidFill>
                  <a:srgbClr val="646D72"/>
                </a:solidFill>
              </a:rPr>
              <a:t>Causes</a:t>
            </a:r>
            <a:r>
              <a:rPr lang="en-US" altLang="en-US" sz="1300" dirty="0">
                <a:solidFill>
                  <a:srgbClr val="646D72"/>
                </a:solidFill>
              </a:rPr>
              <a:t> short attention span, irritability, anxiety, depression, seizure, heart attack, insomnia, poor appetite, hallucinations, dilated pupils.   </a:t>
            </a:r>
          </a:p>
        </p:txBody>
      </p:sp>
      <p:sp>
        <p:nvSpPr>
          <p:cNvPr id="18" name="Text Placeholder 12"/>
          <p:cNvSpPr txBox="1">
            <a:spLocks/>
          </p:cNvSpPr>
          <p:nvPr/>
        </p:nvSpPr>
        <p:spPr bwMode="auto">
          <a:xfrm>
            <a:off x="2173612" y="196941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Marijuana</a:t>
            </a:r>
          </a:p>
          <a:p>
            <a:pPr>
              <a:spcBef>
                <a:spcPct val="0"/>
              </a:spcBef>
              <a:buClr>
                <a:schemeClr val="tx2"/>
              </a:buClr>
              <a:buSzTx/>
            </a:pPr>
            <a:r>
              <a:rPr lang="en-US" altLang="en-US" sz="1300" dirty="0">
                <a:solidFill>
                  <a:srgbClr val="646D72"/>
                </a:solidFill>
              </a:rPr>
              <a:t>Hallucinogen, made from Cannabis plant. Active drug is THC.                     </a:t>
            </a:r>
            <a:r>
              <a:rPr lang="en-US" altLang="en-US" sz="1300" b="1" dirty="0">
                <a:solidFill>
                  <a:srgbClr val="646D72"/>
                </a:solidFill>
              </a:rPr>
              <a:t>Causes</a:t>
            </a:r>
            <a:r>
              <a:rPr lang="en-US" altLang="en-US" sz="1300" dirty="0">
                <a:solidFill>
                  <a:srgbClr val="646D72"/>
                </a:solidFill>
              </a:rPr>
              <a:t> impaired short-term memory, problems with respiration, heart, reproduction, immune system, impaired motor skills, altered sense of time, red eyes.</a:t>
            </a:r>
          </a:p>
          <a:p>
            <a:pPr>
              <a:spcBef>
                <a:spcPct val="0"/>
              </a:spcBef>
              <a:buClr>
                <a:schemeClr val="tx2"/>
              </a:buClr>
              <a:buSzTx/>
            </a:pPr>
            <a:endParaRPr lang="en-US" altLang="en-US" sz="1300" dirty="0">
              <a:solidFill>
                <a:srgbClr val="646D72"/>
              </a:solidFill>
            </a:endParaRPr>
          </a:p>
        </p:txBody>
      </p:sp>
      <p:sp>
        <p:nvSpPr>
          <p:cNvPr id="19" name="Text Placeholder 12"/>
          <p:cNvSpPr txBox="1">
            <a:spLocks/>
          </p:cNvSpPr>
          <p:nvPr/>
        </p:nvSpPr>
        <p:spPr bwMode="auto">
          <a:xfrm>
            <a:off x="3886849" y="196941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Amphetamine</a:t>
            </a:r>
          </a:p>
          <a:p>
            <a:pPr>
              <a:spcBef>
                <a:spcPct val="0"/>
              </a:spcBef>
              <a:buClr>
                <a:schemeClr val="tx2"/>
              </a:buClr>
              <a:buSzTx/>
            </a:pPr>
            <a:r>
              <a:rPr lang="en-US" altLang="en-US" sz="1300" dirty="0">
                <a:solidFill>
                  <a:srgbClr val="646D72"/>
                </a:solidFill>
              </a:rPr>
              <a:t>Stimulant, includes Methamphetamine used to increase alertness.                </a:t>
            </a:r>
            <a:r>
              <a:rPr lang="en-US" altLang="en-US" sz="1300" b="1" dirty="0">
                <a:solidFill>
                  <a:srgbClr val="646D72"/>
                </a:solidFill>
              </a:rPr>
              <a:t>Causes</a:t>
            </a:r>
            <a:r>
              <a:rPr lang="en-US" altLang="en-US" sz="1300" dirty="0">
                <a:solidFill>
                  <a:srgbClr val="646D72"/>
                </a:solidFill>
              </a:rPr>
              <a:t> similar reactions to those of cocaine and crack users. </a:t>
            </a:r>
          </a:p>
        </p:txBody>
      </p:sp>
      <p:sp>
        <p:nvSpPr>
          <p:cNvPr id="20" name="Text Placeholder 12"/>
          <p:cNvSpPr txBox="1">
            <a:spLocks/>
          </p:cNvSpPr>
          <p:nvPr/>
        </p:nvSpPr>
        <p:spPr bwMode="auto">
          <a:xfrm>
            <a:off x="5600087" y="196941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Opiates</a:t>
            </a:r>
          </a:p>
          <a:p>
            <a:pPr>
              <a:spcBef>
                <a:spcPct val="0"/>
              </a:spcBef>
              <a:buClr>
                <a:schemeClr val="tx2"/>
              </a:buClr>
              <a:buSzTx/>
            </a:pPr>
            <a:r>
              <a:rPr lang="en-US" altLang="en-US" sz="1300" dirty="0">
                <a:solidFill>
                  <a:srgbClr val="646D72"/>
                </a:solidFill>
              </a:rPr>
              <a:t>Narcotics, pain relievers, codeine, heroin, morphine, from the poppy seed plant.                      </a:t>
            </a:r>
            <a:r>
              <a:rPr lang="en-US" altLang="en-US" sz="1300" b="1" dirty="0">
                <a:solidFill>
                  <a:srgbClr val="646D72"/>
                </a:solidFill>
              </a:rPr>
              <a:t>Causes</a:t>
            </a:r>
            <a:r>
              <a:rPr lang="en-US" altLang="en-US" sz="1300" dirty="0">
                <a:solidFill>
                  <a:srgbClr val="646D72"/>
                </a:solidFill>
              </a:rPr>
              <a:t> restlessness, slowed breathing, mood swings, infections due to needle use, constricted pupils.</a:t>
            </a:r>
          </a:p>
          <a:p>
            <a:pPr>
              <a:spcBef>
                <a:spcPct val="0"/>
              </a:spcBef>
              <a:buClr>
                <a:schemeClr val="tx2"/>
              </a:buClr>
              <a:buSzTx/>
            </a:pPr>
            <a:endParaRPr lang="en-US" altLang="en-US" sz="1300" dirty="0">
              <a:solidFill>
                <a:srgbClr val="646D72"/>
              </a:solidFill>
            </a:endParaRPr>
          </a:p>
        </p:txBody>
      </p:sp>
      <p:sp>
        <p:nvSpPr>
          <p:cNvPr id="21" name="Text Placeholder 12"/>
          <p:cNvSpPr txBox="1">
            <a:spLocks/>
          </p:cNvSpPr>
          <p:nvPr/>
        </p:nvSpPr>
        <p:spPr bwMode="auto">
          <a:xfrm>
            <a:off x="460375" y="4898991"/>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Alcohol</a:t>
            </a:r>
          </a:p>
          <a:p>
            <a:pPr>
              <a:spcBef>
                <a:spcPct val="0"/>
              </a:spcBef>
              <a:buClr>
                <a:schemeClr val="tx2"/>
              </a:buClr>
              <a:buSzTx/>
            </a:pPr>
            <a:r>
              <a:rPr lang="en-US" altLang="en-US" sz="1300" dirty="0">
                <a:solidFill>
                  <a:srgbClr val="646D72"/>
                </a:solidFill>
              </a:rPr>
              <a:t>Depressant, one ounce of alcohol is a beer, a shot and a glass of wine.          </a:t>
            </a:r>
            <a:r>
              <a:rPr lang="en-US" altLang="en-US" sz="1300" b="1" dirty="0">
                <a:solidFill>
                  <a:srgbClr val="646D72"/>
                </a:solidFill>
              </a:rPr>
              <a:t>Causes</a:t>
            </a:r>
            <a:r>
              <a:rPr lang="en-US" altLang="en-US" sz="1300" dirty="0">
                <a:solidFill>
                  <a:srgbClr val="646D72"/>
                </a:solidFill>
              </a:rPr>
              <a:t> poor coordination, impaired judgment, slurred speech, glassy eyes.</a:t>
            </a:r>
          </a:p>
          <a:p>
            <a:pPr>
              <a:spcBef>
                <a:spcPct val="0"/>
              </a:spcBef>
              <a:buClr>
                <a:schemeClr val="tx2"/>
              </a:buClr>
              <a:buSzTx/>
            </a:pPr>
            <a:endParaRPr lang="en-US" altLang="en-US" sz="1300" b="1" dirty="0">
              <a:solidFill>
                <a:srgbClr val="646D72"/>
              </a:solidFill>
            </a:endParaRPr>
          </a:p>
        </p:txBody>
      </p:sp>
      <p:sp>
        <p:nvSpPr>
          <p:cNvPr id="22" name="Text Placeholder 12"/>
          <p:cNvSpPr txBox="1">
            <a:spLocks/>
          </p:cNvSpPr>
          <p:nvPr/>
        </p:nvSpPr>
        <p:spPr bwMode="auto">
          <a:xfrm>
            <a:off x="2173612" y="4898991"/>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PCP</a:t>
            </a:r>
          </a:p>
          <a:p>
            <a:pPr>
              <a:spcBef>
                <a:spcPct val="0"/>
              </a:spcBef>
              <a:buClr>
                <a:schemeClr val="tx2"/>
              </a:buClr>
              <a:buSzTx/>
            </a:pPr>
            <a:r>
              <a:rPr lang="en-US" altLang="en-US" sz="1300" dirty="0">
                <a:solidFill>
                  <a:srgbClr val="646D72"/>
                </a:solidFill>
              </a:rPr>
              <a:t>Stimulant, hallucinogen and depressant.           </a:t>
            </a:r>
            <a:r>
              <a:rPr lang="en-US" altLang="en-US" sz="1300" b="1" dirty="0">
                <a:solidFill>
                  <a:srgbClr val="646D72"/>
                </a:solidFill>
              </a:rPr>
              <a:t>Causes</a:t>
            </a:r>
            <a:r>
              <a:rPr lang="en-US" altLang="en-US" sz="1300" dirty="0">
                <a:solidFill>
                  <a:srgbClr val="646D72"/>
                </a:solidFill>
              </a:rPr>
              <a:t> changed perceptions, changed speech, coordination, dulled senses, drowsiness or coma, violent behavior, spacey stare.</a:t>
            </a:r>
          </a:p>
          <a:p>
            <a:pPr>
              <a:spcBef>
                <a:spcPct val="0"/>
              </a:spcBef>
              <a:buClr>
                <a:schemeClr val="tx2"/>
              </a:buClr>
              <a:buSzTx/>
            </a:pPr>
            <a:endParaRPr lang="en-US" altLang="en-US" sz="1300" dirty="0">
              <a:solidFill>
                <a:srgbClr val="646D72"/>
              </a:solidFill>
            </a:endParaRPr>
          </a:p>
          <a:p>
            <a:pPr>
              <a:spcBef>
                <a:spcPct val="0"/>
              </a:spcBef>
              <a:buClr>
                <a:schemeClr val="tx2"/>
              </a:buClr>
              <a:buSzTx/>
            </a:pPr>
            <a:endParaRPr lang="en-US" altLang="en-US" sz="1300" dirty="0">
              <a:solidFill>
                <a:srgbClr val="646D72"/>
              </a:solidFill>
            </a:endParaRPr>
          </a:p>
        </p:txBody>
      </p:sp>
      <p:sp>
        <p:nvSpPr>
          <p:cNvPr id="23" name="Text Placeholder 12"/>
          <p:cNvSpPr txBox="1">
            <a:spLocks/>
          </p:cNvSpPr>
          <p:nvPr/>
        </p:nvSpPr>
        <p:spPr bwMode="auto">
          <a:xfrm>
            <a:off x="3886849" y="489549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LSD</a:t>
            </a:r>
          </a:p>
          <a:p>
            <a:pPr>
              <a:spcBef>
                <a:spcPct val="0"/>
              </a:spcBef>
              <a:buClr>
                <a:schemeClr val="tx2"/>
              </a:buClr>
              <a:buSzTx/>
            </a:pPr>
            <a:r>
              <a:rPr lang="en-US" altLang="en-US" sz="1300" dirty="0">
                <a:solidFill>
                  <a:srgbClr val="646D72"/>
                </a:solidFill>
              </a:rPr>
              <a:t>Hallucinogen, mescaline, peyote, mushrooms are also hallucinogens.      </a:t>
            </a:r>
            <a:r>
              <a:rPr lang="en-US" altLang="en-US" sz="1300" b="1" dirty="0">
                <a:solidFill>
                  <a:srgbClr val="646D72"/>
                </a:solidFill>
              </a:rPr>
              <a:t>Causes</a:t>
            </a:r>
            <a:r>
              <a:rPr lang="en-US" altLang="en-US" sz="1300" dirty="0">
                <a:solidFill>
                  <a:srgbClr val="646D72"/>
                </a:solidFill>
              </a:rPr>
              <a:t> increase in heart rate and blood pressure, loss of appetite, sleeplessness, dilated pupils.</a:t>
            </a:r>
          </a:p>
          <a:p>
            <a:pPr>
              <a:spcBef>
                <a:spcPct val="0"/>
              </a:spcBef>
              <a:buClr>
                <a:schemeClr val="tx2"/>
              </a:buClr>
              <a:buSzTx/>
            </a:pPr>
            <a:endParaRPr lang="en-US" altLang="en-US" sz="1300" dirty="0">
              <a:solidFill>
                <a:srgbClr val="646D72"/>
              </a:solidFill>
            </a:endParaRPr>
          </a:p>
        </p:txBody>
      </p:sp>
      <p:sp>
        <p:nvSpPr>
          <p:cNvPr id="24" name="Text Placeholder 12"/>
          <p:cNvSpPr txBox="1">
            <a:spLocks/>
          </p:cNvSpPr>
          <p:nvPr/>
        </p:nvSpPr>
        <p:spPr bwMode="auto">
          <a:xfrm>
            <a:off x="5600087" y="4895499"/>
            <a:ext cx="1709928" cy="29260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300" b="1" dirty="0">
                <a:solidFill>
                  <a:srgbClr val="646D72"/>
                </a:solidFill>
              </a:rPr>
              <a:t>Inhalants </a:t>
            </a:r>
          </a:p>
          <a:p>
            <a:pPr>
              <a:spcBef>
                <a:spcPct val="0"/>
              </a:spcBef>
              <a:buClr>
                <a:schemeClr val="tx2"/>
              </a:buClr>
              <a:buSzTx/>
            </a:pPr>
            <a:r>
              <a:rPr lang="en-US" altLang="en-US" sz="1300" dirty="0">
                <a:solidFill>
                  <a:srgbClr val="646D72"/>
                </a:solidFill>
              </a:rPr>
              <a:t>Usually stimulant effect, many chemicals used as inhalants.             </a:t>
            </a:r>
            <a:r>
              <a:rPr lang="en-US" altLang="en-US" sz="1300" b="1" dirty="0">
                <a:solidFill>
                  <a:srgbClr val="646D72"/>
                </a:solidFill>
              </a:rPr>
              <a:t>Causes</a:t>
            </a:r>
            <a:r>
              <a:rPr lang="en-US" altLang="en-US" sz="1300" dirty="0">
                <a:solidFill>
                  <a:srgbClr val="646D72"/>
                </a:solidFill>
              </a:rPr>
              <a:t> nausea, coughing, nosebleeds, decreased heart and respiratory rates, impaired judgment, glassy eyes or blank stare.</a:t>
            </a:r>
          </a:p>
          <a:p>
            <a:pPr>
              <a:spcBef>
                <a:spcPct val="0"/>
              </a:spcBef>
              <a:buClr>
                <a:schemeClr val="tx2"/>
              </a:buClr>
              <a:buSzTx/>
            </a:pPr>
            <a:endParaRPr lang="en-US" altLang="en-US" sz="1300" dirty="0">
              <a:solidFill>
                <a:srgbClr val="646D72"/>
              </a:solidFill>
            </a:endParaRPr>
          </a:p>
          <a:p>
            <a:pPr>
              <a:spcBef>
                <a:spcPct val="0"/>
              </a:spcBef>
              <a:buClr>
                <a:schemeClr val="tx2"/>
              </a:buClr>
              <a:buSzTx/>
            </a:pPr>
            <a:endParaRPr lang="en-US" altLang="en-US" sz="1300" dirty="0">
              <a:solidFill>
                <a:srgbClr val="646D72"/>
              </a:solidFill>
            </a:endParaRPr>
          </a:p>
        </p:txBody>
      </p:sp>
    </p:spTree>
    <p:extLst>
      <p:ext uri="{BB962C8B-B14F-4D97-AF65-F5344CB8AC3E}">
        <p14:creationId xmlns:p14="http://schemas.microsoft.com/office/powerpoint/2010/main" val="19201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endParaRPr>
          </a:p>
        </p:txBody>
      </p:sp>
      <p:sp>
        <p:nvSpPr>
          <p:cNvPr id="38917" name="Text Placeholder 8"/>
          <p:cNvSpPr txBox="1">
            <a:spLocks/>
          </p:cNvSpPr>
          <p:nvPr/>
        </p:nvSpPr>
        <p:spPr bwMode="auto">
          <a:xfrm>
            <a:off x="460375" y="1970088"/>
            <a:ext cx="6851650" cy="1500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Prescriptions are sometimes used for sleep, anxiety and depression.</a:t>
            </a:r>
          </a:p>
          <a:p>
            <a:pPr lvl="1"/>
            <a:r>
              <a:rPr lang="en-US" altLang="en-US" dirty="0"/>
              <a:t>People medicate common conditions without contacting a physician.</a:t>
            </a:r>
          </a:p>
          <a:p>
            <a:pPr lvl="1"/>
            <a:r>
              <a:rPr lang="en-US" altLang="en-US" dirty="0"/>
              <a:t>These drugs may impact behavior.</a:t>
            </a:r>
          </a:p>
          <a:p>
            <a:pPr lvl="1"/>
            <a:r>
              <a:rPr lang="en-US" altLang="en-US" dirty="0"/>
              <a:t>People share prescriptions which were determined by the body weight and gender of the person for whom the prescription was written.</a:t>
            </a:r>
          </a:p>
        </p:txBody>
      </p:sp>
      <p:sp>
        <p:nvSpPr>
          <p:cNvPr id="3" name="Title 2"/>
          <p:cNvSpPr>
            <a:spLocks noGrp="1"/>
          </p:cNvSpPr>
          <p:nvPr>
            <p:ph type="title"/>
          </p:nvPr>
        </p:nvSpPr>
        <p:spPr/>
        <p:txBody>
          <a:bodyPr/>
          <a:lstStyle/>
          <a:p>
            <a:r>
              <a:rPr lang="en-US" dirty="0"/>
              <a:t>Prescription and</a:t>
            </a:r>
            <a:br>
              <a:rPr lang="en-US" dirty="0"/>
            </a:br>
            <a:r>
              <a:rPr lang="en-US" dirty="0"/>
              <a:t>Over-the-Counter Drugs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07741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7"/>
          <p:cNvSpPr>
            <a:spLocks noGrp="1"/>
          </p:cNvSpPr>
          <p:nvPr>
            <p:ph type="title"/>
          </p:nvPr>
        </p:nvSpPr>
        <p:spPr/>
        <p:txBody>
          <a:bodyPr/>
          <a:lstStyle/>
          <a:p>
            <a:pPr eaLnBrk="1" hangingPunct="1"/>
            <a:r>
              <a:rPr lang="en-US" altLang="en-US"/>
              <a:t>Alcohol</a:t>
            </a:r>
          </a:p>
        </p:txBody>
      </p:sp>
      <p:sp>
        <p:nvSpPr>
          <p:cNvPr id="40963" name="Text Placeholder 8"/>
          <p:cNvSpPr txBox="1">
            <a:spLocks/>
          </p:cNvSpPr>
          <p:nvPr/>
        </p:nvSpPr>
        <p:spPr bwMode="auto">
          <a:xfrm>
            <a:off x="460375" y="1970088"/>
            <a:ext cx="6851650" cy="568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#1</a:t>
            </a:r>
          </a:p>
          <a:p>
            <a:r>
              <a:rPr lang="en-US" altLang="en-US" dirty="0"/>
              <a:t>Your co-worker comes back from lunch acting strange. There’s a distinct smell of alcohol on her breath. She begs you to keep quiet about the fact that she had too much to drink and promises to sober up in the restroom.</a:t>
            </a:r>
          </a:p>
          <a:p>
            <a:r>
              <a:rPr lang="en-US" altLang="en-US" b="1" i="1" dirty="0"/>
              <a:t>What do you do?</a:t>
            </a:r>
          </a:p>
          <a:p>
            <a:endParaRPr lang="en-US" altLang="en-US" dirty="0"/>
          </a:p>
          <a:p>
            <a:r>
              <a:rPr lang="en-US" altLang="en-US" dirty="0"/>
              <a:t>The following factors affect the absorption and Blood Alcohol Concentration levels:  </a:t>
            </a:r>
          </a:p>
          <a:p>
            <a:pPr lvl="1"/>
            <a:r>
              <a:rPr lang="en-US" altLang="en-US" dirty="0"/>
              <a:t>Age.</a:t>
            </a:r>
          </a:p>
          <a:p>
            <a:pPr lvl="1"/>
            <a:r>
              <a:rPr lang="en-US" altLang="en-US" dirty="0"/>
              <a:t>Fatigue level.</a:t>
            </a:r>
          </a:p>
          <a:p>
            <a:pPr lvl="1"/>
            <a:r>
              <a:rPr lang="en-US" altLang="en-US" dirty="0"/>
              <a:t>Food intake.</a:t>
            </a:r>
          </a:p>
          <a:p>
            <a:pPr lvl="1"/>
            <a:r>
              <a:rPr lang="en-US" altLang="en-US" dirty="0"/>
              <a:t>Health.</a:t>
            </a:r>
          </a:p>
          <a:p>
            <a:pPr lvl="1"/>
            <a:r>
              <a:rPr lang="en-US" altLang="en-US" dirty="0"/>
              <a:t>Gender.</a:t>
            </a:r>
          </a:p>
          <a:p>
            <a:pPr lvl="1"/>
            <a:r>
              <a:rPr lang="en-US" altLang="en-US" dirty="0"/>
              <a:t>Medication taken.</a:t>
            </a:r>
          </a:p>
          <a:p>
            <a:pPr lvl="1"/>
            <a:r>
              <a:rPr lang="en-US" altLang="en-US" dirty="0"/>
              <a:t>Time since last drink.</a:t>
            </a:r>
          </a:p>
          <a:p>
            <a:pPr lvl="1"/>
            <a:r>
              <a:rPr lang="en-US" altLang="en-US" dirty="0"/>
              <a:t>Time spent drinking.</a:t>
            </a:r>
          </a:p>
          <a:p>
            <a:pPr lvl="1"/>
            <a:r>
              <a:rPr lang="en-US" altLang="en-US" dirty="0"/>
              <a:t>Weight.</a:t>
            </a:r>
          </a:p>
          <a:p>
            <a:endParaRPr lang="en-US" altLang="en-US" dirty="0"/>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26989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Placeholder 19"/>
          <p:cNvSpPr txBox="1">
            <a:spLocks/>
          </p:cNvSpPr>
          <p:nvPr/>
        </p:nvSpPr>
        <p:spPr bwMode="auto">
          <a:xfrm>
            <a:off x="453036" y="1964072"/>
            <a:ext cx="3294274" cy="386619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203765" rIns="101882" bIns="0"/>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p:txBody>
      </p:sp>
      <p:sp>
        <p:nvSpPr>
          <p:cNvPr id="43011" name="Text Placeholder 18"/>
          <p:cNvSpPr txBox="1">
            <a:spLocks/>
          </p:cNvSpPr>
          <p:nvPr/>
        </p:nvSpPr>
        <p:spPr bwMode="auto">
          <a:xfrm>
            <a:off x="453036" y="1964072"/>
            <a:ext cx="3294274" cy="375443"/>
          </a:xfrm>
          <a:prstGeom prst="rect">
            <a:avLst/>
          </a:prstGeom>
          <a:solidFill>
            <a:schemeClr val="tx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Physical Effects</a:t>
            </a:r>
          </a:p>
        </p:txBody>
      </p:sp>
      <p:sp>
        <p:nvSpPr>
          <p:cNvPr id="43012" name="Text Placeholder 19"/>
          <p:cNvSpPr txBox="1">
            <a:spLocks/>
          </p:cNvSpPr>
          <p:nvPr/>
        </p:nvSpPr>
        <p:spPr bwMode="auto">
          <a:xfrm>
            <a:off x="4006376" y="1964072"/>
            <a:ext cx="3294274" cy="3852228"/>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203765" rIns="101882" bIns="0"/>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p:txBody>
      </p:sp>
      <p:sp>
        <p:nvSpPr>
          <p:cNvPr id="43013" name="Text Placeholder 18"/>
          <p:cNvSpPr txBox="1">
            <a:spLocks/>
          </p:cNvSpPr>
          <p:nvPr/>
        </p:nvSpPr>
        <p:spPr bwMode="auto">
          <a:xfrm>
            <a:off x="4006376" y="1964072"/>
            <a:ext cx="3294274" cy="373698"/>
          </a:xfrm>
          <a:prstGeom prst="rect">
            <a:avLst/>
          </a:prstGeom>
          <a:solidFill>
            <a:schemeClr val="bg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Behavioral Effects</a:t>
            </a:r>
          </a:p>
        </p:txBody>
      </p:sp>
      <p:sp>
        <p:nvSpPr>
          <p:cNvPr id="43014" name="Text Placeholder 19"/>
          <p:cNvSpPr txBox="1">
            <a:spLocks/>
          </p:cNvSpPr>
          <p:nvPr/>
        </p:nvSpPr>
        <p:spPr bwMode="auto">
          <a:xfrm>
            <a:off x="460374" y="6029802"/>
            <a:ext cx="6851651" cy="3112611"/>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203765" rIns="101882" bIns="0"/>
          <a:lstStyle>
            <a:lvl1pPr marL="285750" indent="-28575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511175"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776288" indent="-163513" algn="l" eaLnBrk="0" hangingPunct="0">
              <a:spcBef>
                <a:spcPct val="20000"/>
              </a:spcBef>
              <a:buClr>
                <a:srgbClr val="005293"/>
              </a:buClr>
              <a:defRPr>
                <a:solidFill>
                  <a:srgbClr val="535A5D"/>
                </a:solidFill>
                <a:latin typeface="Arial" charset="0"/>
                <a:ea typeface="ＭＳ Ｐゴシック" pitchFamily="34" charset="-128"/>
              </a:defRPr>
            </a:lvl3pPr>
            <a:lvl4pPr marL="11430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1416050" indent="-163513"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18732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3304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27876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244850" indent="-163513"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indent="-285750"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a:p>
            <a:pPr marL="285750" lvl="1" indent="-285750"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  </a:t>
            </a:r>
          </a:p>
        </p:txBody>
      </p:sp>
      <p:sp>
        <p:nvSpPr>
          <p:cNvPr id="19" name="Text Placeholder 18"/>
          <p:cNvSpPr txBox="1">
            <a:spLocks/>
          </p:cNvSpPr>
          <p:nvPr/>
        </p:nvSpPr>
        <p:spPr bwMode="auto">
          <a:xfrm>
            <a:off x="460374" y="6028056"/>
            <a:ext cx="6851651" cy="431324"/>
          </a:xfrm>
          <a:prstGeom prst="rect">
            <a:avLst/>
          </a:prstGeom>
          <a:solidFill>
            <a:schemeClr val="accent4"/>
          </a:solidFill>
          <a:ln>
            <a:solidFill>
              <a:schemeClr val="bg2"/>
            </a:solidFill>
            <a:miter lim="800000"/>
            <a:headEnd/>
            <a:tailEnd/>
          </a:ln>
        </p:spPr>
        <p:txBody>
          <a:bodyPr lIns="0" tIns="0" rIns="0" bIns="30565" anchor="ctr"/>
          <a:lstStyle>
            <a:lvl1pPr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1pPr>
            <a:lvl2pPr marL="511175"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2pPr>
            <a:lvl3pPr marL="776288"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3pPr>
            <a:lvl4pPr marL="1143000" indent="-228600" algn="l" defTabSz="457200" rtl="0" eaLnBrk="0" fontAlgn="base" hangingPunct="0">
              <a:spcBef>
                <a:spcPct val="0"/>
              </a:spcBef>
              <a:spcAft>
                <a:spcPts val="600"/>
              </a:spcAft>
              <a:buFont typeface="Arial" charset="0"/>
              <a:buChar char="–"/>
              <a:defRPr sz="2000" kern="1200">
                <a:solidFill>
                  <a:schemeClr val="tx1"/>
                </a:solidFill>
                <a:latin typeface="+mn-lt"/>
                <a:ea typeface="+mn-ea"/>
                <a:cs typeface="+mn-cs"/>
              </a:defRPr>
            </a:lvl4pPr>
            <a:lvl5pPr marL="1416050" indent="-163513" algn="l" defTabSz="457200" rtl="0" eaLnBrk="0" fontAlgn="base" hangingPunct="0">
              <a:spcBef>
                <a:spcPct val="0"/>
              </a:spcBef>
              <a:spcAft>
                <a:spcPts val="600"/>
              </a:spcAft>
              <a:buClr>
                <a:schemeClr val="tx2"/>
              </a:buClr>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0" algn="ctr" eaLnBrk="1" hangingPunct="1">
              <a:spcAft>
                <a:spcPct val="0"/>
              </a:spcAft>
              <a:buNone/>
              <a:defRPr/>
            </a:pPr>
            <a:r>
              <a:rPr lang="en-US" sz="1600" b="1" dirty="0">
                <a:solidFill>
                  <a:schemeClr val="bg1"/>
                </a:solidFill>
              </a:rPr>
              <a:t>Additional Signs</a:t>
            </a:r>
          </a:p>
        </p:txBody>
      </p:sp>
      <p:sp>
        <p:nvSpPr>
          <p:cNvPr id="3" name="Title 2"/>
          <p:cNvSpPr>
            <a:spLocks noGrp="1"/>
          </p:cNvSpPr>
          <p:nvPr>
            <p:ph type="title"/>
          </p:nvPr>
        </p:nvSpPr>
        <p:spPr>
          <a:xfrm>
            <a:off x="752475" y="1012380"/>
            <a:ext cx="4114800" cy="276999"/>
          </a:xfrm>
        </p:spPr>
        <p:txBody>
          <a:bodyPr/>
          <a:lstStyle/>
          <a:p>
            <a:r>
              <a:rPr lang="en-US" dirty="0"/>
              <a:t>Know the Signs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20788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Placeholder 19"/>
          <p:cNvSpPr txBox="1">
            <a:spLocks/>
          </p:cNvSpPr>
          <p:nvPr/>
        </p:nvSpPr>
        <p:spPr bwMode="auto">
          <a:xfrm>
            <a:off x="463831" y="1957864"/>
            <a:ext cx="3294274" cy="223520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Unauthorized leave</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Increased lateness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Excessive sick leave </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Repeated absences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Leaving work early</a:t>
            </a:r>
          </a:p>
        </p:txBody>
      </p:sp>
      <p:sp>
        <p:nvSpPr>
          <p:cNvPr id="45059" name="Text Placeholder 18"/>
          <p:cNvSpPr txBox="1">
            <a:spLocks/>
          </p:cNvSpPr>
          <p:nvPr/>
        </p:nvSpPr>
        <p:spPr bwMode="auto">
          <a:xfrm>
            <a:off x="463831" y="1957864"/>
            <a:ext cx="3294274" cy="375443"/>
          </a:xfrm>
          <a:prstGeom prst="rect">
            <a:avLst/>
          </a:prstGeom>
          <a:solidFill>
            <a:schemeClr val="tx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dirty="0">
                <a:solidFill>
                  <a:schemeClr val="bg1"/>
                </a:solidFill>
              </a:rPr>
              <a:t>Attendance and Absenteeism</a:t>
            </a:r>
          </a:p>
        </p:txBody>
      </p:sp>
      <p:sp>
        <p:nvSpPr>
          <p:cNvPr id="45060" name="Text Placeholder 19"/>
          <p:cNvSpPr txBox="1">
            <a:spLocks/>
          </p:cNvSpPr>
          <p:nvPr/>
        </p:nvSpPr>
        <p:spPr bwMode="auto">
          <a:xfrm>
            <a:off x="463831" y="4718685"/>
            <a:ext cx="3294274" cy="2326005"/>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Continued absence from </a:t>
            </a:r>
            <a:br>
              <a:rPr lang="en-US" altLang="en-US" sz="1600" dirty="0">
                <a:solidFill>
                  <a:srgbClr val="646D72"/>
                </a:solidFill>
                <a:cs typeface="Times New Roman" pitchFamily="18" charset="0"/>
              </a:rPr>
            </a:br>
            <a:r>
              <a:rPr lang="en-US" altLang="en-US" sz="1600" dirty="0">
                <a:solidFill>
                  <a:srgbClr val="646D72"/>
                </a:solidFill>
                <a:cs typeface="Times New Roman" pitchFamily="18" charset="0"/>
              </a:rPr>
              <a:t>work area</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Frequent trips to water fountain or bathroom</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Long coffee breaks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Physical illness on the job</a:t>
            </a:r>
          </a:p>
        </p:txBody>
      </p:sp>
      <p:sp>
        <p:nvSpPr>
          <p:cNvPr id="45061" name="Text Placeholder 18"/>
          <p:cNvSpPr txBox="1">
            <a:spLocks/>
          </p:cNvSpPr>
          <p:nvPr/>
        </p:nvSpPr>
        <p:spPr bwMode="auto">
          <a:xfrm>
            <a:off x="463831" y="4718685"/>
            <a:ext cx="3294274" cy="375444"/>
          </a:xfrm>
          <a:prstGeom prst="rect">
            <a:avLst/>
          </a:prstGeom>
          <a:solidFill>
            <a:schemeClr val="tx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dirty="0">
                <a:solidFill>
                  <a:schemeClr val="bg1"/>
                </a:solidFill>
              </a:rPr>
              <a:t>On-the-Job Absenteeism</a:t>
            </a:r>
          </a:p>
        </p:txBody>
      </p:sp>
      <p:sp>
        <p:nvSpPr>
          <p:cNvPr id="45062" name="Text Placeholder 19"/>
          <p:cNvSpPr txBox="1">
            <a:spLocks/>
          </p:cNvSpPr>
          <p:nvPr/>
        </p:nvSpPr>
        <p:spPr bwMode="auto">
          <a:xfrm>
            <a:off x="4017751" y="1957864"/>
            <a:ext cx="3294274" cy="2921476"/>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On-the-job accidents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Off the job accidents that affect job performance</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Ignoring safety rules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Using equipment recklessly</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Neglecting the well-being of colleagues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Taking needless risks</a:t>
            </a:r>
          </a:p>
        </p:txBody>
      </p:sp>
      <p:sp>
        <p:nvSpPr>
          <p:cNvPr id="45063" name="Text Placeholder 18"/>
          <p:cNvSpPr txBox="1">
            <a:spLocks/>
          </p:cNvSpPr>
          <p:nvPr/>
        </p:nvSpPr>
        <p:spPr bwMode="auto">
          <a:xfrm>
            <a:off x="4017751" y="1957864"/>
            <a:ext cx="3294274" cy="375444"/>
          </a:xfrm>
          <a:prstGeom prst="rect">
            <a:avLst/>
          </a:prstGeom>
          <a:solidFill>
            <a:schemeClr val="tx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Health or Safety</a:t>
            </a:r>
          </a:p>
        </p:txBody>
      </p:sp>
      <p:sp>
        <p:nvSpPr>
          <p:cNvPr id="45064" name="Text Placeholder 19"/>
          <p:cNvSpPr txBox="1">
            <a:spLocks/>
          </p:cNvSpPr>
          <p:nvPr/>
        </p:nvSpPr>
        <p:spPr bwMode="auto">
          <a:xfrm>
            <a:off x="4017751" y="5094129"/>
            <a:ext cx="3294274" cy="1950562"/>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285750" lvl="1" eaLnBrk="1" hangingPunct="1">
              <a:spcBef>
                <a:spcPct val="0"/>
              </a:spcBef>
              <a:spcAft>
                <a:spcPts val="669"/>
              </a:spcAft>
              <a:buClr>
                <a:schemeClr val="accent1"/>
              </a:buClr>
              <a:buFont typeface="Arial" panose="020B0604020202020204" pitchFamily="34" charset="0"/>
              <a:buChar char="•"/>
            </a:pPr>
            <a:endParaRPr lang="en-US" altLang="en-US" sz="1600" dirty="0">
              <a:solidFill>
                <a:srgbClr val="646D72"/>
              </a:solidFill>
              <a:cs typeface="Times New Roman" pitchFamily="18" charset="0"/>
            </a:endParaRP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Confusion, e.g. difficulty recalling own errors</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Difficulty concentrating</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Taking more time</a:t>
            </a:r>
          </a:p>
          <a:p>
            <a:pPr marL="285750" lvl="1" eaLnBrk="1" hangingPunct="1">
              <a:spcBef>
                <a:spcPct val="0"/>
              </a:spcBef>
              <a:spcAft>
                <a:spcPts val="669"/>
              </a:spcAft>
              <a:buClr>
                <a:schemeClr val="accent1"/>
              </a:buClr>
              <a:buFont typeface="Arial" panose="020B0604020202020204" pitchFamily="34" charset="0"/>
              <a:buChar char="•"/>
            </a:pPr>
            <a:r>
              <a:rPr lang="en-US" altLang="en-US" sz="1600" dirty="0">
                <a:solidFill>
                  <a:srgbClr val="646D72"/>
                </a:solidFill>
                <a:cs typeface="Times New Roman" pitchFamily="18" charset="0"/>
              </a:rPr>
              <a:t>Requiring great effort</a:t>
            </a:r>
          </a:p>
        </p:txBody>
      </p:sp>
      <p:sp>
        <p:nvSpPr>
          <p:cNvPr id="45065" name="Text Placeholder 18"/>
          <p:cNvSpPr txBox="1">
            <a:spLocks/>
          </p:cNvSpPr>
          <p:nvPr/>
        </p:nvSpPr>
        <p:spPr bwMode="auto">
          <a:xfrm>
            <a:off x="4017751" y="5094129"/>
            <a:ext cx="3294274" cy="385921"/>
          </a:xfrm>
          <a:prstGeom prst="rect">
            <a:avLst/>
          </a:prstGeom>
          <a:solidFill>
            <a:schemeClr val="tx2"/>
          </a:solidFill>
          <a:ln w="9525">
            <a:solidFill>
              <a:schemeClr val="bg2"/>
            </a:solidFill>
            <a:miter lim="800000"/>
            <a:headEnd/>
            <a:tailEnd/>
          </a:ln>
        </p:spPr>
        <p:txBody>
          <a:bodyPr lIns="0" tIns="0" rIns="0" bIns="30565" anchor="ct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eaLnBrk="1" hangingPunct="1">
              <a:spcBef>
                <a:spcPct val="0"/>
              </a:spcBef>
              <a:buClr>
                <a:schemeClr val="tx2"/>
              </a:buClr>
              <a:buSzTx/>
            </a:pPr>
            <a:r>
              <a:rPr lang="en-US" altLang="en-US" sz="1600" b="1">
                <a:solidFill>
                  <a:schemeClr val="bg1"/>
                </a:solidFill>
              </a:rPr>
              <a:t>Work Patterns</a:t>
            </a:r>
          </a:p>
        </p:txBody>
      </p:sp>
      <p:sp>
        <p:nvSpPr>
          <p:cNvPr id="45066" name="Text Placeholder 8"/>
          <p:cNvSpPr txBox="1">
            <a:spLocks/>
          </p:cNvSpPr>
          <p:nvPr/>
        </p:nvSpPr>
        <p:spPr bwMode="auto">
          <a:xfrm>
            <a:off x="453036" y="7128193"/>
            <a:ext cx="6995160" cy="2071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
                <a:schemeClr val="tx2"/>
              </a:buClr>
              <a:buSzTx/>
            </a:pPr>
            <a:r>
              <a:rPr lang="en-US" altLang="en-US" sz="1300" b="1" dirty="0">
                <a:solidFill>
                  <a:schemeClr val="tx2"/>
                </a:solidFill>
              </a:rPr>
              <a:t>Case Study #2</a:t>
            </a:r>
          </a:p>
          <a:p>
            <a:pPr eaLnBrk="1" hangingPunct="1">
              <a:spcBef>
                <a:spcPct val="0"/>
              </a:spcBef>
              <a:buClr>
                <a:schemeClr val="tx2"/>
              </a:buClr>
              <a:buSzTx/>
            </a:pPr>
            <a:r>
              <a:rPr lang="en-US" altLang="en-US" sz="1300" dirty="0">
                <a:solidFill>
                  <a:srgbClr val="646D72"/>
                </a:solidFill>
              </a:rPr>
              <a:t>You walk into the restroom at work and smell marijuana smoke. There is smoke visibly hanging in the air. There’s no one else in the restroom. </a:t>
            </a:r>
          </a:p>
          <a:p>
            <a:pPr eaLnBrk="1" hangingPunct="1">
              <a:spcBef>
                <a:spcPct val="0"/>
              </a:spcBef>
              <a:buClr>
                <a:schemeClr val="tx2"/>
              </a:buClr>
              <a:buSzTx/>
            </a:pPr>
            <a:r>
              <a:rPr lang="en-US" altLang="en-US" sz="1300" b="1" i="1" dirty="0">
                <a:solidFill>
                  <a:srgbClr val="646D72"/>
                </a:solidFill>
              </a:rPr>
              <a:t>What do you do?</a:t>
            </a:r>
          </a:p>
          <a:p>
            <a:pPr eaLnBrk="1" hangingPunct="1">
              <a:spcBef>
                <a:spcPct val="0"/>
              </a:spcBef>
              <a:buClr>
                <a:schemeClr val="tx2"/>
              </a:buClr>
              <a:buSzTx/>
              <a:buFont typeface="Wingdings" pitchFamily="2" charset="2"/>
              <a:buChar char="§"/>
            </a:pPr>
            <a:endParaRPr lang="en-US" altLang="en-US" sz="1300" dirty="0">
              <a:solidFill>
                <a:srgbClr val="646D72"/>
              </a:solidFill>
            </a:endParaRPr>
          </a:p>
          <a:p>
            <a:pPr eaLnBrk="1" hangingPunct="1">
              <a:spcBef>
                <a:spcPct val="0"/>
              </a:spcBef>
              <a:buClr>
                <a:schemeClr val="tx2"/>
              </a:buClr>
              <a:buSzTx/>
            </a:pPr>
            <a:r>
              <a:rPr lang="en-US" altLang="en-US" sz="1300" b="1" dirty="0">
                <a:solidFill>
                  <a:schemeClr val="tx2"/>
                </a:solidFill>
              </a:rPr>
              <a:t>Case Study #3</a:t>
            </a:r>
          </a:p>
          <a:p>
            <a:pPr eaLnBrk="1" hangingPunct="1">
              <a:spcBef>
                <a:spcPct val="0"/>
              </a:spcBef>
              <a:buClr>
                <a:schemeClr val="tx2"/>
              </a:buClr>
              <a:buSzTx/>
            </a:pPr>
            <a:r>
              <a:rPr lang="en-US" altLang="en-US" sz="1300" dirty="0">
                <a:solidFill>
                  <a:srgbClr val="646D72"/>
                </a:solidFill>
              </a:rPr>
              <a:t>The coworker next to you is acting agitated and nervous. His eyes are wild looking and his pupils are noticeably dilated. You ask him if he’s alright; he snaps at you with an angry response. This is all unusual behavior for this coworker.</a:t>
            </a:r>
          </a:p>
          <a:p>
            <a:pPr eaLnBrk="1" hangingPunct="1">
              <a:spcBef>
                <a:spcPct val="0"/>
              </a:spcBef>
              <a:buClr>
                <a:schemeClr val="tx2"/>
              </a:buClr>
              <a:buSzTx/>
            </a:pPr>
            <a:r>
              <a:rPr lang="en-US" altLang="en-US" sz="1300" b="1" i="1" dirty="0">
                <a:solidFill>
                  <a:srgbClr val="646D72"/>
                </a:solidFill>
              </a:rPr>
              <a:t>What do you do?</a:t>
            </a:r>
          </a:p>
          <a:p>
            <a:pPr eaLnBrk="1" hangingPunct="1">
              <a:spcBef>
                <a:spcPct val="0"/>
              </a:spcBef>
              <a:spcAft>
                <a:spcPts val="2006"/>
              </a:spcAft>
              <a:buClr>
                <a:schemeClr val="tx2"/>
              </a:buClr>
              <a:buSzTx/>
              <a:buFont typeface="Wingdings" pitchFamily="2" charset="2"/>
              <a:buChar char="§"/>
            </a:pPr>
            <a:endParaRPr lang="en-US" altLang="en-US" sz="1600" dirty="0">
              <a:solidFill>
                <a:srgbClr val="646D72"/>
              </a:solidFill>
            </a:endParaRPr>
          </a:p>
          <a:p>
            <a:pPr eaLnBrk="1" hangingPunct="1">
              <a:spcBef>
                <a:spcPct val="0"/>
              </a:spcBef>
              <a:spcAft>
                <a:spcPts val="1337"/>
              </a:spcAft>
              <a:buClr>
                <a:schemeClr val="tx2"/>
              </a:buClr>
              <a:buSzTx/>
            </a:pPr>
            <a:endParaRPr lang="en-US" altLang="en-US" sz="1300" dirty="0">
              <a:solidFill>
                <a:srgbClr val="646D72"/>
              </a:solidFill>
            </a:endParaRPr>
          </a:p>
          <a:p>
            <a:pPr eaLnBrk="1" hangingPunct="1">
              <a:spcBef>
                <a:spcPct val="0"/>
              </a:spcBef>
              <a:spcAft>
                <a:spcPts val="669"/>
              </a:spcAft>
              <a:buClr>
                <a:schemeClr val="tx2"/>
              </a:buClr>
              <a:buSzTx/>
            </a:pPr>
            <a:endParaRPr lang="en-US" altLang="en-US" sz="1300" dirty="0">
              <a:solidFill>
                <a:srgbClr val="646D72"/>
              </a:solidFill>
            </a:endParaRPr>
          </a:p>
        </p:txBody>
      </p:sp>
      <p:sp>
        <p:nvSpPr>
          <p:cNvPr id="3" name="Title 2"/>
          <p:cNvSpPr>
            <a:spLocks noGrp="1"/>
          </p:cNvSpPr>
          <p:nvPr>
            <p:ph type="title"/>
          </p:nvPr>
        </p:nvSpPr>
        <p:spPr>
          <a:xfrm>
            <a:off x="752475" y="1012380"/>
            <a:ext cx="4114800" cy="276999"/>
          </a:xfrm>
        </p:spPr>
        <p:txBody>
          <a:bodyPr/>
          <a:lstStyle/>
          <a:p>
            <a:r>
              <a:rPr lang="en-US" dirty="0"/>
              <a:t>Know the Signs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884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Placeholder 8"/>
          <p:cNvSpPr txBox="1">
            <a:spLocks/>
          </p:cNvSpPr>
          <p:nvPr/>
        </p:nvSpPr>
        <p:spPr bwMode="auto">
          <a:xfrm>
            <a:off x="460375" y="1970088"/>
            <a:ext cx="6851650" cy="725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b="1" dirty="0"/>
              <a:t>Case Study # 2</a:t>
            </a:r>
            <a:br>
              <a:rPr lang="en-US" altLang="en-US" dirty="0"/>
            </a:br>
            <a:r>
              <a:rPr lang="en-US" altLang="en-US" dirty="0"/>
              <a:t>You’ve just walked into the restroom at work and smell marijuana. You can see faint smoke but no one else is in the restroom. What do you do? </a:t>
            </a:r>
            <a:br>
              <a:rPr lang="en-US" altLang="en-US" dirty="0"/>
            </a:br>
            <a:br>
              <a:rPr lang="en-US" altLang="en-US" dirty="0"/>
            </a:br>
            <a:r>
              <a:rPr lang="en-US" altLang="en-US" dirty="0"/>
              <a:t>Encourage employees to contact a supervisor and take them to the “scene of the crime.” It becomes the supervisor’s responsibility at this point. Employees can notify a supervisor anonymously.</a:t>
            </a:r>
            <a:br>
              <a:rPr lang="en-US" altLang="en-US" dirty="0"/>
            </a:br>
            <a:endParaRPr lang="en-US" altLang="en-US" dirty="0"/>
          </a:p>
          <a:p>
            <a:endParaRPr lang="en-US" altLang="en-US" dirty="0"/>
          </a:p>
          <a:p>
            <a:r>
              <a:rPr lang="en-US" altLang="en-US" b="1" dirty="0"/>
              <a:t>Case Study #3</a:t>
            </a:r>
            <a:br>
              <a:rPr lang="en-US" altLang="en-US" dirty="0"/>
            </a:br>
            <a:r>
              <a:rPr lang="en-US" altLang="en-US" dirty="0"/>
              <a:t>Your co-worker is acting nervous and agitated. His eyes look wild and his pupils are noticeably dilated. When you ask him if he’s all right, he snaps at you angrily. This is all unusual behavior for him. What do you do?</a:t>
            </a:r>
            <a:br>
              <a:rPr lang="en-US" altLang="en-US" dirty="0"/>
            </a:br>
            <a:br>
              <a:rPr lang="en-US" altLang="en-US" dirty="0"/>
            </a:br>
            <a:r>
              <a:rPr lang="en-US" altLang="en-US" dirty="0"/>
              <a:t>Again, a supervisor should be notified as soon as possible because of the potential safety hazard. Remind employees that their silence on such matters could lead to a serious injury or an accidental death.</a:t>
            </a:r>
            <a:br>
              <a:rPr lang="en-US" altLang="en-US" dirty="0"/>
            </a:br>
            <a:endParaRPr lang="en-US" altLang="en-US" dirty="0"/>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a:p>
            <a:endParaRPr lang="en-US" altLang="en-US" dirty="0"/>
          </a:p>
        </p:txBody>
      </p:sp>
      <p:sp>
        <p:nvSpPr>
          <p:cNvPr id="3" name="Title 2"/>
          <p:cNvSpPr>
            <a:spLocks noGrp="1"/>
          </p:cNvSpPr>
          <p:nvPr>
            <p:ph type="title"/>
          </p:nvPr>
        </p:nvSpPr>
        <p:spPr>
          <a:xfrm>
            <a:off x="752475" y="1012380"/>
            <a:ext cx="4114800" cy="276999"/>
          </a:xfrm>
        </p:spPr>
        <p:txBody>
          <a:bodyPr/>
          <a:lstStyle/>
          <a:p>
            <a:r>
              <a:rPr lang="en-US" dirty="0"/>
              <a:t>Know the Signs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547403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endParaRPr>
          </a:p>
        </p:txBody>
      </p:sp>
      <p:sp>
        <p:nvSpPr>
          <p:cNvPr id="48131" name="Text Placeholder 8"/>
          <p:cNvSpPr txBox="1">
            <a:spLocks/>
          </p:cNvSpPr>
          <p:nvPr/>
        </p:nvSpPr>
        <p:spPr bwMode="auto">
          <a:xfrm>
            <a:off x="460375" y="1970088"/>
            <a:ext cx="6851650" cy="441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Your company’s Human Resources and toll-free number can provide guidance and direction for addressing questions and concerns around substance use and or abuse. Employees can also use that number to access confidential counseling or an assessment and referral.</a:t>
            </a:r>
          </a:p>
          <a:p>
            <a:r>
              <a:rPr lang="en-US" altLang="en-US" dirty="0"/>
              <a:t>An assessment by an independent clinician is the best way to determine how severe the dependency is, what kind of family and/or social support exists, and what level of care would be the most appropriate. The toll-free number is the best resource to get that assessment.</a:t>
            </a:r>
          </a:p>
          <a:p>
            <a:endParaRPr lang="en-US" altLang="en-US" dirty="0"/>
          </a:p>
          <a:p>
            <a:endParaRPr lang="en-US" altLang="en-US" b="1" dirty="0"/>
          </a:p>
          <a:p>
            <a:r>
              <a:rPr lang="en-US" altLang="en-US" b="1" dirty="0"/>
              <a:t>Call your toll-free number.</a:t>
            </a:r>
          </a:p>
          <a:p>
            <a:endParaRPr lang="en-US" altLang="en-US" dirty="0"/>
          </a:p>
          <a:p>
            <a:endParaRPr lang="en-US" altLang="en-US" dirty="0"/>
          </a:p>
          <a:p>
            <a:endParaRPr lang="en-US" altLang="en-US" dirty="0"/>
          </a:p>
          <a:p>
            <a:endParaRPr lang="en-US" altLang="en-US" dirty="0"/>
          </a:p>
        </p:txBody>
      </p:sp>
      <p:sp>
        <p:nvSpPr>
          <p:cNvPr id="3" name="Title 2"/>
          <p:cNvSpPr>
            <a:spLocks noGrp="1"/>
          </p:cNvSpPr>
          <p:nvPr>
            <p:ph type="title"/>
          </p:nvPr>
        </p:nvSpPr>
        <p:spPr>
          <a:xfrm>
            <a:off x="752475" y="1012380"/>
            <a:ext cx="4114800" cy="276999"/>
          </a:xfrm>
        </p:spPr>
        <p:txBody>
          <a:bodyPr/>
          <a:lstStyle/>
          <a:p>
            <a:r>
              <a:rPr lang="en-US" dirty="0"/>
              <a:t>Resources and Referrals</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06498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7"/>
          <p:cNvSpPr>
            <a:spLocks noGrp="1"/>
          </p:cNvSpPr>
          <p:nvPr>
            <p:ph type="title"/>
          </p:nvPr>
        </p:nvSpPr>
        <p:spPr/>
        <p:txBody>
          <a:bodyPr/>
          <a:lstStyle/>
          <a:p>
            <a:pPr eaLnBrk="1" hangingPunct="1"/>
            <a:r>
              <a:rPr lang="en-US" altLang="en-US"/>
              <a:t>About</a:t>
            </a:r>
            <a:br>
              <a:rPr lang="en-US" altLang="en-US"/>
            </a:br>
            <a:r>
              <a:rPr lang="en-US" altLang="en-US"/>
              <a:t>Professional Support</a:t>
            </a:r>
          </a:p>
        </p:txBody>
      </p:sp>
      <p:sp>
        <p:nvSpPr>
          <p:cNvPr id="33795"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ctr" defTabSz="1018824" rtl="0" eaLnBrk="1" fontAlgn="auto" latinLnBrk="0" hangingPunct="1">
              <a:lnSpc>
                <a:spcPct val="100000"/>
              </a:lnSpc>
              <a:spcBef>
                <a:spcPct val="0"/>
              </a:spcBef>
              <a:spcAft>
                <a:spcPts val="0"/>
              </a:spcAft>
              <a:buClrTx/>
              <a:buSzTx/>
              <a:buFontTx/>
              <a:buNone/>
              <a:tabLst/>
              <a:defRPr/>
            </a:pPr>
            <a:endParaRPr kumimoji="0" lang="en-US" altLang="en-US" sz="1300" b="0" i="0" u="none" strike="noStrike" kern="1200" cap="none" spc="0" normalizeH="0" baseline="0" noProof="0">
              <a:ln>
                <a:noFill/>
              </a:ln>
              <a:solidFill>
                <a:srgbClr val="646D72"/>
              </a:solidFill>
              <a:effectLst/>
              <a:uLnTx/>
              <a:uFillTx/>
              <a:latin typeface="Arial" charset="0"/>
              <a:ea typeface="ＭＳ Ｐゴシック" pitchFamily="34" charset="-128"/>
              <a:cs typeface="+mn-cs"/>
            </a:endParaRPr>
          </a:p>
        </p:txBody>
      </p:sp>
      <p:sp>
        <p:nvSpPr>
          <p:cNvPr id="33796" name="Text Placeholder 8"/>
          <p:cNvSpPr txBox="1">
            <a:spLocks/>
          </p:cNvSpPr>
          <p:nvPr/>
        </p:nvSpPr>
        <p:spPr bwMode="auto">
          <a:xfrm>
            <a:off x="460375" y="2092920"/>
            <a:ext cx="6745643" cy="7197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marR="0" lvl="0" indent="0" algn="l" defTabSz="1018879" rtl="0" eaLnBrk="1" fontAlgn="auto" latinLnBrk="0" hangingPunct="1">
              <a:lnSpc>
                <a:spcPct val="95000"/>
              </a:lnSpc>
              <a:spcBef>
                <a:spcPct val="20000"/>
              </a:spcBef>
              <a:spcAft>
                <a:spcPts val="669"/>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 may consider seeking professional support if you experience </a:t>
            </a:r>
            <a:b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b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any of the following: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Sleep problems.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Performance issues at work.</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Relationship difficulties with family or friends.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Loss of interest in hobbies you normally enjoy.</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Lack of care about normal everyday work tasks.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Excessive anxiety or worrying more than normal. </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Feeling overwhelmed or sad for more than two weeks.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A noticeable change in appetite, eating too little or too much.</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Behavior and coping methods have become harmful to yourself </a:t>
            </a:r>
            <a:b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b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or others, whether that is through aggressive behavior or unhealthy habits, such as drinking too much alcohol or taking drugs.</a:t>
            </a:r>
          </a:p>
          <a:p>
            <a:pPr marL="509588" marR="0" lvl="0" indent="-285750" algn="l" defTabSz="1018879" rtl="0" eaLnBrk="1" fontAlgn="auto" latinLnBrk="0" hangingPunct="1">
              <a:lnSpc>
                <a:spcPct val="95000"/>
              </a:lnSpc>
              <a:spcBef>
                <a:spcPct val="0"/>
              </a:spcBef>
              <a:spcAft>
                <a:spcPts val="669"/>
              </a:spcAft>
              <a:buClr>
                <a:srgbClr val="E87722"/>
              </a:buClr>
              <a:buSzPct val="115000"/>
              <a:buFont typeface="Arial" panose="020B0604020202020204" pitchFamily="34" charset="0"/>
              <a:buChar char="•"/>
              <a:tabLst/>
              <a:defRPr/>
            </a:pPr>
            <a:r>
              <a:rPr kumimoji="0" lang="en-US" altLang="en-US" sz="1600" b="0" i="0" u="none" strike="noStrike" kern="1200" cap="none" spc="0" normalizeH="0" baseline="0" noProof="0" dirty="0">
                <a:ln>
                  <a:noFill/>
                </a:ln>
                <a:solidFill>
                  <a:srgbClr val="646D72"/>
                </a:solidFill>
                <a:effectLst/>
                <a:uLnTx/>
                <a:uFillTx/>
                <a:latin typeface="Arial" charset="0"/>
                <a:ea typeface="ＭＳ Ｐゴシック" pitchFamily="34" charset="-128"/>
                <a:cs typeface="Times New Roman" pitchFamily="18" charset="0"/>
              </a:rPr>
              <a:t>Thoughts of harm to self and/or others.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Keep in mind some of these conditions may warrant more urgent professional help and you should seek support if you are unsure. </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1"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r>
              <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rPr>
              <a:t>Your Employee Assistance Program (EAP) is available to all employees and their covered dependents and may include some free counseling sessions per issue, per year. Please check with your employer or your health plan for details.</a:t>
            </a:r>
          </a:p>
          <a:p>
            <a:pPr marL="0" marR="0" lvl="0" indent="0" algn="l"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sng" strike="noStrike" kern="1200" cap="none" spc="0" normalizeH="0" baseline="0" noProof="0" dirty="0">
                <a:ln>
                  <a:noFill/>
                </a:ln>
                <a:solidFill>
                  <a:srgbClr val="55565A"/>
                </a:solidFill>
                <a:effectLst/>
                <a:uLnTx/>
                <a:uFillTx/>
                <a:latin typeface="Arial"/>
                <a:ea typeface="ＭＳ Ｐゴシック" pitchFamily="34" charset="-128"/>
                <a:cs typeface="+mn-cs"/>
              </a:rPr>
              <a:t>Citations</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American Psychological Association: How to choose a psychologist. </a:t>
            </a:r>
          </a:p>
          <a:p>
            <a:pPr marL="0" marR="0" lvl="0" indent="0" algn="l" defTabSz="1018879" rtl="0" eaLnBrk="1" fontAlgn="auto" latinLnBrk="0" hangingPunct="1">
              <a:lnSpc>
                <a:spcPct val="100000"/>
              </a:lnSpc>
              <a:spcBef>
                <a:spcPct val="0"/>
              </a:spcBef>
              <a:spcAft>
                <a:spcPts val="200"/>
              </a:spcAft>
              <a:buClr>
                <a:srgbClr val="55565A"/>
              </a:buClr>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hlinkClick r:id="rId3">
                  <a:extLst>
                    <a:ext uri="{A12FA001-AC4F-418D-AE19-62706E023703}">
                      <ahyp:hlinkClr xmlns:ahyp="http://schemas.microsoft.com/office/drawing/2018/hyperlinkcolor" val="tx"/>
                    </a:ext>
                  </a:extLst>
                </a:hlinkClick>
              </a:rPr>
              <a:t>http://www.apa.org/helpcenter/choose-therapist.aspx</a:t>
            </a:r>
            <a:r>
              <a:rPr kumimoji="0" lang="en-US" altLang="en-US" sz="900" b="0" i="0" u="none" strike="noStrike" kern="1200" cap="none" spc="0" normalizeH="0" baseline="0" noProof="0" dirty="0">
                <a:ln>
                  <a:noFill/>
                </a:ln>
                <a:solidFill>
                  <a:srgbClr val="E87722"/>
                </a:solidFill>
                <a:effectLst/>
                <a:uLnTx/>
                <a:uFillTx/>
                <a:latin typeface="Arial" charset="0"/>
                <a:ea typeface="ＭＳ Ｐゴシック" pitchFamily="34" charset="-128"/>
                <a:cs typeface="Times New Roman" pitchFamily="18" charset="0"/>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Depression Symptoms and Warning Signs.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4">
                  <a:extLst>
                    <a:ext uri="{A12FA001-AC4F-418D-AE19-62706E023703}">
                      <ahyp:hlinkClr xmlns:ahyp="http://schemas.microsoft.com/office/drawing/2018/hyperlinkcolor" val="tx"/>
                    </a:ext>
                  </a:extLst>
                </a:hlinkClick>
              </a:rPr>
              <a:t>https://www.helpguide.org/articles/depression/depression-symptoms-and-warning-signs.htm</a:t>
            </a:r>
            <a:r>
              <a:rPr kumimoji="0" lang="en-US"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55565A"/>
                </a:solidFill>
                <a:effectLst/>
                <a:uLnTx/>
                <a:uFillTx/>
                <a:latin typeface="Arial"/>
                <a:ea typeface="ＭＳ Ｐゴシック" pitchFamily="34" charset="-128"/>
                <a:cs typeface="+mn-cs"/>
              </a:rPr>
              <a:t>Helpguide.org: Suicide Prevention. </a:t>
            </a:r>
          </a:p>
          <a:p>
            <a:pPr marL="0" marR="0" lvl="0" indent="0" algn="l" defTabSz="1018879" rtl="0" eaLnBrk="1" fontAlgn="auto" latinLnBrk="0" hangingPunct="1">
              <a:lnSpc>
                <a:spcPct val="100000"/>
              </a:lnSpc>
              <a:spcBef>
                <a:spcPts val="0"/>
              </a:spcBef>
              <a:spcAft>
                <a:spcPts val="200"/>
              </a:spcAft>
              <a:buClrTx/>
              <a:buSzTx/>
              <a:buFontTx/>
              <a:buNone/>
              <a:tabLst/>
              <a:defRPr/>
            </a:pP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hlinkClick r:id="rId5">
                  <a:extLst>
                    <a:ext uri="{A12FA001-AC4F-418D-AE19-62706E023703}">
                      <ahyp:hlinkClr xmlns:ahyp="http://schemas.microsoft.com/office/drawing/2018/hyperlinkcolor" val="tx"/>
                    </a:ext>
                  </a:extLst>
                </a:hlinkClick>
              </a:rPr>
              <a:t>https://www.helpguide.org/articles/suicide-prevention/suicide-prevention.htm</a:t>
            </a:r>
            <a:r>
              <a:rPr kumimoji="0" lang="fr-FR" altLang="en-US" sz="900" b="0" i="0" u="none" strike="noStrike" kern="1200" cap="none" spc="0" normalizeH="0" baseline="0" noProof="0" dirty="0">
                <a:ln>
                  <a:noFill/>
                </a:ln>
                <a:solidFill>
                  <a:srgbClr val="E87722"/>
                </a:solidFill>
                <a:effectLst/>
                <a:uLnTx/>
                <a:uFillTx/>
                <a:latin typeface="Arial"/>
                <a:ea typeface="ＭＳ Ｐゴシック" pitchFamily="34" charset="-128"/>
                <a:cs typeface="+mn-cs"/>
              </a:rPr>
              <a:t>.</a:t>
            </a:r>
            <a:endParaRPr kumimoji="0" lang="en-US" altLang="en-US" sz="1600" b="0" i="0" u="none" strike="noStrike" kern="1200" cap="none" spc="0" normalizeH="0" baseline="0" noProof="0" dirty="0">
              <a:ln>
                <a:noFill/>
              </a:ln>
              <a:solidFill>
                <a:srgbClr val="E87722"/>
              </a:solidFill>
              <a:effectLst/>
              <a:uLnTx/>
              <a:uFillTx/>
              <a:latin typeface="Arial" charset="0"/>
              <a:ea typeface="ＭＳ Ｐゴシック" pitchFamily="34" charset="-128"/>
              <a:cs typeface="+mn-cs"/>
            </a:endParaRPr>
          </a:p>
          <a:p>
            <a:pPr marL="228600" marR="0" lvl="0" indent="-228600" algn="ctr" defTabSz="1018879" rtl="0" eaLnBrk="1" fontAlgn="auto" latinLnBrk="0" hangingPunct="1">
              <a:lnSpc>
                <a:spcPct val="95000"/>
              </a:lnSpc>
              <a:spcBef>
                <a:spcPct val="20000"/>
              </a:spcBef>
              <a:spcAft>
                <a:spcPts val="0"/>
              </a:spcAft>
              <a:buClr>
                <a:srgbClr val="005293"/>
              </a:buClr>
              <a:buSzPct val="115000"/>
              <a:buFontTx/>
              <a:buNone/>
              <a:tabLst/>
              <a:defRPr/>
            </a:pPr>
            <a:endParaRPr kumimoji="0" lang="en-US" altLang="en-US" sz="1600" b="0" i="0" u="none" strike="noStrike" kern="1200" cap="none" spc="0" normalizeH="0" baseline="0" noProof="0" dirty="0">
              <a:ln>
                <a:noFill/>
              </a:ln>
              <a:solidFill>
                <a:srgbClr val="55565A"/>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71884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2474" y="1012380"/>
            <a:ext cx="4375111" cy="830997"/>
          </a:xfrm>
        </p:spPr>
        <p:txBody>
          <a:bodyPr/>
          <a:lstStyle/>
          <a:p>
            <a:r>
              <a:rPr lang="en-US" dirty="0"/>
              <a:t>Appendix A:</a:t>
            </a:r>
            <a:br>
              <a:rPr lang="en-US" dirty="0"/>
            </a:br>
            <a:r>
              <a:rPr lang="en-US" dirty="0"/>
              <a:t>Department of Transportation (D.O.T.)</a:t>
            </a:r>
          </a:p>
        </p:txBody>
      </p:sp>
      <p:sp>
        <p:nvSpPr>
          <p:cNvPr id="23556" name="Text Placeholder 8"/>
          <p:cNvSpPr>
            <a:spLocks noGrp="1"/>
          </p:cNvSpPr>
          <p:nvPr>
            <p:ph type="body" sz="quarter" idx="4294967295"/>
          </p:nvPr>
        </p:nvSpPr>
        <p:spPr>
          <a:xfrm>
            <a:off x="460375" y="1970088"/>
            <a:ext cx="6994525" cy="172354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dirty="0">
                <a:solidFill>
                  <a:srgbClr val="646D72"/>
                </a:solidFill>
                <a:latin typeface="Arial" charset="0"/>
                <a:ea typeface="ＭＳ Ｐゴシック" pitchFamily="34" charset="-128"/>
                <a:cs typeface="Times New Roman" pitchFamily="18" charset="0"/>
              </a:rPr>
              <a:t>Public safety is the top concern in the transportation industry. Employees must clearly know what the rules are. Policies should be communicated orally and in writing, and specifically address what constitutes the basis for testing as well as what guidelines will be used to ensure that all employees are treated equally. There should be no guesswork or vagueness. Employers are responsible for protecting the well-being of the public. Explain that we are focused on drivers with Commercial Driver’s Licenses (CDLs).</a:t>
            </a:r>
          </a:p>
        </p:txBody>
      </p:sp>
      <p:sp>
        <p:nvSpPr>
          <p:cNvPr id="50179"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982319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endParaRPr>
          </a:p>
        </p:txBody>
      </p:sp>
      <p:sp>
        <p:nvSpPr>
          <p:cNvPr id="51203" name="Text Placeholder 8"/>
          <p:cNvSpPr txBox="1">
            <a:spLocks/>
          </p:cNvSpPr>
          <p:nvPr/>
        </p:nvSpPr>
        <p:spPr bwMode="auto">
          <a:xfrm>
            <a:off x="460375" y="1970088"/>
            <a:ext cx="6851650" cy="40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DOT regulations require annual alcohol- and drug-testing of safety-sensitive employees. For this training, we are focused on those employees with Commercial Drivers Licenses (CDLs). </a:t>
            </a:r>
          </a:p>
          <a:p>
            <a:endParaRPr lang="en-US" altLang="en-US" dirty="0"/>
          </a:p>
          <a:p>
            <a:r>
              <a:rPr lang="en-US" altLang="en-US" dirty="0"/>
              <a:t>DOT rules define restrictions on drug and alcohol use, establish procedures for urine drug testing and breath alcohol testing, and designate training requirements for supervisors. DOT requires all testing be done by a certified laboratory that employs a Medical Review Officer.</a:t>
            </a:r>
          </a:p>
          <a:p>
            <a:endParaRPr lang="en-US" altLang="en-US" dirty="0"/>
          </a:p>
          <a:p>
            <a:endParaRPr lang="en-US" altLang="en-US" dirty="0"/>
          </a:p>
          <a:p>
            <a:r>
              <a:rPr lang="en-US" altLang="en-US" b="1" dirty="0"/>
              <a:t>Case Study #4</a:t>
            </a:r>
          </a:p>
          <a:p>
            <a:r>
              <a:rPr lang="en-US" altLang="en-US" dirty="0"/>
              <a:t>You get into a company vehicle and see a marijuana cigarette on the floor on the passenger side.</a:t>
            </a:r>
          </a:p>
          <a:p>
            <a:r>
              <a:rPr lang="en-US" altLang="en-US" b="1" i="1" dirty="0"/>
              <a:t>What do you do?</a:t>
            </a:r>
          </a:p>
        </p:txBody>
      </p:sp>
      <p:sp>
        <p:nvSpPr>
          <p:cNvPr id="3" name="Title 2"/>
          <p:cNvSpPr>
            <a:spLocks noGrp="1"/>
          </p:cNvSpPr>
          <p:nvPr>
            <p:ph type="title"/>
          </p:nvPr>
        </p:nvSpPr>
        <p:spPr/>
        <p:txBody>
          <a:bodyPr/>
          <a:lstStyle/>
          <a:p>
            <a:r>
              <a:rPr lang="en-US" dirty="0"/>
              <a:t>Appendix A:</a:t>
            </a:r>
            <a:br>
              <a:rPr lang="en-US" dirty="0"/>
            </a:br>
            <a:r>
              <a:rPr lang="en-US" dirty="0"/>
              <a:t>D.O.T.</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360784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7"/>
          <p:cNvSpPr>
            <a:spLocks noGrp="1"/>
          </p:cNvSpPr>
          <p:nvPr>
            <p:ph type="title"/>
          </p:nvPr>
        </p:nvSpPr>
        <p:spPr>
          <a:xfrm>
            <a:off x="752475" y="1012380"/>
            <a:ext cx="4114800" cy="276999"/>
          </a:xfrm>
        </p:spPr>
        <p:txBody>
          <a:bodyPr/>
          <a:lstStyle/>
          <a:p>
            <a:pPr eaLnBrk="1" hangingPunct="1"/>
            <a:r>
              <a:rPr lang="en-US" altLang="en-US" dirty="0"/>
              <a:t>The Program</a:t>
            </a:r>
          </a:p>
        </p:txBody>
      </p:sp>
      <p:sp>
        <p:nvSpPr>
          <p:cNvPr id="9219" name="Text Placeholder 8"/>
          <p:cNvSpPr>
            <a:spLocks noGrp="1"/>
          </p:cNvSpPr>
          <p:nvPr>
            <p:ph type="body" sz="quarter" idx="4294967295"/>
          </p:nvPr>
        </p:nvSpPr>
        <p:spPr>
          <a:xfrm>
            <a:off x="460376" y="1970088"/>
            <a:ext cx="6851650" cy="360611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Welcome</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Pop Quiz</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Definitions</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Impact</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Fact vs. Fiction</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Commonly Abused Substances</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Alcohol</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Know the Signs</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Resources and Referrals/About Professional Support</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Closing</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Department of Transportation (DOT)</a:t>
            </a:r>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405485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Appendix A:</a:t>
            </a:r>
            <a:br>
              <a:rPr lang="en-US" dirty="0"/>
            </a:br>
            <a:r>
              <a:rPr lang="en-US" dirty="0"/>
              <a:t>D.O.T.</a:t>
            </a:r>
          </a:p>
        </p:txBody>
      </p:sp>
      <p:sp>
        <p:nvSpPr>
          <p:cNvPr id="52226" name="Text Placeholder 8"/>
          <p:cNvSpPr>
            <a:spLocks noGrp="1"/>
          </p:cNvSpPr>
          <p:nvPr>
            <p:ph type="body" sz="quarter" idx="4294967295"/>
          </p:nvPr>
        </p:nvSpPr>
        <p:spPr>
          <a:xfrm>
            <a:off x="460376" y="1970088"/>
            <a:ext cx="6851650" cy="68531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DOT defines specific standards for what is acceptable for specific industries. </a:t>
            </a:r>
            <a:r>
              <a:rPr lang="en-US" altLang="en-US" dirty="0">
                <a:solidFill>
                  <a:srgbClr val="646D72"/>
                </a:solidFill>
                <a:latin typeface="Arial" charset="0"/>
                <a:ea typeface="ＭＳ Ｐゴシック" pitchFamily="34" charset="-128"/>
                <a:cs typeface="Times New Roman" pitchFamily="18" charset="0"/>
                <a:hlinkClick r:id="rId3"/>
              </a:rPr>
              <a:t>www.dot.gov</a:t>
            </a:r>
            <a:r>
              <a:rPr lang="en-US" altLang="en-US" dirty="0">
                <a:solidFill>
                  <a:srgbClr val="646D72"/>
                </a:solidFill>
                <a:latin typeface="Arial" charset="0"/>
                <a:ea typeface="ＭＳ Ｐゴシック" pitchFamily="34" charset="-128"/>
                <a:cs typeface="Times New Roman" pitchFamily="18" charset="0"/>
              </a:rPr>
              <a:t> is a good reference.</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Explain that there are five types of testing. Testing for alcohol and drug use is required in the following situations:</a:t>
            </a:r>
          </a:p>
          <a:p>
            <a:pPr marL="342900" lvl="1" indent="-342900">
              <a:spcBef>
                <a:spcPct val="0"/>
              </a:spcBef>
              <a:spcAft>
                <a:spcPts val="669"/>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Pre-employment testing (drug only.)</a:t>
            </a:r>
          </a:p>
          <a:p>
            <a:pPr marL="342900" lvl="1" indent="-342900">
              <a:spcBef>
                <a:spcPct val="0"/>
              </a:spcBef>
              <a:spcAft>
                <a:spcPts val="669"/>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Reasonable suspicion.</a:t>
            </a:r>
          </a:p>
          <a:p>
            <a:pPr marL="342900" lvl="1" indent="-342900">
              <a:spcBef>
                <a:spcPct val="0"/>
              </a:spcBef>
              <a:spcAft>
                <a:spcPts val="669"/>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Post-accident testing.</a:t>
            </a:r>
          </a:p>
          <a:p>
            <a:pPr marL="342900" lvl="1" indent="-342900">
              <a:spcBef>
                <a:spcPct val="0"/>
              </a:spcBef>
              <a:spcAft>
                <a:spcPts val="669"/>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Random testing.</a:t>
            </a:r>
          </a:p>
          <a:p>
            <a:pPr marL="342900" lvl="1" indent="-342900">
              <a:spcBef>
                <a:spcPct val="0"/>
              </a:spcBef>
              <a:spcAft>
                <a:spcPts val="669"/>
              </a:spcAft>
              <a:buFont typeface="+mj-lt"/>
              <a:buAutoNum type="arabicPeriod"/>
            </a:pPr>
            <a:r>
              <a:rPr lang="en-US" altLang="en-US" dirty="0">
                <a:solidFill>
                  <a:srgbClr val="646D72"/>
                </a:solidFill>
                <a:latin typeface="Arial" charset="0"/>
                <a:ea typeface="ＭＳ Ｐゴシック" pitchFamily="34" charset="-128"/>
                <a:cs typeface="Times New Roman" pitchFamily="18" charset="0"/>
              </a:rPr>
              <a:t>Return-to-duty testing.</a:t>
            </a: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			</a:t>
            </a:r>
          </a:p>
          <a:p>
            <a:pPr>
              <a:spcBef>
                <a:spcPct val="0"/>
              </a:spcBef>
              <a:spcAft>
                <a:spcPts val="669"/>
              </a:spcAft>
              <a:buClr>
                <a:schemeClr val="tx2"/>
              </a:buClr>
            </a:pPr>
            <a:r>
              <a:rPr lang="en-US" altLang="en-US" b="1" dirty="0">
                <a:solidFill>
                  <a:srgbClr val="646D72"/>
                </a:solidFill>
                <a:latin typeface="Arial" charset="0"/>
                <a:ea typeface="ＭＳ Ｐゴシック" pitchFamily="34" charset="-128"/>
                <a:cs typeface="Times New Roman" pitchFamily="18" charset="0"/>
              </a:rPr>
              <a:t>Detection Times for Drugs</a:t>
            </a:r>
          </a:p>
          <a:p>
            <a:pPr>
              <a:spcBef>
                <a:spcPct val="0"/>
              </a:spcBef>
              <a:spcAft>
                <a:spcPts val="669"/>
              </a:spcAft>
              <a:buClr>
                <a:schemeClr val="tx2"/>
              </a:buClr>
              <a:tabLst>
                <a:tab pos="457200" algn="l"/>
                <a:tab pos="3200400" algn="l"/>
              </a:tabLst>
            </a:pPr>
            <a:r>
              <a:rPr lang="en-US" altLang="en-US" b="1" dirty="0">
                <a:solidFill>
                  <a:srgbClr val="646D72"/>
                </a:solidFill>
                <a:latin typeface="Arial" charset="0"/>
                <a:ea typeface="ＭＳ Ｐゴシック" pitchFamily="34" charset="-128"/>
                <a:cs typeface="Times New Roman" pitchFamily="18" charset="0"/>
              </a:rPr>
              <a:t>	Drugs	Detection Times</a:t>
            </a:r>
          </a:p>
          <a:p>
            <a:pPr>
              <a:spcBef>
                <a:spcPct val="0"/>
              </a:spcBef>
              <a:spcAft>
                <a:spcPts val="669"/>
              </a:spcAft>
              <a:buClr>
                <a:schemeClr val="tx2"/>
              </a:buClr>
              <a:tabLst>
                <a:tab pos="457200" algn="l"/>
                <a:tab pos="3200400" algn="l"/>
              </a:tabLst>
            </a:pPr>
            <a:r>
              <a:rPr lang="en-US" altLang="en-US" dirty="0">
                <a:solidFill>
                  <a:srgbClr val="646D72"/>
                </a:solidFill>
                <a:latin typeface="Arial" charset="0"/>
                <a:ea typeface="ＭＳ Ｐゴシック" pitchFamily="34" charset="-128"/>
                <a:cs typeface="Times New Roman" pitchFamily="18" charset="0"/>
              </a:rPr>
              <a:t>	Amphetamines	One to two days.</a:t>
            </a:r>
          </a:p>
          <a:p>
            <a:pPr>
              <a:spcBef>
                <a:spcPct val="0"/>
              </a:spcBef>
              <a:spcAft>
                <a:spcPts val="669"/>
              </a:spcAft>
              <a:buClr>
                <a:schemeClr val="tx2"/>
              </a:buClr>
              <a:tabLst>
                <a:tab pos="457200" algn="l"/>
                <a:tab pos="3200400" algn="l"/>
              </a:tabLst>
            </a:pPr>
            <a:r>
              <a:rPr lang="en-US" altLang="en-US" dirty="0">
                <a:solidFill>
                  <a:srgbClr val="646D72"/>
                </a:solidFill>
                <a:latin typeface="Arial" charset="0"/>
                <a:ea typeface="ＭＳ Ｐゴシック" pitchFamily="34" charset="-128"/>
                <a:cs typeface="Times New Roman" pitchFamily="18" charset="0"/>
              </a:rPr>
              <a:t>	Cannabinoids 	Two days to four weeks.</a:t>
            </a:r>
            <a:br>
              <a:rPr lang="en-US" altLang="en-US" dirty="0">
                <a:solidFill>
                  <a:srgbClr val="646D72"/>
                </a:solidFill>
                <a:latin typeface="Arial" charset="0"/>
                <a:ea typeface="ＭＳ Ｐゴシック" pitchFamily="34" charset="-128"/>
                <a:cs typeface="Times New Roman" pitchFamily="18" charset="0"/>
              </a:rPr>
            </a:br>
            <a:r>
              <a:rPr lang="en-US" altLang="en-US" dirty="0">
                <a:solidFill>
                  <a:srgbClr val="646D72"/>
                </a:solidFill>
                <a:latin typeface="Arial" charset="0"/>
                <a:ea typeface="ＭＳ Ｐゴシック" pitchFamily="34" charset="-128"/>
                <a:cs typeface="Times New Roman" pitchFamily="18" charset="0"/>
              </a:rPr>
              <a:t>	(Marijuana and Hash)		</a:t>
            </a:r>
          </a:p>
          <a:p>
            <a:pPr>
              <a:spcBef>
                <a:spcPct val="0"/>
              </a:spcBef>
              <a:spcAft>
                <a:spcPts val="669"/>
              </a:spcAft>
              <a:buClr>
                <a:schemeClr val="tx2"/>
              </a:buClr>
              <a:tabLst>
                <a:tab pos="457200" algn="l"/>
                <a:tab pos="3200400" algn="l"/>
              </a:tabLst>
            </a:pPr>
            <a:r>
              <a:rPr lang="en-US" altLang="en-US" dirty="0">
                <a:solidFill>
                  <a:srgbClr val="646D72"/>
                </a:solidFill>
                <a:latin typeface="Arial" charset="0"/>
                <a:ea typeface="ＭＳ Ｐゴシック" pitchFamily="34" charset="-128"/>
                <a:cs typeface="Times New Roman" pitchFamily="18" charset="0"/>
              </a:rPr>
              <a:t>	Cocaine	Two to five days.</a:t>
            </a:r>
          </a:p>
          <a:p>
            <a:pPr>
              <a:spcBef>
                <a:spcPct val="0"/>
              </a:spcBef>
              <a:spcAft>
                <a:spcPts val="669"/>
              </a:spcAft>
              <a:buClr>
                <a:schemeClr val="tx2"/>
              </a:buClr>
              <a:tabLst>
                <a:tab pos="457200" algn="l"/>
                <a:tab pos="3200400" algn="l"/>
              </a:tabLst>
            </a:pPr>
            <a:r>
              <a:rPr lang="en-US" altLang="en-US" dirty="0">
                <a:solidFill>
                  <a:srgbClr val="646D72"/>
                </a:solidFill>
                <a:latin typeface="Arial" charset="0"/>
                <a:ea typeface="ＭＳ Ｐゴシック" pitchFamily="34" charset="-128"/>
                <a:cs typeface="Times New Roman" pitchFamily="18" charset="0"/>
              </a:rPr>
              <a:t>	Opiates (Codeine, heroin, 	One to four days.</a:t>
            </a:r>
            <a:br>
              <a:rPr lang="en-US" altLang="en-US" dirty="0">
                <a:solidFill>
                  <a:srgbClr val="646D72"/>
                </a:solidFill>
                <a:latin typeface="Arial" charset="0"/>
                <a:ea typeface="ＭＳ Ｐゴシック" pitchFamily="34" charset="-128"/>
                <a:cs typeface="Times New Roman" pitchFamily="18" charset="0"/>
              </a:rPr>
            </a:br>
            <a:r>
              <a:rPr lang="en-US" altLang="en-US" dirty="0">
                <a:solidFill>
                  <a:srgbClr val="646D72"/>
                </a:solidFill>
                <a:latin typeface="Arial" charset="0"/>
                <a:ea typeface="ＭＳ Ｐゴシック" pitchFamily="34" charset="-128"/>
                <a:cs typeface="Times New Roman" pitchFamily="18" charset="0"/>
              </a:rPr>
              <a:t>	hydromorphone, morphine,</a:t>
            </a:r>
            <a:br>
              <a:rPr lang="en-US" altLang="en-US" dirty="0">
                <a:solidFill>
                  <a:srgbClr val="646D72"/>
                </a:solidFill>
                <a:latin typeface="Arial" charset="0"/>
                <a:ea typeface="ＭＳ Ｐゴシック" pitchFamily="34" charset="-128"/>
                <a:cs typeface="Times New Roman" pitchFamily="18" charset="0"/>
              </a:rPr>
            </a:br>
            <a:r>
              <a:rPr lang="en-US" altLang="en-US" dirty="0">
                <a:solidFill>
                  <a:srgbClr val="646D72"/>
                </a:solidFill>
                <a:latin typeface="Arial" charset="0"/>
                <a:ea typeface="ＭＳ Ｐゴシック" pitchFamily="34" charset="-128"/>
                <a:cs typeface="Times New Roman" pitchFamily="18" charset="0"/>
              </a:rPr>
              <a:t>	oxycodone)</a:t>
            </a:r>
          </a:p>
          <a:p>
            <a:pPr>
              <a:spcBef>
                <a:spcPct val="0"/>
              </a:spcBef>
              <a:spcAft>
                <a:spcPts val="669"/>
              </a:spcAft>
              <a:buClr>
                <a:schemeClr val="tx2"/>
              </a:buClr>
              <a:tabLst>
                <a:tab pos="457200" algn="l"/>
                <a:tab pos="3200400" algn="l"/>
              </a:tabLst>
            </a:pPr>
            <a:r>
              <a:rPr lang="en-US" altLang="en-US" dirty="0">
                <a:solidFill>
                  <a:srgbClr val="646D72"/>
                </a:solidFill>
                <a:latin typeface="Arial" charset="0"/>
                <a:ea typeface="ＭＳ Ｐゴシック" pitchFamily="34" charset="-128"/>
                <a:cs typeface="Times New Roman" pitchFamily="18" charset="0"/>
              </a:rPr>
              <a:t>	Phencyclidine	One day to several weeks.</a:t>
            </a:r>
          </a:p>
          <a:p>
            <a:pPr>
              <a:spcBef>
                <a:spcPct val="0"/>
              </a:spcBef>
              <a:spcAft>
                <a:spcPts val="669"/>
              </a:spcAft>
              <a:buClr>
                <a:schemeClr val="tx2"/>
              </a:buClr>
            </a:pPr>
            <a:endParaRPr lang="en-US" altLang="en-US" dirty="0">
              <a:solidFill>
                <a:srgbClr val="646D72"/>
              </a:solidFill>
              <a:latin typeface="Arial" charset="0"/>
              <a:ea typeface="ＭＳ Ｐゴシック" pitchFamily="34" charset="-128"/>
              <a:cs typeface="Times New Roman" pitchFamily="18" charset="0"/>
            </a:endParaRPr>
          </a:p>
          <a:p>
            <a:pPr>
              <a:spcBef>
                <a:spcPct val="0"/>
              </a:spcBef>
              <a:spcAft>
                <a:spcPts val="669"/>
              </a:spcAft>
              <a:buClr>
                <a:schemeClr val="tx2"/>
              </a:buClr>
            </a:pPr>
            <a:r>
              <a:rPr lang="en-US" altLang="en-US" dirty="0">
                <a:solidFill>
                  <a:srgbClr val="646D72"/>
                </a:solidFill>
                <a:latin typeface="Arial" charset="0"/>
                <a:ea typeface="ＭＳ Ｐゴシック" pitchFamily="34" charset="-128"/>
                <a:cs typeface="Times New Roman" pitchFamily="18" charset="0"/>
              </a:rPr>
              <a:t>Review the information on the following page.</a:t>
            </a:r>
          </a:p>
        </p:txBody>
      </p:sp>
      <p:sp>
        <p:nvSpPr>
          <p:cNvPr id="52227" name="Text Box 6"/>
          <p:cNvSpPr txBox="1">
            <a:spLocks noChangeArrowheads="1"/>
          </p:cNvSpPr>
          <p:nvPr/>
        </p:nvSpPr>
        <p:spPr bwMode="auto">
          <a:xfrm>
            <a:off x="4026535" y="4917440"/>
            <a:ext cx="208703" cy="302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lgn="ctr" defTabSz="1018824" eaLnBrk="1" hangingPunct="1">
              <a:spcBef>
                <a:spcPct val="0"/>
              </a:spcBef>
              <a:buClrTx/>
              <a:buSzTx/>
            </a:pPr>
            <a:endParaRPr lang="en-US" altLang="en-US" sz="1300">
              <a:solidFill>
                <a:srgbClr val="646D72"/>
              </a:solidFill>
            </a:endParaRP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811122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Placeholder 12"/>
          <p:cNvSpPr txBox="1">
            <a:spLocks/>
          </p:cNvSpPr>
          <p:nvPr/>
        </p:nvSpPr>
        <p:spPr bwMode="auto">
          <a:xfrm>
            <a:off x="469581" y="1973581"/>
            <a:ext cx="3416619" cy="5189219"/>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600" b="1" dirty="0">
                <a:solidFill>
                  <a:schemeClr val="tx2"/>
                </a:solidFill>
              </a:rPr>
              <a:t>Prohibited Drug Use</a:t>
            </a:r>
          </a:p>
          <a:p>
            <a:pPr>
              <a:spcBef>
                <a:spcPct val="0"/>
              </a:spcBef>
              <a:buClr>
                <a:schemeClr val="tx2"/>
              </a:buClr>
              <a:buSzTx/>
            </a:pPr>
            <a:endParaRPr lang="en-US" altLang="en-US" sz="1600" dirty="0">
              <a:solidFill>
                <a:srgbClr val="646D72"/>
              </a:solidFill>
            </a:endParaRP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Amphetamines</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Cocaine/Crack</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Marijuana</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Opiates</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PCP</a:t>
            </a:r>
          </a:p>
          <a:p>
            <a:pPr marL="0" indent="0" eaLnBrk="1" hangingPunct="1">
              <a:spcBef>
                <a:spcPct val="0"/>
              </a:spcBef>
              <a:spcAft>
                <a:spcPts val="669"/>
              </a:spcAft>
              <a:buClr>
                <a:schemeClr val="tx2"/>
              </a:buClr>
              <a:buSzTx/>
            </a:pPr>
            <a:endParaRPr lang="en-US" altLang="en-US" sz="1600" dirty="0">
              <a:solidFill>
                <a:srgbClr val="646D72"/>
              </a:solidFill>
              <a:cs typeface="Times New Roman" pitchFamily="18" charset="0"/>
            </a:endParaRPr>
          </a:p>
          <a:p>
            <a:pPr marL="0" indent="0" eaLnBrk="1" hangingPunct="1">
              <a:spcBef>
                <a:spcPct val="0"/>
              </a:spcBef>
              <a:spcAft>
                <a:spcPts val="669"/>
              </a:spcAft>
              <a:buClr>
                <a:schemeClr val="tx2"/>
              </a:buClr>
              <a:buSzTx/>
            </a:pPr>
            <a:r>
              <a:rPr lang="en-US" altLang="en-US" sz="1600" dirty="0">
                <a:solidFill>
                  <a:srgbClr val="646D72"/>
                </a:solidFill>
                <a:cs typeface="Times New Roman" pitchFamily="18" charset="0"/>
              </a:rPr>
              <a:t>Some DOT agencies have additional rules prohibiting the use of legally prescribed medications:</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Amphetamines</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Barbiturates</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Morphine</a:t>
            </a:r>
          </a:p>
          <a:p>
            <a:pPr>
              <a:spcBef>
                <a:spcPct val="0"/>
              </a:spcBef>
              <a:buClr>
                <a:schemeClr val="tx2"/>
              </a:buClr>
              <a:buSzTx/>
            </a:pPr>
            <a:endParaRPr lang="en-US" altLang="en-US" sz="1300" dirty="0">
              <a:solidFill>
                <a:srgbClr val="646D72"/>
              </a:solidFill>
            </a:endParaRPr>
          </a:p>
        </p:txBody>
      </p:sp>
      <p:sp>
        <p:nvSpPr>
          <p:cNvPr id="53251" name="Text Placeholder 12"/>
          <p:cNvSpPr txBox="1">
            <a:spLocks/>
          </p:cNvSpPr>
          <p:nvPr/>
        </p:nvSpPr>
        <p:spPr bwMode="auto">
          <a:xfrm>
            <a:off x="3886200" y="1970088"/>
            <a:ext cx="3425825" cy="5191065"/>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101882" tIns="101882" rIns="101882" bIns="132447"/>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a:spcBef>
                <a:spcPct val="0"/>
              </a:spcBef>
              <a:buClr>
                <a:schemeClr val="tx2"/>
              </a:buClr>
              <a:buSzTx/>
            </a:pPr>
            <a:r>
              <a:rPr lang="en-US" altLang="en-US" sz="1600" b="1" dirty="0">
                <a:solidFill>
                  <a:schemeClr val="tx2"/>
                </a:solidFill>
              </a:rPr>
              <a:t>Prohibited Alcohol Use*</a:t>
            </a:r>
          </a:p>
          <a:p>
            <a:pPr>
              <a:spcBef>
                <a:spcPct val="0"/>
              </a:spcBef>
              <a:buClr>
                <a:schemeClr val="tx2"/>
              </a:buClr>
              <a:buSzTx/>
            </a:pPr>
            <a:endParaRPr lang="en-US" altLang="en-US" sz="1600" dirty="0">
              <a:solidFill>
                <a:srgbClr val="646D72"/>
              </a:solidFill>
            </a:endParaRPr>
          </a:p>
          <a:p>
            <a:pPr marL="0" indent="0" eaLnBrk="1" hangingPunct="1">
              <a:spcBef>
                <a:spcPct val="0"/>
              </a:spcBef>
              <a:spcAft>
                <a:spcPts val="669"/>
              </a:spcAft>
              <a:buClr>
                <a:schemeClr val="tx2"/>
              </a:buClr>
              <a:buSzTx/>
            </a:pPr>
            <a:r>
              <a:rPr lang="en-US" altLang="en-US" sz="1600" dirty="0">
                <a:solidFill>
                  <a:srgbClr val="646D72"/>
                </a:solidFill>
                <a:cs typeface="Times New Roman" pitchFamily="18" charset="0"/>
              </a:rPr>
              <a:t>Performance of safety-sensitive functions is prohibited:</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Within four hours after using alcohol.</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While having an alcohol concentration of 0.02 or greater.</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When refusing to submit to a test.</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While using alcohol on the job.</a:t>
            </a:r>
          </a:p>
          <a:p>
            <a:pPr marL="285750" lvl="1" eaLnBrk="1" hangingPunct="1">
              <a:spcBef>
                <a:spcPct val="0"/>
              </a:spcBef>
              <a:spcAft>
                <a:spcPts val="669"/>
              </a:spcAft>
              <a:buClr>
                <a:schemeClr val="accent1"/>
              </a:buClr>
              <a:buFont typeface="Arial" pitchFamily="34" charset="0"/>
              <a:buChar char="•"/>
            </a:pPr>
            <a:r>
              <a:rPr lang="en-US" altLang="en-US" sz="1600" dirty="0">
                <a:solidFill>
                  <a:srgbClr val="646D72"/>
                </a:solidFill>
                <a:cs typeface="Times New Roman" pitchFamily="18" charset="0"/>
              </a:rPr>
              <a:t>When using alcohol within eight hours after an accident.</a:t>
            </a:r>
          </a:p>
          <a:p>
            <a:pPr>
              <a:spcBef>
                <a:spcPct val="0"/>
              </a:spcBef>
              <a:buClr>
                <a:schemeClr val="tx2"/>
              </a:buClr>
              <a:buSzTx/>
            </a:pPr>
            <a:endParaRPr lang="en-US" altLang="en-US" sz="1300" dirty="0">
              <a:solidFill>
                <a:srgbClr val="646D72"/>
              </a:solidFill>
            </a:endParaRPr>
          </a:p>
        </p:txBody>
      </p:sp>
      <p:sp>
        <p:nvSpPr>
          <p:cNvPr id="53252" name="TextBox 15"/>
          <p:cNvSpPr txBox="1">
            <a:spLocks noChangeArrowheads="1"/>
          </p:cNvSpPr>
          <p:nvPr/>
        </p:nvSpPr>
        <p:spPr bwMode="auto">
          <a:xfrm>
            <a:off x="388620" y="8027512"/>
            <a:ext cx="7002357"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eaLnBrk="1" hangingPunct="1">
              <a:spcBef>
                <a:spcPct val="0"/>
              </a:spcBef>
              <a:buClrTx/>
              <a:buSzTx/>
            </a:pPr>
            <a:r>
              <a:rPr lang="en-US" altLang="en-US" sz="1300">
                <a:solidFill>
                  <a:srgbClr val="646D72"/>
                </a:solidFill>
              </a:rPr>
              <a:t>*After testing positive, employees cannot return to work without an assessment by a Substance Abuse Professional (SAP), and a negative return-to-duty alcohol or drug test.</a:t>
            </a:r>
          </a:p>
          <a:p>
            <a:pPr eaLnBrk="1" hangingPunct="1">
              <a:spcBef>
                <a:spcPct val="0"/>
              </a:spcBef>
              <a:buClrTx/>
              <a:buSzTx/>
            </a:pPr>
            <a:endParaRPr lang="en-US" altLang="en-US" sz="1300" b="1">
              <a:solidFill>
                <a:srgbClr val="646D72"/>
              </a:solidFill>
            </a:endParaRPr>
          </a:p>
          <a:p>
            <a:pPr eaLnBrk="1" hangingPunct="1">
              <a:spcBef>
                <a:spcPct val="0"/>
              </a:spcBef>
              <a:buClrTx/>
              <a:buSzTx/>
            </a:pPr>
            <a:endParaRPr lang="en-US" altLang="en-US" sz="2500">
              <a:solidFill>
                <a:srgbClr val="646D72"/>
              </a:solidFill>
            </a:endParaRPr>
          </a:p>
        </p:txBody>
      </p:sp>
      <p:cxnSp>
        <p:nvCxnSpPr>
          <p:cNvPr id="17" name="Straight Connector 16"/>
          <p:cNvCxnSpPr/>
          <p:nvPr/>
        </p:nvCxnSpPr>
        <p:spPr>
          <a:xfrm>
            <a:off x="469582" y="2434591"/>
            <a:ext cx="6842443"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7" name="Title 6"/>
          <p:cNvSpPr>
            <a:spLocks noGrp="1"/>
          </p:cNvSpPr>
          <p:nvPr>
            <p:ph type="title"/>
          </p:nvPr>
        </p:nvSpPr>
        <p:spPr>
          <a:xfrm>
            <a:off x="752475" y="1012380"/>
            <a:ext cx="4114800" cy="553998"/>
          </a:xfrm>
        </p:spPr>
        <p:txBody>
          <a:bodyPr/>
          <a:lstStyle/>
          <a:p>
            <a:r>
              <a:rPr lang="en-US" dirty="0"/>
              <a:t>Appendix A:</a:t>
            </a:r>
            <a:br>
              <a:rPr lang="en-US" dirty="0"/>
            </a:br>
            <a:r>
              <a:rPr lang="en-US" dirty="0"/>
              <a:t>D.O.T.</a:t>
            </a:r>
          </a:p>
        </p:txBody>
      </p:sp>
    </p:spTree>
    <p:extLst>
      <p:ext uri="{BB962C8B-B14F-4D97-AF65-F5344CB8AC3E}">
        <p14:creationId xmlns:p14="http://schemas.microsoft.com/office/powerpoint/2010/main" val="2944828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a:t>Learning Points</a:t>
            </a:r>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
        <p:nvSpPr>
          <p:cNvPr id="11" name="Text Placeholder 5"/>
          <p:cNvSpPr txBox="1">
            <a:spLocks noChangeArrowheads="1"/>
          </p:cNvSpPr>
          <p:nvPr/>
        </p:nvSpPr>
        <p:spPr bwMode="gray">
          <a:xfrm>
            <a:off x="460375" y="1970088"/>
            <a:ext cx="6851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rtlCol="0">
            <a:spAutoFit/>
          </a:bodyPr>
          <a:lstStyle>
            <a:lvl1pPr marL="0" indent="0" algn="l" defTabSz="1018879" rtl="0" eaLnBrk="1" latinLnBrk="0" hangingPunct="1">
              <a:spcBef>
                <a:spcPts val="500"/>
              </a:spcBef>
              <a:buClr>
                <a:schemeClr val="accent1"/>
              </a:buClr>
              <a:buFont typeface="Arial" pitchFamily="34" charset="0"/>
              <a:buNone/>
              <a:defRPr sz="1600" kern="1200">
                <a:solidFill>
                  <a:schemeClr val="tx1"/>
                </a:solidFill>
                <a:latin typeface="+mn-lt"/>
                <a:ea typeface="+mn-ea"/>
                <a:cs typeface="+mn-cs"/>
              </a:defRPr>
            </a:lvl1pPr>
            <a:lvl2pPr marL="288925" indent="-176213"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2pPr>
            <a:lvl3pPr marL="403225" indent="-173038"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3pPr>
            <a:lvl4pPr marL="517525" indent="-174625" algn="l" defTabSz="1018879" rtl="0" eaLnBrk="1" latinLnBrk="0" hangingPunct="1">
              <a:spcBef>
                <a:spcPts val="500"/>
              </a:spcBef>
              <a:buClr>
                <a:schemeClr val="accent1"/>
              </a:buClr>
              <a:buFont typeface="Arial" pitchFamily="34" charset="0"/>
              <a:buChar char="•"/>
              <a:defRPr sz="1600" kern="1200">
                <a:solidFill>
                  <a:schemeClr val="tx1"/>
                </a:solidFill>
                <a:latin typeface="+mn-lt"/>
                <a:ea typeface="+mn-ea"/>
                <a:cs typeface="+mn-cs"/>
              </a:defRPr>
            </a:lvl4pPr>
            <a:lvl5pPr marL="631825" indent="-173038" algn="l" defTabSz="1018879" rtl="0" eaLnBrk="1" latinLnBrk="0" hangingPunct="1">
              <a:spcBef>
                <a:spcPts val="500"/>
              </a:spcBef>
              <a:buClr>
                <a:schemeClr val="accent1"/>
              </a:buClr>
              <a:buFont typeface="Arial" pitchFamily="34" charset="0"/>
              <a:buChar char="–"/>
              <a:defRPr sz="1600" kern="1200" baseline="0">
                <a:solidFill>
                  <a:schemeClr val="tx1"/>
                </a:solidFill>
                <a:latin typeface="+mn-lt"/>
                <a:ea typeface="+mn-ea"/>
                <a:cs typeface="+mn-cs"/>
              </a:defRPr>
            </a:lvl5pPr>
            <a:lvl6pPr marL="684213"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6pPr>
            <a:lvl7pPr marL="8001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7pPr>
            <a:lvl8pPr marL="9144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8pPr>
            <a:lvl9pPr marL="1028700" indent="-114300"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pPr>
              <a:spcBef>
                <a:spcPct val="0"/>
              </a:spcBef>
              <a:buClr>
                <a:schemeClr val="tx2"/>
              </a:buClr>
            </a:pPr>
            <a:r>
              <a:rPr lang="en-US" altLang="en-US" sz="2400" b="1">
                <a:latin typeface="Arial" charset="0"/>
                <a:ea typeface="ＭＳ Ｐゴシック" pitchFamily="34" charset="-128"/>
              </a:rPr>
              <a:t>Participants will:</a:t>
            </a:r>
          </a:p>
        </p:txBody>
      </p:sp>
      <p:sp>
        <p:nvSpPr>
          <p:cNvPr id="12" name="Text Placeholder 6"/>
          <p:cNvSpPr txBox="1">
            <a:spLocks/>
          </p:cNvSpPr>
          <p:nvPr/>
        </p:nvSpPr>
        <p:spPr bwMode="auto">
          <a:xfrm>
            <a:off x="460375" y="2772943"/>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Determine the extent of substance abuse in the workplace.</a:t>
            </a:r>
          </a:p>
        </p:txBody>
      </p:sp>
      <p:sp>
        <p:nvSpPr>
          <p:cNvPr id="13" name="Text Placeholder 6"/>
          <p:cNvSpPr txBox="1">
            <a:spLocks/>
          </p:cNvSpPr>
          <p:nvPr/>
        </p:nvSpPr>
        <p:spPr bwMode="auto">
          <a:xfrm>
            <a:off x="460375" y="3591069"/>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Examine the drugs that most often get abused.</a:t>
            </a:r>
          </a:p>
        </p:txBody>
      </p:sp>
      <p:sp>
        <p:nvSpPr>
          <p:cNvPr id="14" name="Text Placeholder 6"/>
          <p:cNvSpPr txBox="1">
            <a:spLocks/>
          </p:cNvSpPr>
          <p:nvPr/>
        </p:nvSpPr>
        <p:spPr bwMode="auto">
          <a:xfrm>
            <a:off x="460375" y="4409195"/>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Recognize signs and symptoms that may impact a safe and productive working environment.</a:t>
            </a:r>
          </a:p>
        </p:txBody>
      </p:sp>
      <p:sp>
        <p:nvSpPr>
          <p:cNvPr id="15" name="Text Placeholder 6"/>
          <p:cNvSpPr txBox="1">
            <a:spLocks/>
          </p:cNvSpPr>
          <p:nvPr/>
        </p:nvSpPr>
        <p:spPr bwMode="auto">
          <a:xfrm>
            <a:off x="460375" y="5227320"/>
            <a:ext cx="6821371" cy="640080"/>
          </a:xfrm>
          <a:prstGeom prst="rect">
            <a:avLst/>
          </a:prstGeom>
          <a:solidFill>
            <a:schemeClr val="accent6"/>
          </a:solidFill>
          <a:ln>
            <a:noFill/>
          </a:ln>
        </p:spPr>
        <p:txBody>
          <a:bodyPr lIns="101882" tIns="91440" rIns="101882" bIns="91440" anchor="ctr">
            <a:noAutofit/>
          </a:bodyPr>
          <a:lstStyle>
            <a:defPPr>
              <a:defRPr lang="en-US"/>
            </a:defPPr>
            <a:lvl1pPr marL="285750" indent="-285750">
              <a:spcBef>
                <a:spcPct val="0"/>
              </a:spcBef>
              <a:buClr>
                <a:schemeClr val="tx2"/>
              </a:buClr>
              <a:buSzTx/>
              <a:buFontTx/>
              <a:buChar char="•"/>
              <a:defRPr sz="1800">
                <a:latin typeface="Arial" charset="0"/>
                <a:ea typeface="ＭＳ Ｐゴシック" pitchFamily="34" charset="-128"/>
              </a:defRPr>
            </a:lvl1pPr>
            <a:lvl2pPr marL="742950" indent="-28575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Identify helpful resources and how to use them.</a:t>
            </a:r>
          </a:p>
        </p:txBody>
      </p:sp>
    </p:spTree>
    <p:extLst>
      <p:ext uri="{BB962C8B-B14F-4D97-AF65-F5344CB8AC3E}">
        <p14:creationId xmlns:p14="http://schemas.microsoft.com/office/powerpoint/2010/main" val="374987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a:t>Welcome</a:t>
            </a:r>
          </a:p>
        </p:txBody>
      </p:sp>
      <p:sp>
        <p:nvSpPr>
          <p:cNvPr id="16389" name="Text Placeholder 5"/>
          <p:cNvSpPr txBox="1">
            <a:spLocks/>
          </p:cNvSpPr>
          <p:nvPr/>
        </p:nvSpPr>
        <p:spPr bwMode="auto">
          <a:xfrm>
            <a:off x="460375" y="1965007"/>
            <a:ext cx="6851650" cy="3829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669"/>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r>
              <a:rPr lang="en-US" altLang="en-US" dirty="0"/>
              <a:t>Between six and eight percent of workers use drugs or alcohol on the job. The U.S. Dept. of Labor states that workers who abuse drugs and alcohol greatly compromise their performance. Compared with the average employee rates, a typical drug or alcohol abuser is:</a:t>
            </a:r>
          </a:p>
          <a:p>
            <a:pPr lvl="1"/>
            <a:r>
              <a:rPr lang="en-US" altLang="en-US" dirty="0"/>
              <a:t>Two times more likely to request early dismissal or time off.</a:t>
            </a:r>
          </a:p>
          <a:p>
            <a:pPr lvl="1"/>
            <a:r>
              <a:rPr lang="en-US" altLang="en-US" dirty="0"/>
              <a:t>Two-and-a-half times more likely to have absences of eight days or more.</a:t>
            </a:r>
          </a:p>
          <a:p>
            <a:pPr lvl="1"/>
            <a:r>
              <a:rPr lang="en-US" altLang="en-US" dirty="0"/>
              <a:t>Three times more likely to be late for work.</a:t>
            </a:r>
          </a:p>
          <a:p>
            <a:pPr lvl="1"/>
            <a:r>
              <a:rPr lang="en-US" altLang="en-US" dirty="0"/>
              <a:t>Nearly four times (3.6) more likely to injure themselves or another person in a workplace accident.</a:t>
            </a:r>
          </a:p>
          <a:p>
            <a:pPr lvl="1"/>
            <a:r>
              <a:rPr lang="en-US" altLang="en-US" dirty="0"/>
              <a:t>Five times more likely to file a workers’ compensation claim.</a:t>
            </a:r>
          </a:p>
          <a:p>
            <a:endParaRPr lang="en-US" altLang="en-US" dirty="0"/>
          </a:p>
          <a:p>
            <a:endParaRPr lang="en-US" altLang="en-US" dirty="0"/>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80524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Placeholder 5"/>
          <p:cNvSpPr txBox="1">
            <a:spLocks/>
          </p:cNvSpPr>
          <p:nvPr/>
        </p:nvSpPr>
        <p:spPr bwMode="auto">
          <a:xfrm>
            <a:off x="460375" y="1970088"/>
            <a:ext cx="6851650" cy="7381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0" indent="0" eaLnBrk="1" hangingPunct="1">
              <a:spcBef>
                <a:spcPct val="0"/>
              </a:spcBef>
              <a:spcAft>
                <a:spcPts val="669"/>
              </a:spcAft>
              <a:buClr>
                <a:schemeClr val="tx2"/>
              </a:buClr>
              <a:buSzTx/>
            </a:pPr>
            <a:r>
              <a:rPr lang="en-US" altLang="en-US" sz="1600" b="1" dirty="0">
                <a:solidFill>
                  <a:srgbClr val="646D72"/>
                </a:solidFill>
                <a:cs typeface="Times New Roman" pitchFamily="18" charset="0"/>
              </a:rPr>
              <a:t>Put a check mark next to the correct answer in the space provided.</a:t>
            </a:r>
            <a:br>
              <a:rPr lang="en-US" altLang="en-US" sz="1600" b="1" dirty="0">
                <a:solidFill>
                  <a:srgbClr val="646D72"/>
                </a:solidFill>
                <a:cs typeface="Times New Roman" pitchFamily="18" charset="0"/>
              </a:rPr>
            </a:br>
            <a:endParaRPr lang="en-US" altLang="en-US" sz="1600" b="1" dirty="0">
              <a:solidFill>
                <a:srgbClr val="646D72"/>
              </a:solidFill>
              <a:cs typeface="Times New Roman" pitchFamily="18" charset="0"/>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1.	The most commonly abused drug in the United States is:</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Marijuana.</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Alcohol.</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Cocaine.</a:t>
            </a:r>
          </a:p>
          <a:p>
            <a:pPr eaLnBrk="1" hangingPunct="1">
              <a:spcBef>
                <a:spcPct val="0"/>
              </a:spcBef>
              <a:spcAft>
                <a:spcPts val="669"/>
              </a:spcAft>
              <a:buClr>
                <a:schemeClr val="tx2"/>
              </a:buClr>
              <a:buSzTx/>
              <a:buFont typeface="Wingdings" pitchFamily="2" charset="2"/>
              <a:buChar char="q"/>
            </a:pP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2.	A single dose of cocaine can cause a heart attack.</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True.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False.</a:t>
            </a:r>
          </a:p>
          <a:p>
            <a:pPr eaLnBrk="1" hangingPunct="1">
              <a:spcBef>
                <a:spcPct val="0"/>
              </a:spcBef>
              <a:spcAft>
                <a:spcPts val="669"/>
              </a:spcAft>
              <a:buClr>
                <a:schemeClr val="tx2"/>
              </a:buClr>
              <a:buSzTx/>
              <a:buFont typeface="Wingdings" pitchFamily="2" charset="2"/>
              <a:buChar char="q"/>
            </a:pP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3. 	What percentage of all drug abusers are employed?</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5 percent.</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15 percent.</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25 percent.</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70 percent.</a:t>
            </a:r>
          </a:p>
          <a:p>
            <a:pPr eaLnBrk="1" hangingPunct="1">
              <a:spcBef>
                <a:spcPct val="0"/>
              </a:spcBef>
              <a:spcAft>
                <a:spcPts val="669"/>
              </a:spcAft>
              <a:buClr>
                <a:schemeClr val="tx2"/>
              </a:buClr>
              <a:buSzTx/>
              <a:buFont typeface="Wingdings" pitchFamily="2" charset="2"/>
              <a:buChar char="q"/>
            </a:pP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4.	Research has found illegal drug abuse costs American business $10 billion annually.</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True.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False.</a:t>
            </a:r>
            <a:endParaRPr lang="en-US" altLang="en-US" sz="1600" b="1" dirty="0">
              <a:solidFill>
                <a:srgbClr val="646D72"/>
              </a:solidFill>
            </a:endParaRPr>
          </a:p>
        </p:txBody>
      </p:sp>
      <p:sp>
        <p:nvSpPr>
          <p:cNvPr id="3" name="Title 2"/>
          <p:cNvSpPr>
            <a:spLocks noGrp="1"/>
          </p:cNvSpPr>
          <p:nvPr>
            <p:ph type="title"/>
          </p:nvPr>
        </p:nvSpPr>
        <p:spPr>
          <a:xfrm>
            <a:off x="752475" y="1012380"/>
            <a:ext cx="4114800" cy="276999"/>
          </a:xfrm>
        </p:spPr>
        <p:txBody>
          <a:bodyPr/>
          <a:lstStyle/>
          <a:p>
            <a:r>
              <a:rPr lang="en-US" dirty="0"/>
              <a:t>Pop Quiz</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648772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5"/>
          <p:cNvSpPr txBox="1">
            <a:spLocks/>
          </p:cNvSpPr>
          <p:nvPr/>
        </p:nvSpPr>
        <p:spPr bwMode="auto">
          <a:xfrm>
            <a:off x="451775" y="1970088"/>
            <a:ext cx="6860250" cy="6379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28600" indent="-228600" algn="l" eaLnBrk="0" hangingPunct="0">
              <a:spcBef>
                <a:spcPct val="20000"/>
              </a:spcBef>
              <a:buClr>
                <a:srgbClr val="005293"/>
              </a:buClr>
              <a:buSzPct val="115000"/>
              <a:defRPr sz="2000">
                <a:solidFill>
                  <a:srgbClr val="535A5D"/>
                </a:solidFill>
                <a:latin typeface="Arial" charset="0"/>
                <a:ea typeface="ＭＳ Ｐゴシック" pitchFamily="34" charset="-128"/>
              </a:defRPr>
            </a:lvl1pPr>
            <a:lvl2pPr marL="742950" indent="-285750" algn="l" eaLnBrk="0" hangingPunct="0">
              <a:spcBef>
                <a:spcPct val="20000"/>
              </a:spcBef>
              <a:buClr>
                <a:srgbClr val="005293"/>
              </a:buClr>
              <a:buFont typeface="Arial" charset="0"/>
              <a:defRPr>
                <a:solidFill>
                  <a:srgbClr val="535A5D"/>
                </a:solidFill>
                <a:latin typeface="Arial" charset="0"/>
                <a:ea typeface="ＭＳ Ｐゴシック" pitchFamily="34" charset="-128"/>
              </a:defRPr>
            </a:lvl2pPr>
            <a:lvl3pPr marL="1143000" indent="-228600" algn="l" eaLnBrk="0" hangingPunct="0">
              <a:spcBef>
                <a:spcPct val="20000"/>
              </a:spcBef>
              <a:buClr>
                <a:srgbClr val="005293"/>
              </a:buClr>
              <a:defRPr>
                <a:solidFill>
                  <a:srgbClr val="535A5D"/>
                </a:solidFill>
                <a:latin typeface="Arial" charset="0"/>
                <a:ea typeface="ＭＳ Ｐゴシック" pitchFamily="34" charset="-128"/>
              </a:defRPr>
            </a:lvl3pPr>
            <a:lvl4pPr marL="1600200" indent="-228600" algn="l" eaLnBrk="0" hangingPunct="0">
              <a:spcBef>
                <a:spcPct val="20000"/>
              </a:spcBef>
              <a:buClr>
                <a:srgbClr val="005293"/>
              </a:buClr>
              <a:defRPr>
                <a:solidFill>
                  <a:srgbClr val="535A5D"/>
                </a:solidFill>
                <a:latin typeface="Arial" charset="0"/>
                <a:ea typeface="ＭＳ Ｐゴシック" pitchFamily="34" charset="-128"/>
              </a:defRPr>
            </a:lvl4pPr>
            <a:lvl5pPr marL="2057400" indent="-228600" algn="l" eaLnBrk="0" hangingPunct="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5.	Which poses the greatest immediate threat to users?</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Marijuana.</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Nicotine.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LSD.</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Inhalants.</a:t>
            </a: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6. 	The majority of inhalant abusers are: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Men.</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Children.</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Women.</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The elderly.</a:t>
            </a: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7. 	What is an EAP?</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 new designer drug.</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An employee assistance program which provides assessment, referral and sometimes counseling.</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 new type of drug test which tests hair for drug use.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 new type of drug treatment program which uses Enhanced Appreciation Prevention.</a:t>
            </a: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8. 	Most drug users make their first contact with illicit drugs:</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Through pushers.</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Accidentally.</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Through the media.</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Through their friends.</a:t>
            </a:r>
            <a:endParaRPr lang="en-US" altLang="en-US" sz="1300" dirty="0">
              <a:solidFill>
                <a:srgbClr val="646D72"/>
              </a:solidFill>
            </a:endParaRPr>
          </a:p>
          <a:p>
            <a:pPr marL="346075" lvl="1" indent="-346075" eaLnBrk="1" hangingPunct="1">
              <a:lnSpc>
                <a:spcPct val="95000"/>
              </a:lnSpc>
              <a:spcBef>
                <a:spcPts val="600"/>
              </a:spcBef>
              <a:spcAft>
                <a:spcPts val="500"/>
              </a:spcAft>
              <a:buClr>
                <a:schemeClr val="accent1"/>
              </a:buClr>
              <a:buSzTx/>
            </a:pPr>
            <a:r>
              <a:rPr lang="en-US" altLang="en-US" sz="1600" dirty="0">
                <a:solidFill>
                  <a:srgbClr val="646D72"/>
                </a:solidFill>
                <a:cs typeface="Times New Roman" pitchFamily="18" charset="0"/>
              </a:rPr>
              <a:t>9. 	Cocaine increases your ability to perform complex tasks at work.</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True.</a:t>
            </a:r>
          </a:p>
          <a:p>
            <a:pPr marL="346075" lvl="1" indent="-346075" eaLnBrk="1" hangingPunct="1">
              <a:lnSpc>
                <a:spcPct val="95000"/>
              </a:lnSpc>
              <a:spcBef>
                <a:spcPct val="0"/>
              </a:spcBef>
              <a:spcAft>
                <a:spcPts val="500"/>
              </a:spcAft>
              <a:buClr>
                <a:schemeClr val="accent1"/>
              </a:buClr>
              <a:buSzPct val="150000"/>
              <a:buFont typeface="Arial" panose="020B0604020202020204" pitchFamily="34" charset="0"/>
              <a:buChar char="□"/>
            </a:pPr>
            <a:r>
              <a:rPr lang="en-US" altLang="en-US" sz="1400" dirty="0">
                <a:solidFill>
                  <a:srgbClr val="646D72"/>
                </a:solidFill>
                <a:cs typeface="Times New Roman" pitchFamily="18" charset="0"/>
              </a:rPr>
              <a:t>False.</a:t>
            </a:r>
          </a:p>
        </p:txBody>
      </p:sp>
      <p:sp>
        <p:nvSpPr>
          <p:cNvPr id="3" name="Title 2"/>
          <p:cNvSpPr>
            <a:spLocks noGrp="1"/>
          </p:cNvSpPr>
          <p:nvPr>
            <p:ph type="title"/>
          </p:nvPr>
        </p:nvSpPr>
        <p:spPr>
          <a:xfrm>
            <a:off x="752475" y="1012380"/>
            <a:ext cx="4114800" cy="276999"/>
          </a:xfrm>
        </p:spPr>
        <p:txBody>
          <a:bodyPr/>
          <a:lstStyle/>
          <a:p>
            <a:r>
              <a:rPr lang="en-US" dirty="0"/>
              <a:t>Pop Quiz</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116662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a:t>Definitions</a:t>
            </a:r>
          </a:p>
        </p:txBody>
      </p:sp>
      <p:sp>
        <p:nvSpPr>
          <p:cNvPr id="24579" name="Text Placeholder 8"/>
          <p:cNvSpPr txBox="1">
            <a:spLocks/>
          </p:cNvSpPr>
          <p:nvPr/>
        </p:nvSpPr>
        <p:spPr bwMode="auto">
          <a:xfrm>
            <a:off x="460375" y="1970088"/>
            <a:ext cx="68516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3000"/>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Addiction:</a:t>
            </a:r>
          </a:p>
          <a:p>
            <a:pPr lvl="1"/>
            <a:r>
              <a:rPr lang="en-US" altLang="en-US" dirty="0"/>
              <a:t>Drug:</a:t>
            </a:r>
          </a:p>
          <a:p>
            <a:pPr lvl="1"/>
            <a:r>
              <a:rPr lang="en-US" altLang="en-US" dirty="0"/>
              <a:t>Drug use:</a:t>
            </a:r>
          </a:p>
          <a:p>
            <a:pPr lvl="1"/>
            <a:r>
              <a:rPr lang="en-US" altLang="en-US" dirty="0"/>
              <a:t>Physical dependence:</a:t>
            </a:r>
          </a:p>
          <a:p>
            <a:pPr lvl="1"/>
            <a:r>
              <a:rPr lang="en-US" altLang="en-US" dirty="0"/>
              <a:t>Psychological dependence:</a:t>
            </a:r>
          </a:p>
          <a:p>
            <a:pPr lvl="1"/>
            <a:r>
              <a:rPr lang="en-US" altLang="en-US" dirty="0"/>
              <a:t>Substance abuse:</a:t>
            </a:r>
          </a:p>
          <a:p>
            <a:pPr lvl="1"/>
            <a:r>
              <a:rPr lang="en-US" altLang="en-US" dirty="0"/>
              <a:t>Tolerance:</a:t>
            </a:r>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3906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7"/>
          <p:cNvSpPr>
            <a:spLocks noGrp="1"/>
          </p:cNvSpPr>
          <p:nvPr>
            <p:ph type="title"/>
          </p:nvPr>
        </p:nvSpPr>
        <p:spPr/>
        <p:txBody>
          <a:bodyPr/>
          <a:lstStyle/>
          <a:p>
            <a:pPr eaLnBrk="1" hangingPunct="1"/>
            <a:r>
              <a:rPr lang="en-US" altLang="en-US"/>
              <a:t>Workplace Impact</a:t>
            </a:r>
          </a:p>
        </p:txBody>
      </p:sp>
      <p:sp>
        <p:nvSpPr>
          <p:cNvPr id="26629" name="Text Placeholder 8"/>
          <p:cNvSpPr txBox="1">
            <a:spLocks/>
          </p:cNvSpPr>
          <p:nvPr/>
        </p:nvSpPr>
        <p:spPr bwMode="auto">
          <a:xfrm>
            <a:off x="460375" y="1970088"/>
            <a:ext cx="6851650" cy="51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3000"/>
              </a:spcAft>
              <a:buClr>
                <a:schemeClr val="tx2"/>
              </a:buClr>
              <a:buSzTx/>
              <a:defRPr sz="1600">
                <a:solidFill>
                  <a:srgbClr val="646D72"/>
                </a:solidFill>
                <a:latin typeface="Arial" charset="0"/>
                <a:ea typeface="ＭＳ Ｐゴシック" pitchFamily="34" charset="-128"/>
                <a:cs typeface="Times New Roman" pitchFamily="18" charset="0"/>
              </a:defRPr>
            </a:lvl1pPr>
            <a:lvl2pPr marL="285750" lvl="1" indent="-285750">
              <a:spcBef>
                <a:spcPct val="0"/>
              </a:spcBef>
              <a:spcAft>
                <a:spcPts val="3000"/>
              </a:spcAft>
              <a:buClr>
                <a:schemeClr val="accent1"/>
              </a:buClr>
              <a:buFont typeface="Arial" panose="020B0604020202020204" pitchFamily="34" charset="0"/>
              <a:buChar char="•"/>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r>
              <a:rPr lang="en-US" altLang="en-US" dirty="0"/>
              <a:t>Financial.</a:t>
            </a:r>
          </a:p>
          <a:p>
            <a:pPr lvl="1"/>
            <a:r>
              <a:rPr lang="en-US" altLang="en-US" dirty="0"/>
              <a:t>First-line supervisory problems.</a:t>
            </a:r>
          </a:p>
          <a:p>
            <a:pPr lvl="1"/>
            <a:r>
              <a:rPr lang="en-US" altLang="en-US" dirty="0"/>
              <a:t>Medical problems.</a:t>
            </a:r>
          </a:p>
          <a:p>
            <a:pPr lvl="1"/>
            <a:r>
              <a:rPr lang="en-US" altLang="en-US" dirty="0"/>
              <a:t>Productivity problems.</a:t>
            </a:r>
          </a:p>
          <a:p>
            <a:pPr lvl="1"/>
            <a:r>
              <a:rPr lang="en-US" altLang="en-US" dirty="0"/>
              <a:t>Quality-control problems.</a:t>
            </a:r>
          </a:p>
          <a:p>
            <a:pPr lvl="1"/>
            <a:r>
              <a:rPr lang="en-US" altLang="en-US" dirty="0"/>
              <a:t>Security problems.</a:t>
            </a:r>
          </a:p>
          <a:p>
            <a:pPr lvl="1"/>
            <a:r>
              <a:rPr lang="en-US" altLang="en-US" dirty="0"/>
              <a:t>Safety problems.</a:t>
            </a:r>
          </a:p>
          <a:p>
            <a:r>
              <a:rPr lang="en-US" altLang="en-US" dirty="0"/>
              <a:t>Part of a supervisor’s responsibilities is to address behaviors or circumstances that negatively impact the work environment, regardless </a:t>
            </a:r>
            <a:br>
              <a:rPr lang="en-US" altLang="en-US" dirty="0"/>
            </a:br>
            <a:r>
              <a:rPr lang="en-US" altLang="en-US" dirty="0"/>
              <a:t>of the cause.</a:t>
            </a:r>
          </a:p>
        </p:txBody>
      </p:sp>
      <p:sp>
        <p:nvSpPr>
          <p:cNvPr id="3" name="Footer Placeholder 2"/>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3779537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Placeholder 8"/>
          <p:cNvSpPr txBox="1">
            <a:spLocks/>
          </p:cNvSpPr>
          <p:nvPr/>
        </p:nvSpPr>
        <p:spPr bwMode="auto">
          <a:xfrm>
            <a:off x="460375" y="1970088"/>
            <a:ext cx="6851650" cy="559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en-US"/>
            </a:defPPr>
            <a:lvl1pPr indent="0">
              <a:spcBef>
                <a:spcPct val="0"/>
              </a:spcBef>
              <a:spcAft>
                <a:spcPts val="669"/>
              </a:spcAft>
              <a:buClr>
                <a:schemeClr val="tx2"/>
              </a:buClr>
              <a:buSzTx/>
              <a:defRPr sz="1600">
                <a:solidFill>
                  <a:srgbClr val="646D72"/>
                </a:solidFill>
                <a:latin typeface="Arial" charset="0"/>
                <a:ea typeface="ＭＳ Ｐゴシック" pitchFamily="34" charset="-128"/>
                <a:cs typeface="Times New Roman" pitchFamily="18" charset="0"/>
              </a:defRPr>
            </a:lvl1pPr>
            <a:lvl2pPr marL="346075" lvl="1" indent="-346075">
              <a:lnSpc>
                <a:spcPct val="95000"/>
              </a:lnSpc>
              <a:spcBef>
                <a:spcPts val="600"/>
              </a:spcBef>
              <a:spcAft>
                <a:spcPts val="500"/>
              </a:spcAft>
              <a:buClr>
                <a:schemeClr val="accent1"/>
              </a:buClr>
              <a:buFont typeface="Arial" charset="0"/>
              <a:buAutoNum type="arabicPeriod"/>
              <a:defRPr sz="1600">
                <a:solidFill>
                  <a:srgbClr val="646D72"/>
                </a:solidFill>
                <a:latin typeface="Arial" charset="0"/>
                <a:ea typeface="ＭＳ Ｐゴシック" pitchFamily="34" charset="-128"/>
                <a:cs typeface="Times New Roman" pitchFamily="18" charset="0"/>
              </a:defRPr>
            </a:lvl2pPr>
            <a:lvl3pPr marL="1143000" indent="-228600">
              <a:spcBef>
                <a:spcPct val="20000"/>
              </a:spcBef>
              <a:buClr>
                <a:srgbClr val="005293"/>
              </a:buClr>
              <a:defRPr>
                <a:solidFill>
                  <a:srgbClr val="535A5D"/>
                </a:solidFill>
                <a:latin typeface="Arial" charset="0"/>
                <a:ea typeface="ＭＳ Ｐゴシック" pitchFamily="34" charset="-128"/>
              </a:defRPr>
            </a:lvl3pPr>
            <a:lvl4pPr marL="1600200" indent="-228600">
              <a:spcBef>
                <a:spcPct val="20000"/>
              </a:spcBef>
              <a:buClr>
                <a:srgbClr val="005293"/>
              </a:buClr>
              <a:defRPr>
                <a:solidFill>
                  <a:srgbClr val="535A5D"/>
                </a:solidFill>
                <a:latin typeface="Arial" charset="0"/>
                <a:ea typeface="ＭＳ Ｐゴシック" pitchFamily="34" charset="-128"/>
              </a:defRPr>
            </a:lvl4pPr>
            <a:lvl5pPr marL="2057400" indent="-228600">
              <a:spcBef>
                <a:spcPct val="20000"/>
              </a:spcBef>
              <a:buClr>
                <a:srgbClr val="005293"/>
              </a:buClr>
              <a:buFont typeface="Arial" charset="0"/>
              <a:defRPr>
                <a:solidFill>
                  <a:srgbClr val="535A5D"/>
                </a:solidFill>
                <a:latin typeface="Arial" charset="0"/>
                <a:ea typeface="ＭＳ Ｐゴシック" pitchFamily="34" charset="-128"/>
              </a:defRPr>
            </a:lvl5pPr>
            <a:lvl6pPr marL="25146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6pPr>
            <a:lvl7pPr marL="29718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7pPr>
            <a:lvl8pPr marL="34290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8pPr>
            <a:lvl9pPr marL="3886200" indent="-228600" defTabSz="457200" eaLnBrk="0" fontAlgn="base" hangingPunct="0">
              <a:spcBef>
                <a:spcPct val="20000"/>
              </a:spcBef>
              <a:spcAft>
                <a:spcPct val="0"/>
              </a:spcAft>
              <a:buClr>
                <a:srgbClr val="005293"/>
              </a:buClr>
              <a:buFont typeface="Arial" charset="0"/>
              <a:defRPr>
                <a:solidFill>
                  <a:srgbClr val="535A5D"/>
                </a:solidFill>
                <a:latin typeface="Arial" charset="0"/>
                <a:ea typeface="ＭＳ Ｐゴシック" pitchFamily="34" charset="-128"/>
              </a:defRPr>
            </a:lvl9pPr>
          </a:lstStyle>
          <a:p>
            <a:pPr lvl="1">
              <a:spcAft>
                <a:spcPts val="1200"/>
              </a:spcAft>
            </a:pPr>
            <a:r>
              <a:rPr lang="en-US" altLang="en-US" dirty="0"/>
              <a:t>Alcohol isn’t as harmful as illegal drugs.</a:t>
            </a:r>
            <a:br>
              <a:rPr lang="en-US" altLang="en-US" dirty="0"/>
            </a:br>
            <a:r>
              <a:rPr lang="en-US" altLang="en-US" b="1" dirty="0"/>
              <a:t>Fact:_____________________________________________________</a:t>
            </a:r>
          </a:p>
          <a:p>
            <a:pPr lvl="1">
              <a:spcAft>
                <a:spcPts val="1200"/>
              </a:spcAft>
            </a:pPr>
            <a:r>
              <a:rPr lang="en-US" altLang="en-US" dirty="0"/>
              <a:t>“Natural” drugs such as marijuana don’t hurt your body like manufactured drugs.  </a:t>
            </a:r>
            <a:r>
              <a:rPr lang="en-US" altLang="en-US" b="1" dirty="0"/>
              <a:t>Fact:_____________________________________________________</a:t>
            </a:r>
          </a:p>
          <a:p>
            <a:pPr lvl="1">
              <a:spcAft>
                <a:spcPts val="1200"/>
              </a:spcAft>
            </a:pPr>
            <a:r>
              <a:rPr lang="en-US" altLang="en-US" dirty="0"/>
              <a:t>You’re not an alcoholic if you only drink beer or wine.</a:t>
            </a:r>
            <a:br>
              <a:rPr lang="en-US" altLang="en-US" dirty="0"/>
            </a:br>
            <a:r>
              <a:rPr lang="en-US" altLang="en-US" b="1" dirty="0"/>
              <a:t>Fact:_____________________________________________________</a:t>
            </a:r>
          </a:p>
          <a:p>
            <a:pPr lvl="1">
              <a:spcAft>
                <a:spcPts val="1200"/>
              </a:spcAft>
            </a:pPr>
            <a:r>
              <a:rPr lang="en-US" altLang="en-US" dirty="0"/>
              <a:t>Cocaine doesn’t produce harmful side effects unless you use it regularly or daily.  </a:t>
            </a:r>
            <a:r>
              <a:rPr lang="en-US" altLang="en-US" b="1" dirty="0"/>
              <a:t>Fact:_____________________________________________________</a:t>
            </a:r>
          </a:p>
          <a:p>
            <a:pPr lvl="1">
              <a:spcAft>
                <a:spcPts val="1200"/>
              </a:spcAft>
            </a:pPr>
            <a:r>
              <a:rPr lang="en-US" altLang="en-US" dirty="0"/>
              <a:t>As long as an employee isn’t using during working hours, substance abuse won’t affect his or her work performance.      </a:t>
            </a:r>
            <a:br>
              <a:rPr lang="en-US" altLang="en-US" dirty="0"/>
            </a:br>
            <a:r>
              <a:rPr lang="en-US" altLang="en-US" b="1" dirty="0"/>
              <a:t>Fact:_____________________________________________________</a:t>
            </a:r>
          </a:p>
          <a:p>
            <a:pPr lvl="1">
              <a:spcAft>
                <a:spcPts val="1200"/>
              </a:spcAft>
            </a:pPr>
            <a:r>
              <a:rPr lang="en-US" altLang="en-US" dirty="0"/>
              <a:t>Ecstasy (a “designer” drug) doesn’t show up in normal urine tests.</a:t>
            </a:r>
            <a:br>
              <a:rPr lang="en-US" altLang="en-US" dirty="0"/>
            </a:br>
            <a:r>
              <a:rPr lang="en-US" altLang="en-US" b="1" dirty="0"/>
              <a:t>Fact:_____________________________________________________</a:t>
            </a:r>
          </a:p>
          <a:p>
            <a:pPr lvl="1">
              <a:spcAft>
                <a:spcPts val="1200"/>
              </a:spcAft>
            </a:pPr>
            <a:r>
              <a:rPr lang="en-US" altLang="en-US" dirty="0"/>
              <a:t>Prescription drug use is a privacy issue which shouldn’t concern the supervisor.  </a:t>
            </a:r>
            <a:r>
              <a:rPr lang="en-US" altLang="en-US" b="1" dirty="0"/>
              <a:t>Fact:_____________________________________________________</a:t>
            </a:r>
          </a:p>
        </p:txBody>
      </p:sp>
      <p:sp>
        <p:nvSpPr>
          <p:cNvPr id="3" name="Title 2"/>
          <p:cNvSpPr>
            <a:spLocks noGrp="1"/>
          </p:cNvSpPr>
          <p:nvPr>
            <p:ph type="title"/>
          </p:nvPr>
        </p:nvSpPr>
        <p:spPr>
          <a:xfrm>
            <a:off x="752475" y="1012380"/>
            <a:ext cx="4114800" cy="276999"/>
          </a:xfrm>
        </p:spPr>
        <p:txBody>
          <a:bodyPr/>
          <a:lstStyle/>
          <a:p>
            <a:r>
              <a:rPr lang="en-US" dirty="0"/>
              <a:t>Fact vs. Fiction</a:t>
            </a:r>
          </a:p>
        </p:txBody>
      </p:sp>
      <p:sp>
        <p:nvSpPr>
          <p:cNvPr id="4" name="Footer Placeholder 3"/>
          <p:cNvSpPr>
            <a:spLocks noGrp="1"/>
          </p:cNvSpPr>
          <p:nvPr>
            <p:ph type="ftr" sz="quarter" idx="3"/>
          </p:nvPr>
        </p:nvSpPr>
        <p:spPr/>
        <p:txBody>
          <a:bodyPr/>
          <a:lstStyle/>
          <a:p>
            <a:r>
              <a:rPr lang="en-US"/>
              <a:t>Do not reproduce, transmit or modify the content set forth herein in any form or by any means without written permission of UnitedHealthcare. © 2020 United HealthCare Services, Inc. All rights reserved.</a:t>
            </a:r>
            <a:endParaRPr lang="en-US" dirty="0"/>
          </a:p>
        </p:txBody>
      </p:sp>
    </p:spTree>
    <p:extLst>
      <p:ext uri="{BB962C8B-B14F-4D97-AF65-F5344CB8AC3E}">
        <p14:creationId xmlns:p14="http://schemas.microsoft.com/office/powerpoint/2010/main" val="2460278495"/>
      </p:ext>
    </p:extLst>
  </p:cSld>
  <p:clrMapOvr>
    <a:masterClrMapping/>
  </p:clrMapOvr>
</p:sld>
</file>

<file path=ppt/theme/theme1.xml><?xml version="1.0" encoding="utf-8"?>
<a:theme xmlns:a="http://schemas.openxmlformats.org/drawingml/2006/main" name="OptumPortrait">
  <a:themeElements>
    <a:clrScheme name="Custom 2">
      <a:dk1>
        <a:srgbClr val="55565A"/>
      </a:dk1>
      <a:lt1>
        <a:srgbClr val="FFFFFF"/>
      </a:lt1>
      <a:dk2>
        <a:srgbClr val="55565A"/>
      </a:dk2>
      <a:lt2>
        <a:srgbClr val="B1B3B3"/>
      </a:lt2>
      <a:accent1>
        <a:srgbClr val="E87722"/>
      </a:accent1>
      <a:accent2>
        <a:srgbClr val="F2AA00"/>
      </a:accent2>
      <a:accent3>
        <a:srgbClr val="63666A"/>
      </a:accent3>
      <a:accent4>
        <a:srgbClr val="888B8D"/>
      </a:accent4>
      <a:accent5>
        <a:srgbClr val="B1B3B3"/>
      </a:accent5>
      <a:accent6>
        <a:srgbClr val="D0D0CE"/>
      </a:accent6>
      <a:hlink>
        <a:srgbClr val="E87722"/>
      </a:hlink>
      <a:folHlink>
        <a:srgbClr val="63666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solidFill>
            <a:schemeClr val="accent3"/>
          </a:solidFill>
          <a:miter lim="800000"/>
        </a:ln>
      </a:spPr>
      <a:bodyPr rot="0" spcFirstLastPara="0" vert="horz" wrap="square" lIns="91440" tIns="45720" rIns="91440" bIns="45720" numCol="1" spcCol="0" rtlCol="0" fromWordArt="0" anchor="t" anchorCtr="0" forceAA="0" compatLnSpc="1">
        <a:prstTxWarp prst="textNoShape">
          <a:avLst/>
        </a:prstTxWarp>
        <a:noAutofit/>
      </a:bodyPr>
      <a:lstStyle>
        <a:defPPr algn="ctr">
          <a:spcBef>
            <a:spcPts val="500"/>
          </a:spcBef>
          <a:defRPr sz="10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miter lim="800000"/>
          <a:headEnd type="none"/>
          <a:tailEnd type="none"/>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1000" dirty="0" smtClean="0"/>
        </a:defPPr>
      </a:lstStyle>
    </a:txDef>
  </a:objectDefaults>
  <a:extraClrSchemeLst/>
  <a:custClrLst>
    <a:custClr name="Custom Color 1">
      <a:srgbClr val="E87722"/>
    </a:custClr>
    <a:custClr name="Custom Color 2">
      <a:srgbClr val="888B8D"/>
    </a:custClr>
    <a:custClr name="Custom Color 3">
      <a:srgbClr val="739600"/>
    </a:custClr>
    <a:custClr name="Custom Color 4">
      <a:srgbClr val="008770"/>
    </a:custClr>
    <a:custClr name="Custom Color 5">
      <a:srgbClr val="00549F"/>
    </a:custClr>
    <a:custClr name="Custom Color 6">
      <a:srgbClr val="3B0083"/>
    </a:custClr>
    <a:custClr name="Custom Color 7">
      <a:srgbClr val="A22B38"/>
    </a:custClr>
  </a:custClrLst>
  <a:extLst>
    <a:ext uri="{05A4C25C-085E-4340-85A3-A5531E510DB2}">
      <thm15:themeFamily xmlns:thm15="http://schemas.microsoft.com/office/thememl/2012/main" name="Optum-Portrait-Template.potx" id="{27EFDBC8-D653-4088-BF5D-AB07D94CC782}" vid="{9450D5AE-6EB3-476B-A3B2-51BE4CC560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C545855E87924DB3247990127315F1" ma:contentTypeVersion="6" ma:contentTypeDescription="Create a new document." ma:contentTypeScope="" ma:versionID="456c557502309b6cd128780b2ad0eaea">
  <xsd:schema xmlns:xsd="http://www.w3.org/2001/XMLSchema" xmlns:xs="http://www.w3.org/2001/XMLSchema" xmlns:p="http://schemas.microsoft.com/office/2006/metadata/properties" xmlns:ns2="c273b457-660a-447b-8cda-a4882ac44999" xmlns:ns3="69ac14c1-3af8-4a5e-bfe5-3d8625b3835a" targetNamespace="http://schemas.microsoft.com/office/2006/metadata/properties" ma:root="true" ma:fieldsID="40862ad8856acaa6978f9d8b4f259c90" ns2:_="" ns3:_="">
    <xsd:import namespace="c273b457-660a-447b-8cda-a4882ac44999"/>
    <xsd:import namespace="69ac14c1-3af8-4a5e-bfe5-3d8625b3835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73b457-660a-447b-8cda-a4882ac449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ac14c1-3af8-4a5e-bfe5-3d8625b3835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75E3-C281-4685-80EF-852DDC62C393}"/>
</file>

<file path=customXml/itemProps2.xml><?xml version="1.0" encoding="utf-8"?>
<ds:datastoreItem xmlns:ds="http://schemas.openxmlformats.org/officeDocument/2006/customXml" ds:itemID="{B4A06612-E0A0-4547-BDC8-26AE191B79F0}">
  <ds:schemaRefs>
    <ds:schemaRef ds:uri="http://purl.org/dc/terms/"/>
    <ds:schemaRef ds:uri="http://schemas.microsoft.com/office/2006/documentManagement/types"/>
    <ds:schemaRef ds:uri="http://purl.org/dc/dcmitype/"/>
    <ds:schemaRef ds:uri="d7b5156c-7859-495b-a65c-a7601d85f73c"/>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81E21D2-F942-45C0-9125-6C15A1630847}"/>
</file>

<file path=docProps/app.xml><?xml version="1.0" encoding="utf-8"?>
<Properties xmlns="http://schemas.openxmlformats.org/officeDocument/2006/extended-properties" xmlns:vt="http://schemas.openxmlformats.org/officeDocument/2006/docPropsVTypes">
  <Template>OptumPortrait</Template>
  <TotalTime>0</TotalTime>
  <Words>2107</Words>
  <Application>Microsoft Office PowerPoint</Application>
  <PresentationFormat>Custom</PresentationFormat>
  <Paragraphs>329</Paragraphs>
  <Slides>21</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OptumPortrait</vt:lpstr>
      <vt:lpstr>Substance Use Disorder  in the Workplace</vt:lpstr>
      <vt:lpstr>The Program</vt:lpstr>
      <vt:lpstr>Learning Points</vt:lpstr>
      <vt:lpstr>Welcome</vt:lpstr>
      <vt:lpstr>Pop Quiz</vt:lpstr>
      <vt:lpstr>Pop Quiz</vt:lpstr>
      <vt:lpstr>Definitions</vt:lpstr>
      <vt:lpstr>Workplace Impact</vt:lpstr>
      <vt:lpstr>Fact vs. Fiction</vt:lpstr>
      <vt:lpstr>Commonly Abused Substances</vt:lpstr>
      <vt:lpstr>Prescription and Over-the-Counter Drugs</vt:lpstr>
      <vt:lpstr>Alcohol</vt:lpstr>
      <vt:lpstr>Know the Signs</vt:lpstr>
      <vt:lpstr>Know the Signs</vt:lpstr>
      <vt:lpstr>Know the Signs</vt:lpstr>
      <vt:lpstr>Resources and Referrals</vt:lpstr>
      <vt:lpstr>About Professional Support</vt:lpstr>
      <vt:lpstr>Appendix A: Department of Transportation (D.O.T.)</vt:lpstr>
      <vt:lpstr>Appendix A: D.O.T.</vt:lpstr>
      <vt:lpstr>Appendix A: D.O.T.</vt:lpstr>
      <vt:lpstr>Appendix A: D.O.T.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Substance Use Disorder in the Workplace (Employees)</dc:title>
  <dc:creator/>
  <cp:lastModifiedBy/>
  <cp:revision>1</cp:revision>
  <dcterms:created xsi:type="dcterms:W3CDTF">2018-12-06T19:28:38Z</dcterms:created>
  <dcterms:modified xsi:type="dcterms:W3CDTF">2020-10-20T17:28:32Z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0x010100BFC545855E87924DB3247990127315F1</vt:lpwstr>
  </property>
  <property fmtid="{D5CDD505-2E9C-101B-9397-08002B2CF9AE}" pid="3" name="Order">
    <vt:r8>162700</vt:r8>
  </property>
</Properties>
</file>